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77" r:id="rId2"/>
    <p:sldId id="317" r:id="rId3"/>
    <p:sldId id="395" r:id="rId4"/>
    <p:sldId id="332" r:id="rId5"/>
    <p:sldId id="321" r:id="rId6"/>
    <p:sldId id="326" r:id="rId7"/>
    <p:sldId id="327" r:id="rId8"/>
    <p:sldId id="394" r:id="rId9"/>
    <p:sldId id="386" r:id="rId10"/>
    <p:sldId id="360" r:id="rId11"/>
    <p:sldId id="383" r:id="rId12"/>
    <p:sldId id="361" r:id="rId13"/>
    <p:sldId id="322" r:id="rId14"/>
    <p:sldId id="349" r:id="rId15"/>
    <p:sldId id="334" r:id="rId16"/>
    <p:sldId id="400" r:id="rId17"/>
    <p:sldId id="396" r:id="rId18"/>
    <p:sldId id="335" r:id="rId19"/>
    <p:sldId id="382" r:id="rId20"/>
    <p:sldId id="384" r:id="rId21"/>
    <p:sldId id="385" r:id="rId22"/>
    <p:sldId id="376" r:id="rId23"/>
    <p:sldId id="387" r:id="rId24"/>
    <p:sldId id="393" r:id="rId25"/>
    <p:sldId id="388" r:id="rId26"/>
    <p:sldId id="373" r:id="rId27"/>
    <p:sldId id="375" r:id="rId28"/>
    <p:sldId id="398" r:id="rId29"/>
    <p:sldId id="341" r:id="rId30"/>
    <p:sldId id="330" r:id="rId31"/>
    <p:sldId id="343" r:id="rId32"/>
    <p:sldId id="344" r:id="rId33"/>
    <p:sldId id="401" r:id="rId34"/>
    <p:sldId id="390" r:id="rId35"/>
    <p:sldId id="392" r:id="rId36"/>
    <p:sldId id="378" r:id="rId37"/>
    <p:sldId id="346" r:id="rId38"/>
    <p:sldId id="399" r:id="rId39"/>
    <p:sldId id="348" r:id="rId40"/>
  </p:sldIdLst>
  <p:sldSz cx="12192000" cy="6858000"/>
  <p:notesSz cx="6797675" cy="9926638"/>
  <p:defaultTextStyle>
    <a:defPPr>
      <a:defRPr lang="uk-U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Раздел по умолчанию" id="{44BE28ED-418D-438D-8775-98DE1132C2FE}">
          <p14:sldIdLst>
            <p14:sldId id="277"/>
            <p14:sldId id="317"/>
            <p14:sldId id="395"/>
            <p14:sldId id="332"/>
            <p14:sldId id="321"/>
            <p14:sldId id="326"/>
            <p14:sldId id="327"/>
            <p14:sldId id="394"/>
            <p14:sldId id="386"/>
            <p14:sldId id="360"/>
            <p14:sldId id="383"/>
            <p14:sldId id="361"/>
            <p14:sldId id="322"/>
            <p14:sldId id="349"/>
            <p14:sldId id="334"/>
            <p14:sldId id="400"/>
            <p14:sldId id="396"/>
            <p14:sldId id="335"/>
            <p14:sldId id="382"/>
            <p14:sldId id="384"/>
            <p14:sldId id="385"/>
          </p14:sldIdLst>
        </p14:section>
        <p14:section name="Раздел без заголовка" id="{4839E508-1121-41BF-960F-DDD2FD96751A}">
          <p14:sldIdLst>
            <p14:sldId id="376"/>
            <p14:sldId id="387"/>
            <p14:sldId id="393"/>
            <p14:sldId id="388"/>
            <p14:sldId id="373"/>
            <p14:sldId id="375"/>
            <p14:sldId id="398"/>
            <p14:sldId id="341"/>
            <p14:sldId id="330"/>
            <p14:sldId id="343"/>
            <p14:sldId id="344"/>
            <p14:sldId id="401"/>
            <p14:sldId id="390"/>
            <p14:sldId id="392"/>
            <p14:sldId id="378"/>
            <p14:sldId id="346"/>
            <p14:sldId id="399"/>
            <p14:sldId id="348"/>
          </p14:sldIdLst>
        </p14:section>
      </p14:sectionLst>
    </p:ext>
    <p:ext uri="{EFAFB233-063F-42B5-8137-9DF3F51BA10A}">
      <p15:sldGuideLst xmlns="" xmlns:p15="http://schemas.microsoft.com/office/powerpoint/2012/main">
        <p15:guide id="1" orient="horz" pos="890">
          <p15:clr>
            <a:srgbClr val="A4A3A4"/>
          </p15:clr>
        </p15:guide>
        <p15:guide id="2" orient="horz" pos="3657">
          <p15:clr>
            <a:srgbClr val="A4A3A4"/>
          </p15:clr>
        </p15:guide>
        <p15:guide id="3" pos="1799">
          <p15:clr>
            <a:srgbClr val="A4A3A4"/>
          </p15:clr>
        </p15:guide>
        <p15:guide id="4" pos="697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79478"/>
    <a:srgbClr val="B99A89"/>
    <a:srgbClr val="262626"/>
    <a:srgbClr val="6B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55" autoAdjust="0"/>
    <p:restoredTop sz="97600" autoAdjust="0"/>
  </p:normalViewPr>
  <p:slideViewPr>
    <p:cSldViewPr snapToGrid="0">
      <p:cViewPr>
        <p:scale>
          <a:sx n="115" d="100"/>
          <a:sy n="115" d="100"/>
        </p:scale>
        <p:origin x="-102" y="-72"/>
      </p:cViewPr>
      <p:guideLst>
        <p:guide orient="horz" pos="890"/>
        <p:guide orient="horz" pos="3657"/>
        <p:guide pos="1799"/>
        <p:guide pos="697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9" d="100"/>
          <a:sy n="79" d="100"/>
        </p:scale>
        <p:origin x="22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dgm:spPr/>
      <dgm:t>
        <a:bodyPr/>
        <a:lstStyle/>
        <a:p>
          <a:pPr>
            <a:spcAft>
              <a:spcPts val="0"/>
            </a:spcAft>
          </a:pPr>
          <a:r>
            <a:rPr lang="ru-RU" dirty="0">
              <a:solidFill>
                <a:schemeClr val="tx1"/>
              </a:solidFill>
            </a:rPr>
            <a:t>Постановление Правительства РФ </a:t>
          </a:r>
        </a:p>
        <a:p>
          <a:pPr>
            <a:spcAft>
              <a:spcPts val="0"/>
            </a:spcAft>
          </a:pPr>
          <a:r>
            <a:rPr lang="ru-RU" dirty="0">
              <a:solidFill>
                <a:schemeClr val="tx1"/>
              </a:solidFill>
            </a:rPr>
            <a:t>от 14.07.2012 № 717 (приложение</a:t>
          </a:r>
          <a:r>
            <a:rPr lang="en-US" dirty="0">
              <a:solidFill>
                <a:schemeClr val="tx1"/>
              </a:solidFill>
            </a:rPr>
            <a:t> </a:t>
          </a:r>
          <a:r>
            <a:rPr lang="ru-RU" dirty="0">
              <a:solidFill>
                <a:schemeClr val="tx1"/>
              </a:solidFill>
            </a:rPr>
            <a:t>№8)</a:t>
          </a:r>
        </a:p>
      </dgm:t>
    </dgm:pt>
    <dgm:pt modelId="{F7B216AF-D0D6-4832-AC1D-7F4727AFABA9}" type="parTrans" cxnId="{C7424035-CCD7-4138-9539-B837491AE1E3}">
      <dgm:prSet/>
      <dgm:spPr/>
      <dgm:t>
        <a:bodyPr/>
        <a:lstStyle/>
        <a:p>
          <a:endParaRPr lang="ru-RU">
            <a:solidFill>
              <a:schemeClr val="tx1"/>
            </a:solidFill>
          </a:endParaRPr>
        </a:p>
      </dgm:t>
    </dgm:pt>
    <dgm:pt modelId="{64E863EB-6969-4CF1-9E8A-A60097FB65A4}" type="sibTrans" cxnId="{C7424035-CCD7-4138-9539-B837491AE1E3}">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7EEAB786-2612-4561-A564-7BA33F658C16}" type="pres">
      <dgm:prSet presAssocID="{67EDB86F-9C24-47D0-840B-47F8155FE316}" presName="parTxOnly" presStyleLbl="node1" presStyleIdx="0" presStyleCnt="1" custLinFactNeighborX="20849" custLinFactNeighborY="40722">
        <dgm:presLayoutVars>
          <dgm:chMax val="0"/>
          <dgm:chPref val="0"/>
          <dgm:bulletEnabled val="1"/>
        </dgm:presLayoutVars>
      </dgm:prSet>
      <dgm:spPr/>
      <dgm:t>
        <a:bodyPr/>
        <a:lstStyle/>
        <a:p>
          <a:endParaRPr lang="ru-RU"/>
        </a:p>
      </dgm:t>
    </dgm:pt>
  </dgm:ptLst>
  <dgm:cxnLst>
    <dgm:cxn modelId="{67B9D8B8-85CB-4C25-9A2F-F13F472D5179}" type="presOf" srcId="{67EDB86F-9C24-47D0-840B-47F8155FE316}" destId="{7EEAB786-2612-4561-A564-7BA33F658C16}"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98455780-1C2F-4596-9261-9E7AC56643C2}" type="presOf" srcId="{AC8CCFD6-6E1D-4CAA-B69E-2FEC00E95102}" destId="{0A6E3086-41B0-4C13-BA08-1712139269F9}" srcOrd="0" destOrd="0" presId="urn:microsoft.com/office/officeart/2005/8/layout/chevron1"/>
    <dgm:cxn modelId="{CF8ACE67-D7E2-4055-B9DF-A8C28932649F}" type="presParOf" srcId="{0A6E3086-41B0-4C13-BA08-1712139269F9}" destId="{7EEAB786-2612-4561-A564-7BA33F658C1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lstStyle/>
        <a:p>
          <a:r>
            <a:rPr lang="ru-RU" sz="1400" b="0" dirty="0">
              <a:solidFill>
                <a:schemeClr val="tx1"/>
              </a:solidFill>
            </a:rPr>
            <a:t>Постановление Правительства РФ                              от 14.05.2021 №</a:t>
          </a:r>
          <a:r>
            <a:rPr lang="en-US" sz="1400" b="0" dirty="0">
              <a:solidFill>
                <a:schemeClr val="tx1"/>
              </a:solidFill>
            </a:rPr>
            <a:t> 731</a:t>
          </a:r>
          <a:r>
            <a:rPr lang="ru-RU" sz="1400" b="0" dirty="0">
              <a:solidFill>
                <a:schemeClr val="tx1"/>
              </a:solidFill>
            </a:rPr>
            <a:t> (приложение №6), приказ Минсельхоза России от 28.28.2024 №</a:t>
          </a:r>
          <a:r>
            <a:rPr lang="en-US" sz="1400" b="0" dirty="0">
              <a:solidFill>
                <a:schemeClr val="tx1"/>
              </a:solidFill>
            </a:rPr>
            <a:t> </a:t>
          </a:r>
          <a:r>
            <a:rPr lang="ru-RU" sz="1400" b="0" dirty="0">
              <a:solidFill>
                <a:schemeClr val="tx1"/>
              </a:solidFill>
            </a:rPr>
            <a:t>495</a:t>
          </a:r>
        </a:p>
      </dgm:t>
    </dgm:pt>
    <dgm:pt modelId="{F7B216AF-D0D6-4832-AC1D-7F4727AFABA9}" type="parTrans" cxnId="{C7424035-CCD7-4138-9539-B837491AE1E3}">
      <dgm:prSet/>
      <dgm:spPr/>
      <dgm:t>
        <a:bodyPr/>
        <a:lstStyle/>
        <a:p>
          <a:endParaRPr lang="ru-RU">
            <a:solidFill>
              <a:schemeClr val="tx1"/>
            </a:solidFill>
          </a:endParaRPr>
        </a:p>
      </dgm:t>
    </dgm:pt>
    <dgm:pt modelId="{64E863EB-6969-4CF1-9E8A-A60097FB65A4}" type="sibTrans" cxnId="{C7424035-CCD7-4138-9539-B837491AE1E3}">
      <dgm:prSet/>
      <dgm:spPr/>
      <dgm:t>
        <a:bodyPr/>
        <a:lstStyle/>
        <a:p>
          <a:endParaRPr lang="ru-RU">
            <a:solidFill>
              <a:schemeClr val="tx1"/>
            </a:solidFill>
          </a:endParaRPr>
        </a:p>
      </dgm:t>
    </dgm:pt>
    <dgm:pt modelId="{8E1B4741-74BB-4E5F-A32F-3066C7604931}">
      <dgm:prSet phldrT="[Текст]"/>
      <dgm:spPr/>
      <dgm:t>
        <a:bodyPr/>
        <a:lstStyle/>
        <a:p>
          <a:endParaRPr lang="ru-RU" dirty="0">
            <a:solidFill>
              <a:schemeClr val="tx1"/>
            </a:solidFill>
          </a:endParaRPr>
        </a:p>
      </dgm:t>
    </dgm:pt>
    <dgm:pt modelId="{208F82E9-16A7-4F3B-8BA9-2E3667CC8BCD}" type="parTrans" cxnId="{E4900865-A220-4F23-9065-EF4E2CABCD65}">
      <dgm:prSet/>
      <dgm:spPr/>
      <dgm:t>
        <a:bodyPr/>
        <a:lstStyle/>
        <a:p>
          <a:endParaRPr lang="ru-RU">
            <a:solidFill>
              <a:schemeClr val="tx1"/>
            </a:solidFill>
          </a:endParaRPr>
        </a:p>
      </dgm:t>
    </dgm:pt>
    <dgm:pt modelId="{0048FDF8-CA27-43D4-B9B2-912DE3D2AA34}" type="sibTrans" cxnId="{E4900865-A220-4F23-9065-EF4E2CABCD65}">
      <dgm:prSet/>
      <dgm:spPr/>
      <dgm:t>
        <a:bodyPr/>
        <a:lstStyle/>
        <a:p>
          <a:endParaRPr lang="ru-RU">
            <a:solidFill>
              <a:schemeClr val="tx1"/>
            </a:solidFill>
          </a:endParaRPr>
        </a:p>
      </dgm:t>
    </dgm:pt>
    <dgm:pt modelId="{556A4FA1-392E-47FA-8868-BACC96157991}">
      <dgm:prSet custT="1"/>
      <dgm:spPr/>
      <dgm:t>
        <a:bodyPr/>
        <a:lstStyle/>
        <a:p>
          <a:r>
            <a:rPr lang="ru-RU" sz="1400" b="0" dirty="0">
              <a:solidFill>
                <a:schemeClr val="tx1"/>
              </a:solidFill>
            </a:rPr>
            <a:t>Приказ министерства сельского хозяйства и продовольственных ресурсов Нижегородской области от 12.02.2025 № 63</a:t>
          </a:r>
        </a:p>
      </dgm:t>
    </dgm:pt>
    <dgm:pt modelId="{47747EBE-5C50-45E8-BFD8-0713B77E5D3C}" type="parTrans" cxnId="{D183D0F8-530C-4ACC-8E9F-4BBBD9E4FFC3}">
      <dgm:prSet/>
      <dgm:spPr/>
      <dgm:t>
        <a:bodyPr/>
        <a:lstStyle/>
        <a:p>
          <a:endParaRPr lang="ru-RU">
            <a:solidFill>
              <a:schemeClr val="tx1"/>
            </a:solidFill>
          </a:endParaRPr>
        </a:p>
      </dgm:t>
    </dgm:pt>
    <dgm:pt modelId="{182927E8-8973-4E62-B7C1-06AF2F6DF368}" type="sibTrans" cxnId="{D183D0F8-530C-4ACC-8E9F-4BBBD9E4FFC3}">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235C06C9-992D-4A12-A327-362D68D5EF2C}" type="pres">
      <dgm:prSet presAssocID="{67EDB86F-9C24-47D0-840B-47F8155FE316}" presName="composite" presStyleCnt="0"/>
      <dgm:spPr/>
    </dgm:pt>
    <dgm:pt modelId="{524BBD77-D836-4BEE-A19E-A2052DF9DF1E}" type="pres">
      <dgm:prSet presAssocID="{67EDB86F-9C24-47D0-840B-47F8155FE316}" presName="parTx" presStyleLbl="node1" presStyleIdx="0" presStyleCnt="2" custLinFactNeighborX="670" custLinFactNeighborY="-2712">
        <dgm:presLayoutVars>
          <dgm:chMax val="0"/>
          <dgm:chPref val="0"/>
          <dgm:bulletEnabled val="1"/>
        </dgm:presLayoutVars>
      </dgm:prSet>
      <dgm:spPr/>
      <dgm:t>
        <a:bodyPr/>
        <a:lstStyle/>
        <a:p>
          <a:endParaRPr lang="ru-RU"/>
        </a:p>
      </dgm:t>
    </dgm:pt>
    <dgm:pt modelId="{B45D1D77-C20F-4633-A23B-C5237EC8937E}" type="pres">
      <dgm:prSet presAssocID="{67EDB86F-9C24-47D0-840B-47F8155FE316}" presName="desTx" presStyleLbl="revTx" presStyleIdx="0" presStyleCnt="1">
        <dgm:presLayoutVars>
          <dgm:bulletEnabled val="1"/>
        </dgm:presLayoutVars>
      </dgm:prSet>
      <dgm:spPr/>
      <dgm:t>
        <a:bodyPr/>
        <a:lstStyle/>
        <a:p>
          <a:endParaRPr lang="ru-RU"/>
        </a:p>
      </dgm:t>
    </dgm:pt>
    <dgm:pt modelId="{0F7C48C2-6EA7-4665-91A1-5DD97E2A8DEB}" type="pres">
      <dgm:prSet presAssocID="{64E863EB-6969-4CF1-9E8A-A60097FB65A4}" presName="space" presStyleCnt="0"/>
      <dgm:spPr/>
    </dgm:pt>
    <dgm:pt modelId="{0868E3A6-C392-444F-9743-319B3B1EDF00}" type="pres">
      <dgm:prSet presAssocID="{556A4FA1-392E-47FA-8868-BACC96157991}" presName="composite" presStyleCnt="0"/>
      <dgm:spPr/>
    </dgm:pt>
    <dgm:pt modelId="{F22AD7F2-3EEF-4299-9CDF-67168AD17A93}" type="pres">
      <dgm:prSet presAssocID="{556A4FA1-392E-47FA-8868-BACC96157991}" presName="parTx" presStyleLbl="node1" presStyleIdx="1" presStyleCnt="2" custScaleX="103166">
        <dgm:presLayoutVars>
          <dgm:chMax val="0"/>
          <dgm:chPref val="0"/>
          <dgm:bulletEnabled val="1"/>
        </dgm:presLayoutVars>
      </dgm:prSet>
      <dgm:spPr/>
      <dgm:t>
        <a:bodyPr/>
        <a:lstStyle/>
        <a:p>
          <a:endParaRPr lang="ru-RU"/>
        </a:p>
      </dgm:t>
    </dgm:pt>
    <dgm:pt modelId="{1800FBD1-1012-4520-A363-6929414C3C50}" type="pres">
      <dgm:prSet presAssocID="{556A4FA1-392E-47FA-8868-BACC96157991}" presName="desTx" presStyleLbl="revTx" presStyleIdx="0" presStyleCnt="1">
        <dgm:presLayoutVars>
          <dgm:bulletEnabled val="1"/>
        </dgm:presLayoutVars>
      </dgm:prSet>
      <dgm:spPr/>
    </dgm:pt>
  </dgm:ptLst>
  <dgm:cxnLst>
    <dgm:cxn modelId="{0BDD1A9D-902C-46E4-AFFE-1FD2A8D9167B}" type="presOf" srcId="{8E1B4741-74BB-4E5F-A32F-3066C7604931}" destId="{B45D1D77-C20F-4633-A23B-C5237EC8937E}" srcOrd="0" destOrd="0" presId="urn:microsoft.com/office/officeart/2005/8/layout/chevron1"/>
    <dgm:cxn modelId="{1C7411CA-2B8C-48B8-9FD3-3A6557ED8E63}" type="presOf" srcId="{67EDB86F-9C24-47D0-840B-47F8155FE316}" destId="{524BBD77-D836-4BEE-A19E-A2052DF9DF1E}" srcOrd="0" destOrd="0" presId="urn:microsoft.com/office/officeart/2005/8/layout/chevron1"/>
    <dgm:cxn modelId="{E4900865-A220-4F23-9065-EF4E2CABCD65}" srcId="{67EDB86F-9C24-47D0-840B-47F8155FE316}" destId="{8E1B4741-74BB-4E5F-A32F-3066C7604931}" srcOrd="0" destOrd="0" parTransId="{208F82E9-16A7-4F3B-8BA9-2E3667CC8BCD}" sibTransId="{0048FDF8-CA27-43D4-B9B2-912DE3D2AA34}"/>
    <dgm:cxn modelId="{70682663-B72D-44BE-9F3A-2B56E293FF4F}" type="presOf" srcId="{556A4FA1-392E-47FA-8868-BACC96157991}" destId="{F22AD7F2-3EEF-4299-9CDF-67168AD17A93}" srcOrd="0" destOrd="0" presId="urn:microsoft.com/office/officeart/2005/8/layout/chevron1"/>
    <dgm:cxn modelId="{D183D0F8-530C-4ACC-8E9F-4BBBD9E4FFC3}" srcId="{AC8CCFD6-6E1D-4CAA-B69E-2FEC00E95102}" destId="{556A4FA1-392E-47FA-8868-BACC96157991}" srcOrd="1" destOrd="0" parTransId="{47747EBE-5C50-45E8-BFD8-0713B77E5D3C}" sibTransId="{182927E8-8973-4E62-B7C1-06AF2F6DF368}"/>
    <dgm:cxn modelId="{A2D168C7-8E92-450B-B827-2FCC0FCABAD5}" type="presOf" srcId="{AC8CCFD6-6E1D-4CAA-B69E-2FEC00E95102}" destId="{0A6E3086-41B0-4C13-BA08-1712139269F9}"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83B58245-EA91-4352-8F47-12AB3FCA9481}" type="presParOf" srcId="{0A6E3086-41B0-4C13-BA08-1712139269F9}" destId="{235C06C9-992D-4A12-A327-362D68D5EF2C}" srcOrd="0" destOrd="0" presId="urn:microsoft.com/office/officeart/2005/8/layout/chevron1"/>
    <dgm:cxn modelId="{5754DD03-87CC-4C64-BA48-C1FC338E59BB}" type="presParOf" srcId="{235C06C9-992D-4A12-A327-362D68D5EF2C}" destId="{524BBD77-D836-4BEE-A19E-A2052DF9DF1E}" srcOrd="0" destOrd="0" presId="urn:microsoft.com/office/officeart/2005/8/layout/chevron1"/>
    <dgm:cxn modelId="{6642F405-8EC6-402B-9E56-57BFBE0D9687}" type="presParOf" srcId="{235C06C9-992D-4A12-A327-362D68D5EF2C}" destId="{B45D1D77-C20F-4633-A23B-C5237EC8937E}" srcOrd="1" destOrd="0" presId="urn:microsoft.com/office/officeart/2005/8/layout/chevron1"/>
    <dgm:cxn modelId="{B821B18C-6F32-46F0-830B-527D4DE1DE5E}" type="presParOf" srcId="{0A6E3086-41B0-4C13-BA08-1712139269F9}" destId="{0F7C48C2-6EA7-4665-91A1-5DD97E2A8DEB}" srcOrd="1" destOrd="0" presId="urn:microsoft.com/office/officeart/2005/8/layout/chevron1"/>
    <dgm:cxn modelId="{BBBD35F2-DAC0-44C1-8693-9698982DEFA3}" type="presParOf" srcId="{0A6E3086-41B0-4C13-BA08-1712139269F9}" destId="{0868E3A6-C392-444F-9743-319B3B1EDF00}" srcOrd="2" destOrd="0" presId="urn:microsoft.com/office/officeart/2005/8/layout/chevron1"/>
    <dgm:cxn modelId="{8229FDA3-BC76-4DD5-9C64-37158CCF982C}" type="presParOf" srcId="{0868E3A6-C392-444F-9743-319B3B1EDF00}" destId="{F22AD7F2-3EEF-4299-9CDF-67168AD17A93}" srcOrd="0" destOrd="0" presId="urn:microsoft.com/office/officeart/2005/8/layout/chevron1"/>
    <dgm:cxn modelId="{22AD9574-E1A3-413B-B29A-FDB38CC046B7}" type="presParOf" srcId="{0868E3A6-C392-444F-9743-319B3B1EDF00}" destId="{1800FBD1-1012-4520-A363-6929414C3C50}"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lstStyle/>
        <a:p>
          <a:r>
            <a:rPr lang="ru-RU" sz="1400" b="0" dirty="0">
              <a:solidFill>
                <a:schemeClr val="tx1"/>
              </a:solidFill>
            </a:rPr>
            <a:t>Постановление Правительства РФ </a:t>
          </a:r>
        </a:p>
        <a:p>
          <a:r>
            <a:rPr lang="ru-RU" sz="1400" b="0" dirty="0">
              <a:solidFill>
                <a:schemeClr val="tx1"/>
              </a:solidFill>
            </a:rPr>
            <a:t>от 14.07.2012 № 717 (приложение 14)</a:t>
          </a:r>
        </a:p>
      </dgm:t>
    </dgm:pt>
    <dgm:pt modelId="{F7B216AF-D0D6-4832-AC1D-7F4727AFABA9}" type="parTrans" cxnId="{C7424035-CCD7-4138-9539-B837491AE1E3}">
      <dgm:prSet/>
      <dgm:spPr/>
      <dgm:t>
        <a:bodyPr/>
        <a:lstStyle/>
        <a:p>
          <a:endParaRPr lang="ru-RU">
            <a:solidFill>
              <a:schemeClr val="tx1"/>
            </a:solidFill>
          </a:endParaRPr>
        </a:p>
      </dgm:t>
    </dgm:pt>
    <dgm:pt modelId="{64E863EB-6969-4CF1-9E8A-A60097FB65A4}" type="sibTrans" cxnId="{C7424035-CCD7-4138-9539-B837491AE1E3}">
      <dgm:prSet/>
      <dgm:spPr/>
      <dgm:t>
        <a:bodyPr/>
        <a:lstStyle/>
        <a:p>
          <a:endParaRPr lang="ru-RU">
            <a:solidFill>
              <a:schemeClr val="tx1"/>
            </a:solidFill>
          </a:endParaRPr>
        </a:p>
      </dgm:t>
    </dgm:pt>
    <dgm:pt modelId="{8E1B4741-74BB-4E5F-A32F-3066C7604931}">
      <dgm:prSet phldrT="[Текст]"/>
      <dgm:spPr/>
      <dgm:t>
        <a:bodyPr/>
        <a:lstStyle/>
        <a:p>
          <a:endParaRPr lang="ru-RU" dirty="0">
            <a:solidFill>
              <a:schemeClr val="tx1"/>
            </a:solidFill>
          </a:endParaRPr>
        </a:p>
      </dgm:t>
    </dgm:pt>
    <dgm:pt modelId="{208F82E9-16A7-4F3B-8BA9-2E3667CC8BCD}" type="parTrans" cxnId="{E4900865-A220-4F23-9065-EF4E2CABCD65}">
      <dgm:prSet/>
      <dgm:spPr/>
      <dgm:t>
        <a:bodyPr/>
        <a:lstStyle/>
        <a:p>
          <a:endParaRPr lang="ru-RU">
            <a:solidFill>
              <a:schemeClr val="tx1"/>
            </a:solidFill>
          </a:endParaRPr>
        </a:p>
      </dgm:t>
    </dgm:pt>
    <dgm:pt modelId="{0048FDF8-CA27-43D4-B9B2-912DE3D2AA34}" type="sibTrans" cxnId="{E4900865-A220-4F23-9065-EF4E2CABCD65}">
      <dgm:prSet/>
      <dgm:spPr/>
      <dgm:t>
        <a:bodyPr/>
        <a:lstStyle/>
        <a:p>
          <a:endParaRPr lang="ru-RU">
            <a:solidFill>
              <a:schemeClr val="tx1"/>
            </a:solidFill>
          </a:endParaRPr>
        </a:p>
      </dgm:t>
    </dgm:pt>
    <dgm:pt modelId="{556A4FA1-392E-47FA-8868-BACC96157991}">
      <dgm:prSet custT="1"/>
      <dgm:spPr/>
      <dgm:t>
        <a:bodyPr/>
        <a:lstStyle/>
        <a:p>
          <a:r>
            <a:rPr lang="ru-RU" sz="1400" b="0" dirty="0">
              <a:solidFill>
                <a:schemeClr val="tx1"/>
              </a:solidFill>
            </a:rPr>
            <a:t>Постановление Правительства НО                                               от 09.03.2023 N 193</a:t>
          </a:r>
        </a:p>
      </dgm:t>
    </dgm:pt>
    <dgm:pt modelId="{47747EBE-5C50-45E8-BFD8-0713B77E5D3C}" type="parTrans" cxnId="{D183D0F8-530C-4ACC-8E9F-4BBBD9E4FFC3}">
      <dgm:prSet/>
      <dgm:spPr/>
      <dgm:t>
        <a:bodyPr/>
        <a:lstStyle/>
        <a:p>
          <a:endParaRPr lang="ru-RU">
            <a:solidFill>
              <a:schemeClr val="tx1"/>
            </a:solidFill>
          </a:endParaRPr>
        </a:p>
      </dgm:t>
    </dgm:pt>
    <dgm:pt modelId="{182927E8-8973-4E62-B7C1-06AF2F6DF368}" type="sibTrans" cxnId="{D183D0F8-530C-4ACC-8E9F-4BBBD9E4FFC3}">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235C06C9-992D-4A12-A327-362D68D5EF2C}" type="pres">
      <dgm:prSet presAssocID="{67EDB86F-9C24-47D0-840B-47F8155FE316}" presName="composite" presStyleCnt="0"/>
      <dgm:spPr/>
    </dgm:pt>
    <dgm:pt modelId="{524BBD77-D836-4BEE-A19E-A2052DF9DF1E}" type="pres">
      <dgm:prSet presAssocID="{67EDB86F-9C24-47D0-840B-47F8155FE316}" presName="parTx" presStyleLbl="node1" presStyleIdx="0" presStyleCnt="2" custLinFactNeighborX="-225" custLinFactNeighborY="-4341">
        <dgm:presLayoutVars>
          <dgm:chMax val="0"/>
          <dgm:chPref val="0"/>
          <dgm:bulletEnabled val="1"/>
        </dgm:presLayoutVars>
      </dgm:prSet>
      <dgm:spPr/>
      <dgm:t>
        <a:bodyPr/>
        <a:lstStyle/>
        <a:p>
          <a:endParaRPr lang="ru-RU"/>
        </a:p>
      </dgm:t>
    </dgm:pt>
    <dgm:pt modelId="{B45D1D77-C20F-4633-A23B-C5237EC8937E}" type="pres">
      <dgm:prSet presAssocID="{67EDB86F-9C24-47D0-840B-47F8155FE316}" presName="desTx" presStyleLbl="revTx" presStyleIdx="0" presStyleCnt="1">
        <dgm:presLayoutVars>
          <dgm:bulletEnabled val="1"/>
        </dgm:presLayoutVars>
      </dgm:prSet>
      <dgm:spPr/>
      <dgm:t>
        <a:bodyPr/>
        <a:lstStyle/>
        <a:p>
          <a:endParaRPr lang="ru-RU"/>
        </a:p>
      </dgm:t>
    </dgm:pt>
    <dgm:pt modelId="{0F7C48C2-6EA7-4665-91A1-5DD97E2A8DEB}" type="pres">
      <dgm:prSet presAssocID="{64E863EB-6969-4CF1-9E8A-A60097FB65A4}" presName="space" presStyleCnt="0"/>
      <dgm:spPr/>
    </dgm:pt>
    <dgm:pt modelId="{0868E3A6-C392-444F-9743-319B3B1EDF00}" type="pres">
      <dgm:prSet presAssocID="{556A4FA1-392E-47FA-8868-BACC96157991}" presName="composite" presStyleCnt="0"/>
      <dgm:spPr/>
    </dgm:pt>
    <dgm:pt modelId="{F22AD7F2-3EEF-4299-9CDF-67168AD17A93}" type="pres">
      <dgm:prSet presAssocID="{556A4FA1-392E-47FA-8868-BACC96157991}" presName="parTx" presStyleLbl="node1" presStyleIdx="1" presStyleCnt="2" custScaleX="89770" custLinFactNeighborX="-1509" custLinFactNeighborY="-2465">
        <dgm:presLayoutVars>
          <dgm:chMax val="0"/>
          <dgm:chPref val="0"/>
          <dgm:bulletEnabled val="1"/>
        </dgm:presLayoutVars>
      </dgm:prSet>
      <dgm:spPr/>
      <dgm:t>
        <a:bodyPr/>
        <a:lstStyle/>
        <a:p>
          <a:endParaRPr lang="ru-RU"/>
        </a:p>
      </dgm:t>
    </dgm:pt>
    <dgm:pt modelId="{1800FBD1-1012-4520-A363-6929414C3C50}" type="pres">
      <dgm:prSet presAssocID="{556A4FA1-392E-47FA-8868-BACC96157991}" presName="desTx" presStyleLbl="revTx" presStyleIdx="0" presStyleCnt="1">
        <dgm:presLayoutVars>
          <dgm:bulletEnabled val="1"/>
        </dgm:presLayoutVars>
      </dgm:prSet>
      <dgm:spPr/>
    </dgm:pt>
  </dgm:ptLst>
  <dgm:cxnLst>
    <dgm:cxn modelId="{EE342E76-62AE-4DE1-8E51-B7DF92DA94E2}" type="presOf" srcId="{8E1B4741-74BB-4E5F-A32F-3066C7604931}" destId="{B45D1D77-C20F-4633-A23B-C5237EC8937E}" srcOrd="0" destOrd="0" presId="urn:microsoft.com/office/officeart/2005/8/layout/chevron1"/>
    <dgm:cxn modelId="{D4C092DB-BFCA-4272-85B3-39AC0672439A}" type="presOf" srcId="{556A4FA1-392E-47FA-8868-BACC96157991}" destId="{F22AD7F2-3EEF-4299-9CDF-67168AD17A93}" srcOrd="0" destOrd="0" presId="urn:microsoft.com/office/officeart/2005/8/layout/chevron1"/>
    <dgm:cxn modelId="{E4900865-A220-4F23-9065-EF4E2CABCD65}" srcId="{67EDB86F-9C24-47D0-840B-47F8155FE316}" destId="{8E1B4741-74BB-4E5F-A32F-3066C7604931}" srcOrd="0" destOrd="0" parTransId="{208F82E9-16A7-4F3B-8BA9-2E3667CC8BCD}" sibTransId="{0048FDF8-CA27-43D4-B9B2-912DE3D2AA34}"/>
    <dgm:cxn modelId="{D183D0F8-530C-4ACC-8E9F-4BBBD9E4FFC3}" srcId="{AC8CCFD6-6E1D-4CAA-B69E-2FEC00E95102}" destId="{556A4FA1-392E-47FA-8868-BACC96157991}" srcOrd="1" destOrd="0" parTransId="{47747EBE-5C50-45E8-BFD8-0713B77E5D3C}" sibTransId="{182927E8-8973-4E62-B7C1-06AF2F6DF368}"/>
    <dgm:cxn modelId="{30181654-5C1E-4C0B-A6DF-E2666A302968}" type="presOf" srcId="{AC8CCFD6-6E1D-4CAA-B69E-2FEC00E95102}" destId="{0A6E3086-41B0-4C13-BA08-1712139269F9}"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16BBB9BC-CB92-4B42-B91F-F93991D24E0A}" type="presOf" srcId="{67EDB86F-9C24-47D0-840B-47F8155FE316}" destId="{524BBD77-D836-4BEE-A19E-A2052DF9DF1E}" srcOrd="0" destOrd="0" presId="urn:microsoft.com/office/officeart/2005/8/layout/chevron1"/>
    <dgm:cxn modelId="{98875B44-2FD3-40CD-983D-741E3EBFEB3A}" type="presParOf" srcId="{0A6E3086-41B0-4C13-BA08-1712139269F9}" destId="{235C06C9-992D-4A12-A327-362D68D5EF2C}" srcOrd="0" destOrd="0" presId="urn:microsoft.com/office/officeart/2005/8/layout/chevron1"/>
    <dgm:cxn modelId="{E939FD24-9C60-43E1-8E77-85EF3AB533B0}" type="presParOf" srcId="{235C06C9-992D-4A12-A327-362D68D5EF2C}" destId="{524BBD77-D836-4BEE-A19E-A2052DF9DF1E}" srcOrd="0" destOrd="0" presId="urn:microsoft.com/office/officeart/2005/8/layout/chevron1"/>
    <dgm:cxn modelId="{50B8B917-C68D-43F7-BB37-CFB9122245CE}" type="presParOf" srcId="{235C06C9-992D-4A12-A327-362D68D5EF2C}" destId="{B45D1D77-C20F-4633-A23B-C5237EC8937E}" srcOrd="1" destOrd="0" presId="urn:microsoft.com/office/officeart/2005/8/layout/chevron1"/>
    <dgm:cxn modelId="{92642B65-A4B2-46E6-AB24-28486B2DB48F}" type="presParOf" srcId="{0A6E3086-41B0-4C13-BA08-1712139269F9}" destId="{0F7C48C2-6EA7-4665-91A1-5DD97E2A8DEB}" srcOrd="1" destOrd="0" presId="urn:microsoft.com/office/officeart/2005/8/layout/chevron1"/>
    <dgm:cxn modelId="{70FC3E0D-62F2-4AE0-A267-4938FF1E651D}" type="presParOf" srcId="{0A6E3086-41B0-4C13-BA08-1712139269F9}" destId="{0868E3A6-C392-444F-9743-319B3B1EDF00}" srcOrd="2" destOrd="0" presId="urn:microsoft.com/office/officeart/2005/8/layout/chevron1"/>
    <dgm:cxn modelId="{113090D5-8F22-4E5F-AF4F-A03637B4CCD6}" type="presParOf" srcId="{0868E3A6-C392-444F-9743-319B3B1EDF00}" destId="{F22AD7F2-3EEF-4299-9CDF-67168AD17A93}" srcOrd="0" destOrd="0" presId="urn:microsoft.com/office/officeart/2005/8/layout/chevron1"/>
    <dgm:cxn modelId="{5EDCF2A1-2EBE-4D42-BCE5-34983ED192ED}" type="presParOf" srcId="{0868E3A6-C392-444F-9743-319B3B1EDF00}" destId="{1800FBD1-1012-4520-A363-6929414C3C50}"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lstStyle/>
        <a:p>
          <a:pPr>
            <a:lnSpc>
              <a:spcPct val="100000"/>
            </a:lnSpc>
            <a:spcAft>
              <a:spcPts val="0"/>
            </a:spcAft>
          </a:pPr>
          <a:r>
            <a:rPr lang="ru-RU" sz="1400" dirty="0">
              <a:solidFill>
                <a:schemeClr val="tx1"/>
              </a:solidFill>
            </a:rPr>
            <a:t>Постановление Правительства РФ </a:t>
          </a:r>
        </a:p>
        <a:p>
          <a:pPr>
            <a:lnSpc>
              <a:spcPct val="90000"/>
            </a:lnSpc>
            <a:spcAft>
              <a:spcPct val="35000"/>
            </a:spcAft>
          </a:pPr>
          <a:r>
            <a:rPr lang="ru-RU" sz="1400" dirty="0">
              <a:solidFill>
                <a:schemeClr val="tx1"/>
              </a:solidFill>
            </a:rPr>
            <a:t>от 14.07.2012 № 717 (</a:t>
          </a:r>
          <a:r>
            <a:rPr lang="ru-RU" sz="1400" dirty="0" err="1">
              <a:solidFill>
                <a:schemeClr val="tx1"/>
              </a:solidFill>
            </a:rPr>
            <a:t>приложени</a:t>
          </a:r>
          <a:r>
            <a:rPr lang="en-US" sz="1400" dirty="0">
              <a:solidFill>
                <a:schemeClr val="tx1"/>
              </a:solidFill>
            </a:rPr>
            <a:t>е </a:t>
          </a:r>
          <a:r>
            <a:rPr lang="ru-RU" sz="1400" dirty="0">
              <a:solidFill>
                <a:schemeClr val="tx1"/>
              </a:solidFill>
            </a:rPr>
            <a:t>№6)</a:t>
          </a:r>
          <a:endParaRPr lang="ru-RU" sz="1400" b="0" dirty="0">
            <a:solidFill>
              <a:schemeClr val="tx1"/>
            </a:solidFill>
          </a:endParaRPr>
        </a:p>
      </dgm:t>
    </dgm:pt>
    <dgm:pt modelId="{F7B216AF-D0D6-4832-AC1D-7F4727AFABA9}" type="parTrans" cxnId="{C7424035-CCD7-4138-9539-B837491AE1E3}">
      <dgm:prSet/>
      <dgm:spPr/>
      <dgm:t>
        <a:bodyPr/>
        <a:lstStyle/>
        <a:p>
          <a:endParaRPr lang="ru-RU">
            <a:solidFill>
              <a:schemeClr val="tx1"/>
            </a:solidFill>
          </a:endParaRPr>
        </a:p>
      </dgm:t>
    </dgm:pt>
    <dgm:pt modelId="{64E863EB-6969-4CF1-9E8A-A60097FB65A4}" type="sibTrans" cxnId="{C7424035-CCD7-4138-9539-B837491AE1E3}">
      <dgm:prSet/>
      <dgm:spPr/>
      <dgm:t>
        <a:bodyPr/>
        <a:lstStyle/>
        <a:p>
          <a:endParaRPr lang="ru-RU">
            <a:solidFill>
              <a:schemeClr val="tx1"/>
            </a:solidFill>
          </a:endParaRPr>
        </a:p>
      </dgm:t>
    </dgm:pt>
    <dgm:pt modelId="{8E1B4741-74BB-4E5F-A32F-3066C7604931}">
      <dgm:prSet phldrT="[Текст]"/>
      <dgm:spPr/>
      <dgm:t>
        <a:bodyPr/>
        <a:lstStyle/>
        <a:p>
          <a:endParaRPr lang="ru-RU" dirty="0">
            <a:solidFill>
              <a:schemeClr val="tx1"/>
            </a:solidFill>
          </a:endParaRPr>
        </a:p>
      </dgm:t>
    </dgm:pt>
    <dgm:pt modelId="{208F82E9-16A7-4F3B-8BA9-2E3667CC8BCD}" type="parTrans" cxnId="{E4900865-A220-4F23-9065-EF4E2CABCD65}">
      <dgm:prSet/>
      <dgm:spPr/>
      <dgm:t>
        <a:bodyPr/>
        <a:lstStyle/>
        <a:p>
          <a:endParaRPr lang="ru-RU">
            <a:solidFill>
              <a:schemeClr val="tx1"/>
            </a:solidFill>
          </a:endParaRPr>
        </a:p>
      </dgm:t>
    </dgm:pt>
    <dgm:pt modelId="{0048FDF8-CA27-43D4-B9B2-912DE3D2AA34}" type="sibTrans" cxnId="{E4900865-A220-4F23-9065-EF4E2CABCD65}">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235C06C9-992D-4A12-A327-362D68D5EF2C}" type="pres">
      <dgm:prSet presAssocID="{67EDB86F-9C24-47D0-840B-47F8155FE316}" presName="composite" presStyleCnt="0"/>
      <dgm:spPr/>
    </dgm:pt>
    <dgm:pt modelId="{524BBD77-D836-4BEE-A19E-A2052DF9DF1E}" type="pres">
      <dgm:prSet presAssocID="{67EDB86F-9C24-47D0-840B-47F8155FE316}" presName="parTx" presStyleLbl="node1" presStyleIdx="0" presStyleCnt="1" custScaleY="115213" custLinFactNeighborY="-9238">
        <dgm:presLayoutVars>
          <dgm:chMax val="0"/>
          <dgm:chPref val="0"/>
          <dgm:bulletEnabled val="1"/>
        </dgm:presLayoutVars>
      </dgm:prSet>
      <dgm:spPr/>
      <dgm:t>
        <a:bodyPr/>
        <a:lstStyle/>
        <a:p>
          <a:endParaRPr lang="ru-RU"/>
        </a:p>
      </dgm:t>
    </dgm:pt>
    <dgm:pt modelId="{B45D1D77-C20F-4633-A23B-C5237EC8937E}" type="pres">
      <dgm:prSet presAssocID="{67EDB86F-9C24-47D0-840B-47F8155FE316}" presName="desTx" presStyleLbl="revTx" presStyleIdx="0" presStyleCnt="1">
        <dgm:presLayoutVars>
          <dgm:bulletEnabled val="1"/>
        </dgm:presLayoutVars>
      </dgm:prSet>
      <dgm:spPr/>
      <dgm:t>
        <a:bodyPr/>
        <a:lstStyle/>
        <a:p>
          <a:endParaRPr lang="ru-RU"/>
        </a:p>
      </dgm:t>
    </dgm:pt>
  </dgm:ptLst>
  <dgm:cxnLst>
    <dgm:cxn modelId="{C7424035-CCD7-4138-9539-B837491AE1E3}" srcId="{AC8CCFD6-6E1D-4CAA-B69E-2FEC00E95102}" destId="{67EDB86F-9C24-47D0-840B-47F8155FE316}" srcOrd="0" destOrd="0" parTransId="{F7B216AF-D0D6-4832-AC1D-7F4727AFABA9}" sibTransId="{64E863EB-6969-4CF1-9E8A-A60097FB65A4}"/>
    <dgm:cxn modelId="{C4B355EC-733B-4C9F-9A0C-27CABD57F4E3}" type="presOf" srcId="{AC8CCFD6-6E1D-4CAA-B69E-2FEC00E95102}" destId="{0A6E3086-41B0-4C13-BA08-1712139269F9}" srcOrd="0" destOrd="0" presId="urn:microsoft.com/office/officeart/2005/8/layout/chevron1"/>
    <dgm:cxn modelId="{3F44EB1C-28C9-4DCC-8CCC-4CC645C8ADC2}" type="presOf" srcId="{8E1B4741-74BB-4E5F-A32F-3066C7604931}" destId="{B45D1D77-C20F-4633-A23B-C5237EC8937E}" srcOrd="0" destOrd="0" presId="urn:microsoft.com/office/officeart/2005/8/layout/chevron1"/>
    <dgm:cxn modelId="{F5EEF72E-BDC4-4338-936C-29993EE6F452}" type="presOf" srcId="{67EDB86F-9C24-47D0-840B-47F8155FE316}" destId="{524BBD77-D836-4BEE-A19E-A2052DF9DF1E}" srcOrd="0" destOrd="0" presId="urn:microsoft.com/office/officeart/2005/8/layout/chevron1"/>
    <dgm:cxn modelId="{E4900865-A220-4F23-9065-EF4E2CABCD65}" srcId="{67EDB86F-9C24-47D0-840B-47F8155FE316}" destId="{8E1B4741-74BB-4E5F-A32F-3066C7604931}" srcOrd="0" destOrd="0" parTransId="{208F82E9-16A7-4F3B-8BA9-2E3667CC8BCD}" sibTransId="{0048FDF8-CA27-43D4-B9B2-912DE3D2AA34}"/>
    <dgm:cxn modelId="{63AC7C51-6A1D-496F-A6DB-2C035DDF5B81}" type="presParOf" srcId="{0A6E3086-41B0-4C13-BA08-1712139269F9}" destId="{235C06C9-992D-4A12-A327-362D68D5EF2C}" srcOrd="0" destOrd="0" presId="urn:microsoft.com/office/officeart/2005/8/layout/chevron1"/>
    <dgm:cxn modelId="{0CDAACB1-926A-41E5-8A14-17DF8851F938}" type="presParOf" srcId="{235C06C9-992D-4A12-A327-362D68D5EF2C}" destId="{524BBD77-D836-4BEE-A19E-A2052DF9DF1E}" srcOrd="0" destOrd="0" presId="urn:microsoft.com/office/officeart/2005/8/layout/chevron1"/>
    <dgm:cxn modelId="{23EB2EA2-A47B-4962-ADD7-E6996831A193}" type="presParOf" srcId="{235C06C9-992D-4A12-A327-362D68D5EF2C}" destId="{B45D1D77-C20F-4633-A23B-C5237EC8937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lstStyle/>
        <a:p>
          <a:pPr>
            <a:lnSpc>
              <a:spcPct val="100000"/>
            </a:lnSpc>
            <a:spcAft>
              <a:spcPts val="0"/>
            </a:spcAft>
          </a:pPr>
          <a:r>
            <a:rPr lang="ru-RU" sz="1350" dirty="0">
              <a:solidFill>
                <a:schemeClr val="tx1"/>
              </a:solidFill>
            </a:rPr>
            <a:t>Постановление Правительства РФ от 14.07.2012 № 717</a:t>
          </a:r>
        </a:p>
        <a:p>
          <a:pPr>
            <a:lnSpc>
              <a:spcPct val="100000"/>
            </a:lnSpc>
            <a:spcAft>
              <a:spcPts val="0"/>
            </a:spcAft>
          </a:pPr>
          <a:r>
            <a:rPr lang="ru-RU" sz="1350" dirty="0">
              <a:solidFill>
                <a:schemeClr val="tx1"/>
              </a:solidFill>
            </a:rPr>
            <a:t> (</a:t>
          </a:r>
          <a:r>
            <a:rPr lang="ru-RU" sz="1350" dirty="0" err="1">
              <a:solidFill>
                <a:schemeClr val="tx1"/>
              </a:solidFill>
            </a:rPr>
            <a:t>приложени</a:t>
          </a:r>
          <a:r>
            <a:rPr lang="en-US" sz="1350" dirty="0">
              <a:solidFill>
                <a:schemeClr val="tx1"/>
              </a:solidFill>
            </a:rPr>
            <a:t>е </a:t>
          </a:r>
          <a:r>
            <a:rPr lang="ru-RU" sz="1350" dirty="0">
              <a:solidFill>
                <a:schemeClr val="tx1"/>
              </a:solidFill>
            </a:rPr>
            <a:t>№ 12 Приказа Минсельхоза РФ от 02.03.2022 № 116)</a:t>
          </a:r>
          <a:endParaRPr lang="ru-RU" sz="1350" b="0" dirty="0">
            <a:solidFill>
              <a:schemeClr val="tx1"/>
            </a:solidFill>
          </a:endParaRPr>
        </a:p>
      </dgm:t>
    </dgm:pt>
    <dgm:pt modelId="{F7B216AF-D0D6-4832-AC1D-7F4727AFABA9}" type="parTrans" cxnId="{C7424035-CCD7-4138-9539-B837491AE1E3}">
      <dgm:prSet/>
      <dgm:spPr/>
      <dgm:t>
        <a:bodyPr/>
        <a:lstStyle/>
        <a:p>
          <a:endParaRPr lang="ru-RU">
            <a:solidFill>
              <a:schemeClr val="tx1"/>
            </a:solidFill>
          </a:endParaRPr>
        </a:p>
      </dgm:t>
    </dgm:pt>
    <dgm:pt modelId="{64E863EB-6969-4CF1-9E8A-A60097FB65A4}" type="sibTrans" cxnId="{C7424035-CCD7-4138-9539-B837491AE1E3}">
      <dgm:prSet/>
      <dgm:spPr/>
      <dgm:t>
        <a:bodyPr/>
        <a:lstStyle/>
        <a:p>
          <a:endParaRPr lang="ru-RU">
            <a:solidFill>
              <a:schemeClr val="tx1"/>
            </a:solidFill>
          </a:endParaRPr>
        </a:p>
      </dgm:t>
    </dgm:pt>
    <dgm:pt modelId="{8E1B4741-74BB-4E5F-A32F-3066C7604931}">
      <dgm:prSet phldrT="[Текст]"/>
      <dgm:spPr/>
      <dgm:t>
        <a:bodyPr/>
        <a:lstStyle/>
        <a:p>
          <a:endParaRPr lang="ru-RU" dirty="0">
            <a:solidFill>
              <a:schemeClr val="tx1"/>
            </a:solidFill>
          </a:endParaRPr>
        </a:p>
      </dgm:t>
    </dgm:pt>
    <dgm:pt modelId="{208F82E9-16A7-4F3B-8BA9-2E3667CC8BCD}" type="parTrans" cxnId="{E4900865-A220-4F23-9065-EF4E2CABCD65}">
      <dgm:prSet/>
      <dgm:spPr/>
      <dgm:t>
        <a:bodyPr/>
        <a:lstStyle/>
        <a:p>
          <a:endParaRPr lang="ru-RU">
            <a:solidFill>
              <a:schemeClr val="tx1"/>
            </a:solidFill>
          </a:endParaRPr>
        </a:p>
      </dgm:t>
    </dgm:pt>
    <dgm:pt modelId="{0048FDF8-CA27-43D4-B9B2-912DE3D2AA34}" type="sibTrans" cxnId="{E4900865-A220-4F23-9065-EF4E2CABCD65}">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235C06C9-992D-4A12-A327-362D68D5EF2C}" type="pres">
      <dgm:prSet presAssocID="{67EDB86F-9C24-47D0-840B-47F8155FE316}" presName="composite" presStyleCnt="0"/>
      <dgm:spPr/>
    </dgm:pt>
    <dgm:pt modelId="{524BBD77-D836-4BEE-A19E-A2052DF9DF1E}" type="pres">
      <dgm:prSet presAssocID="{67EDB86F-9C24-47D0-840B-47F8155FE316}" presName="parTx" presStyleLbl="node1" presStyleIdx="0" presStyleCnt="1" custScaleX="112448" custScaleY="142124">
        <dgm:presLayoutVars>
          <dgm:chMax val="0"/>
          <dgm:chPref val="0"/>
          <dgm:bulletEnabled val="1"/>
        </dgm:presLayoutVars>
      </dgm:prSet>
      <dgm:spPr/>
      <dgm:t>
        <a:bodyPr/>
        <a:lstStyle/>
        <a:p>
          <a:endParaRPr lang="ru-RU"/>
        </a:p>
      </dgm:t>
    </dgm:pt>
    <dgm:pt modelId="{B45D1D77-C20F-4633-A23B-C5237EC8937E}" type="pres">
      <dgm:prSet presAssocID="{67EDB86F-9C24-47D0-840B-47F8155FE316}" presName="desTx" presStyleLbl="revTx" presStyleIdx="0" presStyleCnt="1">
        <dgm:presLayoutVars>
          <dgm:bulletEnabled val="1"/>
        </dgm:presLayoutVars>
      </dgm:prSet>
      <dgm:spPr/>
      <dgm:t>
        <a:bodyPr/>
        <a:lstStyle/>
        <a:p>
          <a:endParaRPr lang="ru-RU"/>
        </a:p>
      </dgm:t>
    </dgm:pt>
  </dgm:ptLst>
  <dgm:cxnLst>
    <dgm:cxn modelId="{BA583960-1E73-405C-88C8-E744CABD21EE}" type="presOf" srcId="{AC8CCFD6-6E1D-4CAA-B69E-2FEC00E95102}" destId="{0A6E3086-41B0-4C13-BA08-1712139269F9}"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E4900865-A220-4F23-9065-EF4E2CABCD65}" srcId="{67EDB86F-9C24-47D0-840B-47F8155FE316}" destId="{8E1B4741-74BB-4E5F-A32F-3066C7604931}" srcOrd="0" destOrd="0" parTransId="{208F82E9-16A7-4F3B-8BA9-2E3667CC8BCD}" sibTransId="{0048FDF8-CA27-43D4-B9B2-912DE3D2AA34}"/>
    <dgm:cxn modelId="{C8E4FB97-B967-4E5B-A031-A4587BE12349}" type="presOf" srcId="{8E1B4741-74BB-4E5F-A32F-3066C7604931}" destId="{B45D1D77-C20F-4633-A23B-C5237EC8937E}" srcOrd="0" destOrd="0" presId="urn:microsoft.com/office/officeart/2005/8/layout/chevron1"/>
    <dgm:cxn modelId="{034B99D6-7B51-4B09-AEAE-43404BD764AC}" type="presOf" srcId="{67EDB86F-9C24-47D0-840B-47F8155FE316}" destId="{524BBD77-D836-4BEE-A19E-A2052DF9DF1E}" srcOrd="0" destOrd="0" presId="urn:microsoft.com/office/officeart/2005/8/layout/chevron1"/>
    <dgm:cxn modelId="{AEFFC052-C35F-4C9B-9FE3-92F05E9DDFF3}" type="presParOf" srcId="{0A6E3086-41B0-4C13-BA08-1712139269F9}" destId="{235C06C9-992D-4A12-A327-362D68D5EF2C}" srcOrd="0" destOrd="0" presId="urn:microsoft.com/office/officeart/2005/8/layout/chevron1"/>
    <dgm:cxn modelId="{3141BDD8-D5B9-4BED-9D40-EC532BC395B8}" type="presParOf" srcId="{235C06C9-992D-4A12-A327-362D68D5EF2C}" destId="{524BBD77-D836-4BEE-A19E-A2052DF9DF1E}" srcOrd="0" destOrd="0" presId="urn:microsoft.com/office/officeart/2005/8/layout/chevron1"/>
    <dgm:cxn modelId="{66FBB3BB-A9E3-40E5-8118-F88A9FA2B5E7}" type="presParOf" srcId="{235C06C9-992D-4A12-A327-362D68D5EF2C}" destId="{B45D1D77-C20F-4633-A23B-C5237EC8937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lstStyle/>
        <a:p>
          <a:pPr>
            <a:lnSpc>
              <a:spcPct val="100000"/>
            </a:lnSpc>
            <a:spcAft>
              <a:spcPts val="0"/>
            </a:spcAft>
          </a:pPr>
          <a:r>
            <a:rPr lang="ru-RU" sz="1400" dirty="0">
              <a:solidFill>
                <a:schemeClr val="tx1"/>
              </a:solidFill>
            </a:rPr>
            <a:t>Постановление Правительства РФ </a:t>
          </a:r>
        </a:p>
        <a:p>
          <a:pPr>
            <a:lnSpc>
              <a:spcPct val="100000"/>
            </a:lnSpc>
            <a:spcAft>
              <a:spcPts val="0"/>
            </a:spcAft>
          </a:pPr>
          <a:r>
            <a:rPr lang="ru-RU" sz="1400" dirty="0">
              <a:solidFill>
                <a:schemeClr val="tx1"/>
              </a:solidFill>
            </a:rPr>
            <a:t>от 14.07.2012 № 717 (</a:t>
          </a:r>
          <a:r>
            <a:rPr lang="ru-RU" sz="1400" dirty="0" err="1">
              <a:solidFill>
                <a:schemeClr val="tx1"/>
              </a:solidFill>
            </a:rPr>
            <a:t>приложени</a:t>
          </a:r>
          <a:r>
            <a:rPr lang="en-US" sz="1400" dirty="0">
              <a:solidFill>
                <a:schemeClr val="tx1"/>
              </a:solidFill>
            </a:rPr>
            <a:t>е </a:t>
          </a:r>
          <a:r>
            <a:rPr lang="ru-RU" sz="1400" dirty="0">
              <a:solidFill>
                <a:schemeClr val="tx1"/>
              </a:solidFill>
            </a:rPr>
            <a:t>№12 (1))</a:t>
          </a:r>
        </a:p>
      </dgm:t>
    </dgm:pt>
    <dgm:pt modelId="{F7B216AF-D0D6-4832-AC1D-7F4727AFABA9}" type="parTrans" cxnId="{C7424035-CCD7-4138-9539-B837491AE1E3}">
      <dgm:prSet/>
      <dgm:spPr/>
      <dgm:t>
        <a:bodyPr/>
        <a:lstStyle/>
        <a:p>
          <a:endParaRPr lang="ru-RU" sz="1400">
            <a:solidFill>
              <a:schemeClr val="tx1"/>
            </a:solidFill>
          </a:endParaRPr>
        </a:p>
      </dgm:t>
    </dgm:pt>
    <dgm:pt modelId="{64E863EB-6969-4CF1-9E8A-A60097FB65A4}" type="sibTrans" cxnId="{C7424035-CCD7-4138-9539-B837491AE1E3}">
      <dgm:prSet/>
      <dgm:spPr/>
      <dgm:t>
        <a:bodyPr/>
        <a:lstStyle/>
        <a:p>
          <a:endParaRPr lang="ru-RU" sz="1400">
            <a:solidFill>
              <a:schemeClr val="tx1"/>
            </a:solidFill>
          </a:endParaRPr>
        </a:p>
      </dgm:t>
    </dgm:pt>
    <dgm:pt modelId="{8E1B4741-74BB-4E5F-A32F-3066C7604931}">
      <dgm:prSet phldrT="[Текст]" custT="1"/>
      <dgm:spPr/>
      <dgm:t>
        <a:bodyPr/>
        <a:lstStyle/>
        <a:p>
          <a:endParaRPr lang="ru-RU" sz="1400" dirty="0">
            <a:solidFill>
              <a:schemeClr val="tx1"/>
            </a:solidFill>
          </a:endParaRPr>
        </a:p>
      </dgm:t>
    </dgm:pt>
    <dgm:pt modelId="{208F82E9-16A7-4F3B-8BA9-2E3667CC8BCD}" type="parTrans" cxnId="{E4900865-A220-4F23-9065-EF4E2CABCD65}">
      <dgm:prSet/>
      <dgm:spPr/>
      <dgm:t>
        <a:bodyPr/>
        <a:lstStyle/>
        <a:p>
          <a:endParaRPr lang="ru-RU" sz="1400">
            <a:solidFill>
              <a:schemeClr val="tx1"/>
            </a:solidFill>
          </a:endParaRPr>
        </a:p>
      </dgm:t>
    </dgm:pt>
    <dgm:pt modelId="{0048FDF8-CA27-43D4-B9B2-912DE3D2AA34}" type="sibTrans" cxnId="{E4900865-A220-4F23-9065-EF4E2CABCD65}">
      <dgm:prSet/>
      <dgm:spPr/>
      <dgm:t>
        <a:bodyPr/>
        <a:lstStyle/>
        <a:p>
          <a:endParaRPr lang="ru-RU" sz="1400">
            <a:solidFill>
              <a:schemeClr val="tx1"/>
            </a:solidFill>
          </a:endParaRPr>
        </a:p>
      </dgm:t>
    </dgm:pt>
    <dgm:pt modelId="{556A4FA1-392E-47FA-8868-BACC96157991}">
      <dgm:prSet custT="1"/>
      <dgm:spPr/>
      <dgm:t>
        <a:bodyPr/>
        <a:lstStyle/>
        <a:p>
          <a:pPr>
            <a:lnSpc>
              <a:spcPct val="100000"/>
            </a:lnSpc>
            <a:spcAft>
              <a:spcPts val="0"/>
            </a:spcAft>
          </a:pPr>
          <a:r>
            <a:rPr lang="ru-RU" sz="1400" dirty="0">
              <a:solidFill>
                <a:schemeClr val="tx1"/>
              </a:solidFill>
            </a:rPr>
            <a:t>Постановление Правительства НО </a:t>
          </a:r>
        </a:p>
        <a:p>
          <a:pPr>
            <a:lnSpc>
              <a:spcPct val="90000"/>
            </a:lnSpc>
            <a:spcAft>
              <a:spcPct val="35000"/>
            </a:spcAft>
          </a:pPr>
          <a:r>
            <a:rPr lang="ru-RU" sz="1400" dirty="0">
              <a:solidFill>
                <a:schemeClr val="tx1"/>
              </a:solidFill>
            </a:rPr>
            <a:t>от 15.12.2022 № 1071</a:t>
          </a:r>
        </a:p>
      </dgm:t>
    </dgm:pt>
    <dgm:pt modelId="{47747EBE-5C50-45E8-BFD8-0713B77E5D3C}" type="parTrans" cxnId="{D183D0F8-530C-4ACC-8E9F-4BBBD9E4FFC3}">
      <dgm:prSet/>
      <dgm:spPr/>
      <dgm:t>
        <a:bodyPr/>
        <a:lstStyle/>
        <a:p>
          <a:endParaRPr lang="ru-RU" sz="1400">
            <a:solidFill>
              <a:schemeClr val="tx1"/>
            </a:solidFill>
          </a:endParaRPr>
        </a:p>
      </dgm:t>
    </dgm:pt>
    <dgm:pt modelId="{182927E8-8973-4E62-B7C1-06AF2F6DF368}" type="sibTrans" cxnId="{D183D0F8-530C-4ACC-8E9F-4BBBD9E4FFC3}">
      <dgm:prSet/>
      <dgm:spPr/>
      <dgm:t>
        <a:bodyPr/>
        <a:lstStyle/>
        <a:p>
          <a:endParaRPr lang="ru-RU" sz="1400">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235C06C9-992D-4A12-A327-362D68D5EF2C}" type="pres">
      <dgm:prSet presAssocID="{67EDB86F-9C24-47D0-840B-47F8155FE316}" presName="composite" presStyleCnt="0"/>
      <dgm:spPr/>
    </dgm:pt>
    <dgm:pt modelId="{524BBD77-D836-4BEE-A19E-A2052DF9DF1E}" type="pres">
      <dgm:prSet presAssocID="{67EDB86F-9C24-47D0-840B-47F8155FE316}" presName="parTx" presStyleLbl="node1" presStyleIdx="0" presStyleCnt="2">
        <dgm:presLayoutVars>
          <dgm:chMax val="0"/>
          <dgm:chPref val="0"/>
          <dgm:bulletEnabled val="1"/>
        </dgm:presLayoutVars>
      </dgm:prSet>
      <dgm:spPr/>
      <dgm:t>
        <a:bodyPr/>
        <a:lstStyle/>
        <a:p>
          <a:endParaRPr lang="ru-RU"/>
        </a:p>
      </dgm:t>
    </dgm:pt>
    <dgm:pt modelId="{B45D1D77-C20F-4633-A23B-C5237EC8937E}" type="pres">
      <dgm:prSet presAssocID="{67EDB86F-9C24-47D0-840B-47F8155FE316}" presName="desTx" presStyleLbl="revTx" presStyleIdx="0" presStyleCnt="1">
        <dgm:presLayoutVars>
          <dgm:bulletEnabled val="1"/>
        </dgm:presLayoutVars>
      </dgm:prSet>
      <dgm:spPr/>
      <dgm:t>
        <a:bodyPr/>
        <a:lstStyle/>
        <a:p>
          <a:endParaRPr lang="ru-RU"/>
        </a:p>
      </dgm:t>
    </dgm:pt>
    <dgm:pt modelId="{0F7C48C2-6EA7-4665-91A1-5DD97E2A8DEB}" type="pres">
      <dgm:prSet presAssocID="{64E863EB-6969-4CF1-9E8A-A60097FB65A4}" presName="space" presStyleCnt="0"/>
      <dgm:spPr/>
    </dgm:pt>
    <dgm:pt modelId="{0868E3A6-C392-444F-9743-319B3B1EDF00}" type="pres">
      <dgm:prSet presAssocID="{556A4FA1-392E-47FA-8868-BACC96157991}" presName="composite" presStyleCnt="0"/>
      <dgm:spPr/>
    </dgm:pt>
    <dgm:pt modelId="{F22AD7F2-3EEF-4299-9CDF-67168AD17A93}" type="pres">
      <dgm:prSet presAssocID="{556A4FA1-392E-47FA-8868-BACC96157991}" presName="parTx" presStyleLbl="node1" presStyleIdx="1" presStyleCnt="2" custScaleX="94927" custLinFactNeighborX="768" custLinFactNeighborY="-38084">
        <dgm:presLayoutVars>
          <dgm:chMax val="0"/>
          <dgm:chPref val="0"/>
          <dgm:bulletEnabled val="1"/>
        </dgm:presLayoutVars>
      </dgm:prSet>
      <dgm:spPr/>
      <dgm:t>
        <a:bodyPr/>
        <a:lstStyle/>
        <a:p>
          <a:endParaRPr lang="ru-RU"/>
        </a:p>
      </dgm:t>
    </dgm:pt>
    <dgm:pt modelId="{1800FBD1-1012-4520-A363-6929414C3C50}" type="pres">
      <dgm:prSet presAssocID="{556A4FA1-392E-47FA-8868-BACC96157991}" presName="desTx" presStyleLbl="revTx" presStyleIdx="0" presStyleCnt="1">
        <dgm:presLayoutVars>
          <dgm:bulletEnabled val="1"/>
        </dgm:presLayoutVars>
      </dgm:prSet>
      <dgm:spPr/>
    </dgm:pt>
  </dgm:ptLst>
  <dgm:cxnLst>
    <dgm:cxn modelId="{D0ADBD7F-40C6-4056-A448-09AE148284C2}" type="presOf" srcId="{556A4FA1-392E-47FA-8868-BACC96157991}" destId="{F22AD7F2-3EEF-4299-9CDF-67168AD17A93}" srcOrd="0" destOrd="0" presId="urn:microsoft.com/office/officeart/2005/8/layout/chevron1"/>
    <dgm:cxn modelId="{E4900865-A220-4F23-9065-EF4E2CABCD65}" srcId="{67EDB86F-9C24-47D0-840B-47F8155FE316}" destId="{8E1B4741-74BB-4E5F-A32F-3066C7604931}" srcOrd="0" destOrd="0" parTransId="{208F82E9-16A7-4F3B-8BA9-2E3667CC8BCD}" sibTransId="{0048FDF8-CA27-43D4-B9B2-912DE3D2AA34}"/>
    <dgm:cxn modelId="{7F85D51E-E49A-4942-A9DF-6536526CF344}" type="presOf" srcId="{8E1B4741-74BB-4E5F-A32F-3066C7604931}" destId="{B45D1D77-C20F-4633-A23B-C5237EC8937E}" srcOrd="0" destOrd="0" presId="urn:microsoft.com/office/officeart/2005/8/layout/chevron1"/>
    <dgm:cxn modelId="{AE4B8693-E841-485C-9775-1F8EBC715854}" type="presOf" srcId="{AC8CCFD6-6E1D-4CAA-B69E-2FEC00E95102}" destId="{0A6E3086-41B0-4C13-BA08-1712139269F9}" srcOrd="0" destOrd="0" presId="urn:microsoft.com/office/officeart/2005/8/layout/chevron1"/>
    <dgm:cxn modelId="{D183D0F8-530C-4ACC-8E9F-4BBBD9E4FFC3}" srcId="{AC8CCFD6-6E1D-4CAA-B69E-2FEC00E95102}" destId="{556A4FA1-392E-47FA-8868-BACC96157991}" srcOrd="1" destOrd="0" parTransId="{47747EBE-5C50-45E8-BFD8-0713B77E5D3C}" sibTransId="{182927E8-8973-4E62-B7C1-06AF2F6DF368}"/>
    <dgm:cxn modelId="{E47588B4-D2C6-4A90-BF4D-D76CECD3E46B}" type="presOf" srcId="{67EDB86F-9C24-47D0-840B-47F8155FE316}" destId="{524BBD77-D836-4BEE-A19E-A2052DF9DF1E}"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694BFCF9-2879-4A6D-B699-DA5588702794}" type="presParOf" srcId="{0A6E3086-41B0-4C13-BA08-1712139269F9}" destId="{235C06C9-992D-4A12-A327-362D68D5EF2C}" srcOrd="0" destOrd="0" presId="urn:microsoft.com/office/officeart/2005/8/layout/chevron1"/>
    <dgm:cxn modelId="{A672D493-96B6-46A0-A0E8-8899670CF00F}" type="presParOf" srcId="{235C06C9-992D-4A12-A327-362D68D5EF2C}" destId="{524BBD77-D836-4BEE-A19E-A2052DF9DF1E}" srcOrd="0" destOrd="0" presId="urn:microsoft.com/office/officeart/2005/8/layout/chevron1"/>
    <dgm:cxn modelId="{D8001852-7DBC-42A6-BEB8-95BE07C3BAE2}" type="presParOf" srcId="{235C06C9-992D-4A12-A327-362D68D5EF2C}" destId="{B45D1D77-C20F-4633-A23B-C5237EC8937E}" srcOrd="1" destOrd="0" presId="urn:microsoft.com/office/officeart/2005/8/layout/chevron1"/>
    <dgm:cxn modelId="{08BCC4F1-C02B-4938-8EBB-B422C9B948C2}" type="presParOf" srcId="{0A6E3086-41B0-4C13-BA08-1712139269F9}" destId="{0F7C48C2-6EA7-4665-91A1-5DD97E2A8DEB}" srcOrd="1" destOrd="0" presId="urn:microsoft.com/office/officeart/2005/8/layout/chevron1"/>
    <dgm:cxn modelId="{6AFF2ACB-EF46-4687-92D4-E0BB1128323E}" type="presParOf" srcId="{0A6E3086-41B0-4C13-BA08-1712139269F9}" destId="{0868E3A6-C392-444F-9743-319B3B1EDF00}" srcOrd="2" destOrd="0" presId="urn:microsoft.com/office/officeart/2005/8/layout/chevron1"/>
    <dgm:cxn modelId="{12B9A178-2024-4631-8056-88EAFF932739}" type="presParOf" srcId="{0868E3A6-C392-444F-9743-319B3B1EDF00}" destId="{F22AD7F2-3EEF-4299-9CDF-67168AD17A93}" srcOrd="0" destOrd="0" presId="urn:microsoft.com/office/officeart/2005/8/layout/chevron1"/>
    <dgm:cxn modelId="{CA63A6CC-AE23-4714-90C6-D57A40334710}" type="presParOf" srcId="{0868E3A6-C392-444F-9743-319B3B1EDF00}" destId="{1800FBD1-1012-4520-A363-6929414C3C50}"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8E1B4741-74BB-4E5F-A32F-3066C7604931}">
      <dgm:prSet phldrT="[Текст]" custT="1"/>
      <dgm:spPr/>
      <dgm:t>
        <a:bodyPr rIns="36000"/>
        <a:lstStyle/>
        <a:p>
          <a:pPr>
            <a:spcAft>
              <a:spcPts val="0"/>
            </a:spcAft>
          </a:pPr>
          <a:r>
            <a:rPr lang="ru-RU" sz="1400" dirty="0">
              <a:solidFill>
                <a:schemeClr val="tx1"/>
              </a:solidFill>
            </a:rPr>
            <a:t> Приказ </a:t>
          </a:r>
          <a:r>
            <a:rPr lang="ru-RU" sz="1400" dirty="0" err="1">
              <a:solidFill>
                <a:schemeClr val="tx1"/>
              </a:solidFill>
            </a:rPr>
            <a:t>Минселхоза</a:t>
          </a:r>
          <a:r>
            <a:rPr lang="ru-RU" sz="1400" dirty="0">
              <a:solidFill>
                <a:schemeClr val="tx1"/>
              </a:solidFill>
            </a:rPr>
            <a:t> России </a:t>
          </a:r>
          <a:br>
            <a:rPr lang="ru-RU" sz="1400" dirty="0">
              <a:solidFill>
                <a:schemeClr val="tx1"/>
              </a:solidFill>
            </a:rPr>
          </a:br>
          <a:r>
            <a:rPr lang="ru-RU" sz="1400" dirty="0">
              <a:solidFill>
                <a:schemeClr val="tx1"/>
              </a:solidFill>
            </a:rPr>
            <a:t>от 15.03.2024 № 145</a:t>
          </a:r>
        </a:p>
      </dgm:t>
    </dgm:pt>
    <dgm:pt modelId="{208F82E9-16A7-4F3B-8BA9-2E3667CC8BCD}" type="parTrans" cxnId="{E4900865-A220-4F23-9065-EF4E2CABCD65}">
      <dgm:prSet/>
      <dgm:spPr/>
      <dgm:t>
        <a:bodyPr/>
        <a:lstStyle/>
        <a:p>
          <a:endParaRPr lang="ru-RU" sz="1400">
            <a:solidFill>
              <a:schemeClr val="tx1"/>
            </a:solidFill>
          </a:endParaRPr>
        </a:p>
      </dgm:t>
    </dgm:pt>
    <dgm:pt modelId="{0048FDF8-CA27-43D4-B9B2-912DE3D2AA34}" type="sibTrans" cxnId="{E4900865-A220-4F23-9065-EF4E2CABCD65}">
      <dgm:prSet/>
      <dgm:spPr/>
      <dgm:t>
        <a:bodyPr/>
        <a:lstStyle/>
        <a:p>
          <a:endParaRPr lang="ru-RU" sz="1400">
            <a:solidFill>
              <a:schemeClr val="tx1"/>
            </a:solidFill>
          </a:endParaRPr>
        </a:p>
      </dgm:t>
    </dgm:pt>
    <dgm:pt modelId="{67EDB86F-9C24-47D0-840B-47F8155FE316}">
      <dgm:prSet phldrT="[Текст]" custT="1"/>
      <dgm:spPr/>
      <dgm:t>
        <a:bodyPr/>
        <a:lstStyle/>
        <a:p>
          <a:r>
            <a:rPr lang="ru-RU" sz="1400" dirty="0">
              <a:solidFill>
                <a:schemeClr val="tx1"/>
              </a:solidFill>
            </a:rPr>
            <a:t>Решение о порядке предоставления субсидии от 07.07.2025 № 25-68850-01698-Р</a:t>
          </a:r>
        </a:p>
      </dgm:t>
    </dgm:pt>
    <dgm:pt modelId="{64E863EB-6969-4CF1-9E8A-A60097FB65A4}" type="sibTrans" cxnId="{C7424035-CCD7-4138-9539-B837491AE1E3}">
      <dgm:prSet/>
      <dgm:spPr/>
      <dgm:t>
        <a:bodyPr/>
        <a:lstStyle/>
        <a:p>
          <a:endParaRPr lang="ru-RU" sz="1400">
            <a:solidFill>
              <a:schemeClr val="tx1"/>
            </a:solidFill>
          </a:endParaRPr>
        </a:p>
      </dgm:t>
    </dgm:pt>
    <dgm:pt modelId="{F7B216AF-D0D6-4832-AC1D-7F4727AFABA9}" type="parTrans" cxnId="{C7424035-CCD7-4138-9539-B837491AE1E3}">
      <dgm:prSet/>
      <dgm:spPr/>
      <dgm:t>
        <a:bodyPr/>
        <a:lstStyle/>
        <a:p>
          <a:endParaRPr lang="ru-RU" sz="1400">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01E31719-5B5B-48FD-966C-3923000E75D6}" type="pres">
      <dgm:prSet presAssocID="{67EDB86F-9C24-47D0-840B-47F8155FE316}" presName="parTxOnly" presStyleLbl="node1" presStyleIdx="0" presStyleCnt="2" custScaleX="42780" custLinFactNeighborX="-51633">
        <dgm:presLayoutVars>
          <dgm:chMax val="0"/>
          <dgm:chPref val="0"/>
          <dgm:bulletEnabled val="1"/>
        </dgm:presLayoutVars>
      </dgm:prSet>
      <dgm:spPr/>
      <dgm:t>
        <a:bodyPr/>
        <a:lstStyle/>
        <a:p>
          <a:endParaRPr lang="ru-RU"/>
        </a:p>
      </dgm:t>
    </dgm:pt>
    <dgm:pt modelId="{0A2DA44D-A7A1-475F-9A08-A60C20D578A1}" type="pres">
      <dgm:prSet presAssocID="{64E863EB-6969-4CF1-9E8A-A60097FB65A4}" presName="parTxOnlySpace" presStyleCnt="0"/>
      <dgm:spPr/>
    </dgm:pt>
    <dgm:pt modelId="{08E459CB-98AD-4815-A019-0698B29C73F7}" type="pres">
      <dgm:prSet presAssocID="{8E1B4741-74BB-4E5F-A32F-3066C7604931}" presName="parTxOnly" presStyleLbl="node1" presStyleIdx="1" presStyleCnt="2" custScaleX="40958" custLinFactNeighborX="68183">
        <dgm:presLayoutVars>
          <dgm:chMax val="0"/>
          <dgm:chPref val="0"/>
          <dgm:bulletEnabled val="1"/>
        </dgm:presLayoutVars>
      </dgm:prSet>
      <dgm:spPr/>
      <dgm:t>
        <a:bodyPr/>
        <a:lstStyle/>
        <a:p>
          <a:endParaRPr lang="ru-RU"/>
        </a:p>
      </dgm:t>
    </dgm:pt>
  </dgm:ptLst>
  <dgm:cxnLst>
    <dgm:cxn modelId="{D3903E8F-D78B-43C1-8997-31F5FFDA596F}" type="presOf" srcId="{8E1B4741-74BB-4E5F-A32F-3066C7604931}" destId="{08E459CB-98AD-4815-A019-0698B29C73F7}" srcOrd="0" destOrd="0" presId="urn:microsoft.com/office/officeart/2005/8/layout/chevron1"/>
    <dgm:cxn modelId="{27E53B19-9137-4BB4-8CD9-3D9FF4B837F1}" type="presOf" srcId="{AC8CCFD6-6E1D-4CAA-B69E-2FEC00E95102}" destId="{0A6E3086-41B0-4C13-BA08-1712139269F9}"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E4900865-A220-4F23-9065-EF4E2CABCD65}" srcId="{AC8CCFD6-6E1D-4CAA-B69E-2FEC00E95102}" destId="{8E1B4741-74BB-4E5F-A32F-3066C7604931}" srcOrd="1" destOrd="0" parTransId="{208F82E9-16A7-4F3B-8BA9-2E3667CC8BCD}" sibTransId="{0048FDF8-CA27-43D4-B9B2-912DE3D2AA34}"/>
    <dgm:cxn modelId="{15D66730-6F54-4F8A-83AA-E8AD0C8532FA}" type="presOf" srcId="{67EDB86F-9C24-47D0-840B-47F8155FE316}" destId="{01E31719-5B5B-48FD-966C-3923000E75D6}" srcOrd="0" destOrd="0" presId="urn:microsoft.com/office/officeart/2005/8/layout/chevron1"/>
    <dgm:cxn modelId="{91D49DF8-8CF2-4D65-A5F8-AE23DBAA260C}" type="presParOf" srcId="{0A6E3086-41B0-4C13-BA08-1712139269F9}" destId="{01E31719-5B5B-48FD-966C-3923000E75D6}" srcOrd="0" destOrd="0" presId="urn:microsoft.com/office/officeart/2005/8/layout/chevron1"/>
    <dgm:cxn modelId="{43FD00FD-C541-4E96-8BAA-6F778B3613D0}" type="presParOf" srcId="{0A6E3086-41B0-4C13-BA08-1712139269F9}" destId="{0A2DA44D-A7A1-475F-9A08-A60C20D578A1}" srcOrd="1" destOrd="0" presId="urn:microsoft.com/office/officeart/2005/8/layout/chevron1"/>
    <dgm:cxn modelId="{84D8A87C-28F4-427B-981E-F1E17E64AA92}" type="presParOf" srcId="{0A6E3086-41B0-4C13-BA08-1712139269F9}" destId="{08E459CB-98AD-4815-A019-0698B29C73F7}"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3482F2-EE09-47D5-92C7-E1D7378AA18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B400EA49-1FB9-4FF7-BBFB-10C301FC2FAB}" type="pres">
      <dgm:prSet presAssocID="{6A3482F2-EE09-47D5-92C7-E1D7378AA187}" presName="Name0" presStyleCnt="0">
        <dgm:presLayoutVars>
          <dgm:dir/>
          <dgm:resizeHandles val="exact"/>
        </dgm:presLayoutVars>
      </dgm:prSet>
      <dgm:spPr/>
      <dgm:t>
        <a:bodyPr/>
        <a:lstStyle/>
        <a:p>
          <a:endParaRPr lang="ru-RU"/>
        </a:p>
      </dgm:t>
    </dgm:pt>
  </dgm:ptLst>
  <dgm:cxnLst>
    <dgm:cxn modelId="{CA417E64-09E2-4529-8E1C-32D82F4DC721}" type="presOf" srcId="{6A3482F2-EE09-47D5-92C7-E1D7378AA187}" destId="{B400EA49-1FB9-4FF7-BBFB-10C301FC2FAB}"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556A4FA1-392E-47FA-8868-BACC96157991}">
      <dgm:prSet custT="1"/>
      <dgm:spPr/>
      <dgm:t>
        <a:bodyPr/>
        <a:lstStyle/>
        <a:p>
          <a:r>
            <a:rPr lang="ru-RU" sz="1800" dirty="0">
              <a:solidFill>
                <a:schemeClr val="tx1"/>
              </a:solidFill>
            </a:rPr>
            <a:t>Постановление Правительства НО от 04.08.2023 № 220 </a:t>
          </a:r>
        </a:p>
      </dgm:t>
    </dgm:pt>
    <dgm:pt modelId="{47747EBE-5C50-45E8-BFD8-0713B77E5D3C}" type="parTrans" cxnId="{D183D0F8-530C-4ACC-8E9F-4BBBD9E4FFC3}">
      <dgm:prSet/>
      <dgm:spPr/>
      <dgm:t>
        <a:bodyPr/>
        <a:lstStyle/>
        <a:p>
          <a:endParaRPr lang="ru-RU">
            <a:solidFill>
              <a:schemeClr val="tx1"/>
            </a:solidFill>
          </a:endParaRPr>
        </a:p>
      </dgm:t>
    </dgm:pt>
    <dgm:pt modelId="{182927E8-8973-4E62-B7C1-06AF2F6DF368}" type="sibTrans" cxnId="{D183D0F8-530C-4ACC-8E9F-4BBBD9E4FFC3}">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9C985426-086A-44A3-B9AE-D0A52165E426}" type="pres">
      <dgm:prSet presAssocID="{556A4FA1-392E-47FA-8868-BACC96157991}" presName="parTxOnly" presStyleLbl="node1" presStyleIdx="0" presStyleCnt="1" custLinFactNeighborX="-776" custLinFactNeighborY="2506">
        <dgm:presLayoutVars>
          <dgm:chMax val="0"/>
          <dgm:chPref val="0"/>
          <dgm:bulletEnabled val="1"/>
        </dgm:presLayoutVars>
      </dgm:prSet>
      <dgm:spPr/>
      <dgm:t>
        <a:bodyPr/>
        <a:lstStyle/>
        <a:p>
          <a:endParaRPr lang="ru-RU"/>
        </a:p>
      </dgm:t>
    </dgm:pt>
  </dgm:ptLst>
  <dgm:cxnLst>
    <dgm:cxn modelId="{A77E789E-6AAC-4697-9B1E-8F93A09C46C9}" type="presOf" srcId="{AC8CCFD6-6E1D-4CAA-B69E-2FEC00E95102}" destId="{0A6E3086-41B0-4C13-BA08-1712139269F9}" srcOrd="0" destOrd="0" presId="urn:microsoft.com/office/officeart/2005/8/layout/chevron1"/>
    <dgm:cxn modelId="{DF63E348-4BC7-4B64-B58C-979D85CDF391}" type="presOf" srcId="{556A4FA1-392E-47FA-8868-BACC96157991}" destId="{9C985426-086A-44A3-B9AE-D0A52165E426}" srcOrd="0" destOrd="0" presId="urn:microsoft.com/office/officeart/2005/8/layout/chevron1"/>
    <dgm:cxn modelId="{D183D0F8-530C-4ACC-8E9F-4BBBD9E4FFC3}" srcId="{AC8CCFD6-6E1D-4CAA-B69E-2FEC00E95102}" destId="{556A4FA1-392E-47FA-8868-BACC96157991}" srcOrd="0" destOrd="0" parTransId="{47747EBE-5C50-45E8-BFD8-0713B77E5D3C}" sibTransId="{182927E8-8973-4E62-B7C1-06AF2F6DF368}"/>
    <dgm:cxn modelId="{48C3C276-803A-4832-9C75-06AF60A24C9D}" type="presParOf" srcId="{0A6E3086-41B0-4C13-BA08-1712139269F9}" destId="{9C985426-086A-44A3-B9AE-D0A52165E426}"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556A4FA1-392E-47FA-8868-BACC96157991}">
      <dgm:prSet custT="1"/>
      <dgm:spPr/>
      <dgm:t>
        <a:bodyPr/>
        <a:lstStyle/>
        <a:p>
          <a:r>
            <a:rPr lang="ru-RU" sz="1600" dirty="0">
              <a:solidFill>
                <a:schemeClr val="tx1"/>
              </a:solidFill>
            </a:rPr>
            <a:t>Постановление Правительства НО от 15.12.2015 № 834 </a:t>
          </a:r>
        </a:p>
      </dgm:t>
    </dgm:pt>
    <dgm:pt modelId="{47747EBE-5C50-45E8-BFD8-0713B77E5D3C}" type="parTrans" cxnId="{D183D0F8-530C-4ACC-8E9F-4BBBD9E4FFC3}">
      <dgm:prSet/>
      <dgm:spPr/>
      <dgm:t>
        <a:bodyPr/>
        <a:lstStyle/>
        <a:p>
          <a:endParaRPr lang="ru-RU">
            <a:solidFill>
              <a:schemeClr val="tx1"/>
            </a:solidFill>
          </a:endParaRPr>
        </a:p>
      </dgm:t>
    </dgm:pt>
    <dgm:pt modelId="{182927E8-8973-4E62-B7C1-06AF2F6DF368}" type="sibTrans" cxnId="{D183D0F8-530C-4ACC-8E9F-4BBBD9E4FFC3}">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9C985426-086A-44A3-B9AE-D0A52165E426}" type="pres">
      <dgm:prSet presAssocID="{556A4FA1-392E-47FA-8868-BACC96157991}" presName="parTxOnly" presStyleLbl="node1" presStyleIdx="0" presStyleCnt="1" custLinFactNeighborX="49" custLinFactNeighborY="4706">
        <dgm:presLayoutVars>
          <dgm:chMax val="0"/>
          <dgm:chPref val="0"/>
          <dgm:bulletEnabled val="1"/>
        </dgm:presLayoutVars>
      </dgm:prSet>
      <dgm:spPr/>
      <dgm:t>
        <a:bodyPr/>
        <a:lstStyle/>
        <a:p>
          <a:endParaRPr lang="ru-RU"/>
        </a:p>
      </dgm:t>
    </dgm:pt>
  </dgm:ptLst>
  <dgm:cxnLst>
    <dgm:cxn modelId="{E8D8DF5B-611C-407F-8143-864CD4725A73}" type="presOf" srcId="{AC8CCFD6-6E1D-4CAA-B69E-2FEC00E95102}" destId="{0A6E3086-41B0-4C13-BA08-1712139269F9}" srcOrd="0" destOrd="0" presId="urn:microsoft.com/office/officeart/2005/8/layout/chevron1"/>
    <dgm:cxn modelId="{0D8BE0FA-7355-4F4A-BD05-A6196619DC9A}" type="presOf" srcId="{556A4FA1-392E-47FA-8868-BACC96157991}" destId="{9C985426-086A-44A3-B9AE-D0A52165E426}" srcOrd="0" destOrd="0" presId="urn:microsoft.com/office/officeart/2005/8/layout/chevron1"/>
    <dgm:cxn modelId="{D183D0F8-530C-4ACC-8E9F-4BBBD9E4FFC3}" srcId="{AC8CCFD6-6E1D-4CAA-B69E-2FEC00E95102}" destId="{556A4FA1-392E-47FA-8868-BACC96157991}" srcOrd="0" destOrd="0" parTransId="{47747EBE-5C50-45E8-BFD8-0713B77E5D3C}" sibTransId="{182927E8-8973-4E62-B7C1-06AF2F6DF368}"/>
    <dgm:cxn modelId="{0FADCD12-07F8-4B00-81EC-6FB1CD2A49D2}" type="presParOf" srcId="{0A6E3086-41B0-4C13-BA08-1712139269F9}" destId="{9C985426-086A-44A3-B9AE-D0A52165E42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556A4FA1-392E-47FA-8868-BACC96157991}">
      <dgm:prSet custT="1"/>
      <dgm:spPr/>
      <dgm:t>
        <a:bodyPr/>
        <a:lstStyle/>
        <a:p>
          <a:r>
            <a:rPr lang="ru-RU" sz="1600" dirty="0">
              <a:solidFill>
                <a:schemeClr val="tx1"/>
              </a:solidFill>
            </a:rPr>
            <a:t>Постановление Правительства НО от 15.12.2015 № 834 </a:t>
          </a:r>
        </a:p>
      </dgm:t>
    </dgm:pt>
    <dgm:pt modelId="{47747EBE-5C50-45E8-BFD8-0713B77E5D3C}" type="parTrans" cxnId="{D183D0F8-530C-4ACC-8E9F-4BBBD9E4FFC3}">
      <dgm:prSet/>
      <dgm:spPr/>
      <dgm:t>
        <a:bodyPr/>
        <a:lstStyle/>
        <a:p>
          <a:endParaRPr lang="ru-RU">
            <a:solidFill>
              <a:schemeClr val="tx1"/>
            </a:solidFill>
          </a:endParaRPr>
        </a:p>
      </dgm:t>
    </dgm:pt>
    <dgm:pt modelId="{182927E8-8973-4E62-B7C1-06AF2F6DF368}" type="sibTrans" cxnId="{D183D0F8-530C-4ACC-8E9F-4BBBD9E4FFC3}">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9C985426-086A-44A3-B9AE-D0A52165E426}" type="pres">
      <dgm:prSet presAssocID="{556A4FA1-392E-47FA-8868-BACC96157991}" presName="parTxOnly" presStyleLbl="node1" presStyleIdx="0" presStyleCnt="1" custLinFactNeighborX="-49" custLinFactNeighborY="-14286">
        <dgm:presLayoutVars>
          <dgm:chMax val="0"/>
          <dgm:chPref val="0"/>
          <dgm:bulletEnabled val="1"/>
        </dgm:presLayoutVars>
      </dgm:prSet>
      <dgm:spPr/>
      <dgm:t>
        <a:bodyPr/>
        <a:lstStyle/>
        <a:p>
          <a:endParaRPr lang="ru-RU"/>
        </a:p>
      </dgm:t>
    </dgm:pt>
  </dgm:ptLst>
  <dgm:cxnLst>
    <dgm:cxn modelId="{B6C83A5A-A93F-47EF-AFEC-540F31F1610E}" type="presOf" srcId="{AC8CCFD6-6E1D-4CAA-B69E-2FEC00E95102}" destId="{0A6E3086-41B0-4C13-BA08-1712139269F9}" srcOrd="0" destOrd="0" presId="urn:microsoft.com/office/officeart/2005/8/layout/chevron1"/>
    <dgm:cxn modelId="{D183D0F8-530C-4ACC-8E9F-4BBBD9E4FFC3}" srcId="{AC8CCFD6-6E1D-4CAA-B69E-2FEC00E95102}" destId="{556A4FA1-392E-47FA-8868-BACC96157991}" srcOrd="0" destOrd="0" parTransId="{47747EBE-5C50-45E8-BFD8-0713B77E5D3C}" sibTransId="{182927E8-8973-4E62-B7C1-06AF2F6DF368}"/>
    <dgm:cxn modelId="{07A616D0-B4C4-49BF-9464-E667D574A762}" type="presOf" srcId="{556A4FA1-392E-47FA-8868-BACC96157991}" destId="{9C985426-086A-44A3-B9AE-D0A52165E426}" srcOrd="0" destOrd="0" presId="urn:microsoft.com/office/officeart/2005/8/layout/chevron1"/>
    <dgm:cxn modelId="{561AE0AA-3348-4C69-A85C-8C85629399A0}" type="presParOf" srcId="{0A6E3086-41B0-4C13-BA08-1712139269F9}" destId="{9C985426-086A-44A3-B9AE-D0A52165E42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nchor="ctr"/>
        <a:lstStyle/>
        <a:p>
          <a:pPr>
            <a:spcAft>
              <a:spcPts val="0"/>
            </a:spcAft>
          </a:pPr>
          <a:r>
            <a:rPr lang="ru-RU" sz="1050" dirty="0">
              <a:solidFill>
                <a:schemeClr val="tx1"/>
              </a:solidFill>
            </a:rPr>
            <a:t>Постановление Правительства НО от 15.02.2024 г. № 55 </a:t>
          </a:r>
        </a:p>
      </dgm:t>
    </dgm:pt>
    <dgm:pt modelId="{F7B216AF-D0D6-4832-AC1D-7F4727AFABA9}" type="parTrans" cxnId="{C7424035-CCD7-4138-9539-B837491AE1E3}">
      <dgm:prSet/>
      <dgm:spPr/>
      <dgm:t>
        <a:bodyPr/>
        <a:lstStyle/>
        <a:p>
          <a:endParaRPr lang="ru-RU">
            <a:solidFill>
              <a:schemeClr val="tx1"/>
            </a:solidFill>
          </a:endParaRPr>
        </a:p>
      </dgm:t>
    </dgm:pt>
    <dgm:pt modelId="{64E863EB-6969-4CF1-9E8A-A60097FB65A4}" type="sibTrans" cxnId="{C7424035-CCD7-4138-9539-B837491AE1E3}">
      <dgm:prSet/>
      <dgm:spPr/>
      <dgm:t>
        <a:bodyPr/>
        <a:lstStyle/>
        <a:p>
          <a:endParaRPr lang="ru-RU">
            <a:solidFill>
              <a:schemeClr val="tx1"/>
            </a:solidFill>
          </a:endParaRPr>
        </a:p>
      </dgm:t>
    </dgm:pt>
    <dgm:pt modelId="{855C1C99-C02A-4CD9-8E60-0058A2B61236}">
      <dgm:prSet phldrT="[Текст]" custT="1"/>
      <dgm:spPr/>
      <dgm:t>
        <a:bodyPr anchor="ctr"/>
        <a:lstStyle/>
        <a:p>
          <a:pPr>
            <a:spcAft>
              <a:spcPts val="0"/>
            </a:spcAft>
          </a:pPr>
          <a:r>
            <a:rPr lang="ru-RU" sz="1050" dirty="0">
              <a:solidFill>
                <a:schemeClr val="tx1"/>
              </a:solidFill>
            </a:rPr>
            <a:t>Муниципальный НПА</a:t>
          </a:r>
        </a:p>
      </dgm:t>
    </dgm:pt>
    <dgm:pt modelId="{1EDC6E0B-FBDB-4358-9AC7-BAF924BFEBE0}" type="parTrans" cxnId="{4B64CF68-F982-4537-9728-798C733F6E52}">
      <dgm:prSet/>
      <dgm:spPr/>
      <dgm:t>
        <a:bodyPr/>
        <a:lstStyle/>
        <a:p>
          <a:endParaRPr lang="ru-RU">
            <a:solidFill>
              <a:schemeClr val="tx1"/>
            </a:solidFill>
          </a:endParaRPr>
        </a:p>
      </dgm:t>
    </dgm:pt>
    <dgm:pt modelId="{76A90A4F-E6FD-43A4-9D6B-6D06951B65A8}" type="sibTrans" cxnId="{4B64CF68-F982-4537-9728-798C733F6E52}">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7EEAB786-2612-4561-A564-7BA33F658C16}" type="pres">
      <dgm:prSet presAssocID="{67EDB86F-9C24-47D0-840B-47F8155FE316}" presName="parTxOnly" presStyleLbl="node1" presStyleIdx="0" presStyleCnt="2" custScaleX="128045" custLinFactNeighborX="-531" custLinFactNeighborY="29419">
        <dgm:presLayoutVars>
          <dgm:chMax val="0"/>
          <dgm:chPref val="0"/>
          <dgm:bulletEnabled val="1"/>
        </dgm:presLayoutVars>
      </dgm:prSet>
      <dgm:spPr/>
      <dgm:t>
        <a:bodyPr/>
        <a:lstStyle/>
        <a:p>
          <a:endParaRPr lang="ru-RU"/>
        </a:p>
      </dgm:t>
    </dgm:pt>
    <dgm:pt modelId="{54E7B027-DCA8-4662-8BC7-FE9D5CB93FD2}" type="pres">
      <dgm:prSet presAssocID="{64E863EB-6969-4CF1-9E8A-A60097FB65A4}" presName="parTxOnlySpace" presStyleCnt="0"/>
      <dgm:spPr/>
    </dgm:pt>
    <dgm:pt modelId="{1D43BAA0-1D0C-48E9-8754-71AAB3901A01}" type="pres">
      <dgm:prSet presAssocID="{855C1C99-C02A-4CD9-8E60-0058A2B61236}" presName="parTxOnly" presStyleLbl="node1" presStyleIdx="1" presStyleCnt="2" custLinFactNeighborX="49071">
        <dgm:presLayoutVars>
          <dgm:chMax val="0"/>
          <dgm:chPref val="0"/>
          <dgm:bulletEnabled val="1"/>
        </dgm:presLayoutVars>
      </dgm:prSet>
      <dgm:spPr/>
      <dgm:t>
        <a:bodyPr/>
        <a:lstStyle/>
        <a:p>
          <a:endParaRPr lang="ru-RU"/>
        </a:p>
      </dgm:t>
    </dgm:pt>
  </dgm:ptLst>
  <dgm:cxnLst>
    <dgm:cxn modelId="{DFAAC1A4-FDB0-4034-91F2-F770E932E431}" type="presOf" srcId="{67EDB86F-9C24-47D0-840B-47F8155FE316}" destId="{7EEAB786-2612-4561-A564-7BA33F658C16}"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4B64CF68-F982-4537-9728-798C733F6E52}" srcId="{AC8CCFD6-6E1D-4CAA-B69E-2FEC00E95102}" destId="{855C1C99-C02A-4CD9-8E60-0058A2B61236}" srcOrd="1" destOrd="0" parTransId="{1EDC6E0B-FBDB-4358-9AC7-BAF924BFEBE0}" sibTransId="{76A90A4F-E6FD-43A4-9D6B-6D06951B65A8}"/>
    <dgm:cxn modelId="{08228F2A-61FE-4869-AB45-3B1D981B0578}" type="presOf" srcId="{AC8CCFD6-6E1D-4CAA-B69E-2FEC00E95102}" destId="{0A6E3086-41B0-4C13-BA08-1712139269F9}" srcOrd="0" destOrd="0" presId="urn:microsoft.com/office/officeart/2005/8/layout/chevron1"/>
    <dgm:cxn modelId="{6B1DCE5F-1792-4575-A75B-04585EDB019E}" type="presOf" srcId="{855C1C99-C02A-4CD9-8E60-0058A2B61236}" destId="{1D43BAA0-1D0C-48E9-8754-71AAB3901A01}" srcOrd="0" destOrd="0" presId="urn:microsoft.com/office/officeart/2005/8/layout/chevron1"/>
    <dgm:cxn modelId="{E9FAC3A0-5F95-4DEA-A364-C986CAA9F9A4}" type="presParOf" srcId="{0A6E3086-41B0-4C13-BA08-1712139269F9}" destId="{7EEAB786-2612-4561-A564-7BA33F658C16}" srcOrd="0" destOrd="0" presId="urn:microsoft.com/office/officeart/2005/8/layout/chevron1"/>
    <dgm:cxn modelId="{65D0B491-12F7-40C8-A7C3-6230F4A1B4E9}" type="presParOf" srcId="{0A6E3086-41B0-4C13-BA08-1712139269F9}" destId="{54E7B027-DCA8-4662-8BC7-FE9D5CB93FD2}" srcOrd="1" destOrd="0" presId="urn:microsoft.com/office/officeart/2005/8/layout/chevron1"/>
    <dgm:cxn modelId="{35D819F4-9C22-43DA-A029-0AC3974BE9E7}" type="presParOf" srcId="{0A6E3086-41B0-4C13-BA08-1712139269F9}" destId="{1D43BAA0-1D0C-48E9-8754-71AAB3901A01}"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556A4FA1-392E-47FA-8868-BACC96157991}">
      <dgm:prSet custT="1"/>
      <dgm:spPr/>
      <dgm:t>
        <a:bodyPr/>
        <a:lstStyle/>
        <a:p>
          <a:r>
            <a:rPr lang="ru-RU" sz="1600" dirty="0">
              <a:solidFill>
                <a:schemeClr val="tx1"/>
              </a:solidFill>
            </a:rPr>
            <a:t>Постановление Правительства НО от 15.12.2015 № 834 </a:t>
          </a:r>
        </a:p>
      </dgm:t>
    </dgm:pt>
    <dgm:pt modelId="{47747EBE-5C50-45E8-BFD8-0713B77E5D3C}" type="parTrans" cxnId="{D183D0F8-530C-4ACC-8E9F-4BBBD9E4FFC3}">
      <dgm:prSet/>
      <dgm:spPr/>
      <dgm:t>
        <a:bodyPr/>
        <a:lstStyle/>
        <a:p>
          <a:endParaRPr lang="ru-RU">
            <a:solidFill>
              <a:schemeClr val="tx1"/>
            </a:solidFill>
          </a:endParaRPr>
        </a:p>
      </dgm:t>
    </dgm:pt>
    <dgm:pt modelId="{182927E8-8973-4E62-B7C1-06AF2F6DF368}" type="sibTrans" cxnId="{D183D0F8-530C-4ACC-8E9F-4BBBD9E4FFC3}">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9C985426-086A-44A3-B9AE-D0A52165E426}" type="pres">
      <dgm:prSet presAssocID="{556A4FA1-392E-47FA-8868-BACC96157991}" presName="parTxOnly" presStyleLbl="node1" presStyleIdx="0" presStyleCnt="1" custLinFactNeighborX="-49" custLinFactNeighborY="-14286">
        <dgm:presLayoutVars>
          <dgm:chMax val="0"/>
          <dgm:chPref val="0"/>
          <dgm:bulletEnabled val="1"/>
        </dgm:presLayoutVars>
      </dgm:prSet>
      <dgm:spPr/>
      <dgm:t>
        <a:bodyPr/>
        <a:lstStyle/>
        <a:p>
          <a:endParaRPr lang="ru-RU"/>
        </a:p>
      </dgm:t>
    </dgm:pt>
  </dgm:ptLst>
  <dgm:cxnLst>
    <dgm:cxn modelId="{B6C83A5A-A93F-47EF-AFEC-540F31F1610E}" type="presOf" srcId="{AC8CCFD6-6E1D-4CAA-B69E-2FEC00E95102}" destId="{0A6E3086-41B0-4C13-BA08-1712139269F9}" srcOrd="0" destOrd="0" presId="urn:microsoft.com/office/officeart/2005/8/layout/chevron1"/>
    <dgm:cxn modelId="{D183D0F8-530C-4ACC-8E9F-4BBBD9E4FFC3}" srcId="{AC8CCFD6-6E1D-4CAA-B69E-2FEC00E95102}" destId="{556A4FA1-392E-47FA-8868-BACC96157991}" srcOrd="0" destOrd="0" parTransId="{47747EBE-5C50-45E8-BFD8-0713B77E5D3C}" sibTransId="{182927E8-8973-4E62-B7C1-06AF2F6DF368}"/>
    <dgm:cxn modelId="{07A616D0-B4C4-49BF-9464-E667D574A762}" type="presOf" srcId="{556A4FA1-392E-47FA-8868-BACC96157991}" destId="{9C985426-086A-44A3-B9AE-D0A52165E426}" srcOrd="0" destOrd="0" presId="urn:microsoft.com/office/officeart/2005/8/layout/chevron1"/>
    <dgm:cxn modelId="{561AE0AA-3348-4C69-A85C-8C85629399A0}" type="presParOf" srcId="{0A6E3086-41B0-4C13-BA08-1712139269F9}" destId="{9C985426-086A-44A3-B9AE-D0A52165E42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556A4FA1-392E-47FA-8868-BACC96157991}">
      <dgm:prSet custT="1"/>
      <dgm:spPr/>
      <dgm:t>
        <a:bodyPr/>
        <a:lstStyle/>
        <a:p>
          <a:r>
            <a:rPr lang="ru-RU" sz="1600" dirty="0">
              <a:solidFill>
                <a:schemeClr val="tx1"/>
              </a:solidFill>
            </a:rPr>
            <a:t>Постановление Правительства НО от 15.12.2015 № 834 </a:t>
          </a:r>
        </a:p>
      </dgm:t>
    </dgm:pt>
    <dgm:pt modelId="{47747EBE-5C50-45E8-BFD8-0713B77E5D3C}" type="parTrans" cxnId="{D183D0F8-530C-4ACC-8E9F-4BBBD9E4FFC3}">
      <dgm:prSet/>
      <dgm:spPr/>
      <dgm:t>
        <a:bodyPr/>
        <a:lstStyle/>
        <a:p>
          <a:endParaRPr lang="ru-RU">
            <a:solidFill>
              <a:schemeClr val="tx1"/>
            </a:solidFill>
          </a:endParaRPr>
        </a:p>
      </dgm:t>
    </dgm:pt>
    <dgm:pt modelId="{182927E8-8973-4E62-B7C1-06AF2F6DF368}" type="sibTrans" cxnId="{D183D0F8-530C-4ACC-8E9F-4BBBD9E4FFC3}">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9C985426-086A-44A3-B9AE-D0A52165E426}" type="pres">
      <dgm:prSet presAssocID="{556A4FA1-392E-47FA-8868-BACC96157991}" presName="parTxOnly" presStyleLbl="node1" presStyleIdx="0" presStyleCnt="1" custLinFactNeighborX="49" custLinFactNeighborY="22446">
        <dgm:presLayoutVars>
          <dgm:chMax val="0"/>
          <dgm:chPref val="0"/>
          <dgm:bulletEnabled val="1"/>
        </dgm:presLayoutVars>
      </dgm:prSet>
      <dgm:spPr/>
      <dgm:t>
        <a:bodyPr/>
        <a:lstStyle/>
        <a:p>
          <a:endParaRPr lang="ru-RU"/>
        </a:p>
      </dgm:t>
    </dgm:pt>
  </dgm:ptLst>
  <dgm:cxnLst>
    <dgm:cxn modelId="{F0E8FD14-EBE1-4FD8-AE38-CB33246EE228}" type="presOf" srcId="{556A4FA1-392E-47FA-8868-BACC96157991}" destId="{9C985426-086A-44A3-B9AE-D0A52165E426}" srcOrd="0" destOrd="0" presId="urn:microsoft.com/office/officeart/2005/8/layout/chevron1"/>
    <dgm:cxn modelId="{F326DE89-2E01-4648-8D4B-0FB4B455BFED}" type="presOf" srcId="{AC8CCFD6-6E1D-4CAA-B69E-2FEC00E95102}" destId="{0A6E3086-41B0-4C13-BA08-1712139269F9}" srcOrd="0" destOrd="0" presId="urn:microsoft.com/office/officeart/2005/8/layout/chevron1"/>
    <dgm:cxn modelId="{D183D0F8-530C-4ACC-8E9F-4BBBD9E4FFC3}" srcId="{AC8CCFD6-6E1D-4CAA-B69E-2FEC00E95102}" destId="{556A4FA1-392E-47FA-8868-BACC96157991}" srcOrd="0" destOrd="0" parTransId="{47747EBE-5C50-45E8-BFD8-0713B77E5D3C}" sibTransId="{182927E8-8973-4E62-B7C1-06AF2F6DF368}"/>
    <dgm:cxn modelId="{E5CAF89D-4B96-4FDF-A5C4-6D0D5B911BBF}" type="presParOf" srcId="{0A6E3086-41B0-4C13-BA08-1712139269F9}" destId="{9C985426-086A-44A3-B9AE-D0A52165E42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556A4FA1-392E-47FA-8868-BACC96157991}">
      <dgm:prSet custT="1"/>
      <dgm:spPr/>
      <dgm:t>
        <a:bodyPr/>
        <a:lstStyle/>
        <a:p>
          <a:r>
            <a:rPr lang="ru-RU" sz="1600" dirty="0">
              <a:solidFill>
                <a:schemeClr val="tx1"/>
              </a:solidFill>
            </a:rPr>
            <a:t>Постановление Правительства НО от 15.12.2015 № 834 </a:t>
          </a:r>
        </a:p>
      </dgm:t>
    </dgm:pt>
    <dgm:pt modelId="{47747EBE-5C50-45E8-BFD8-0713B77E5D3C}" type="parTrans" cxnId="{D183D0F8-530C-4ACC-8E9F-4BBBD9E4FFC3}">
      <dgm:prSet/>
      <dgm:spPr/>
      <dgm:t>
        <a:bodyPr/>
        <a:lstStyle/>
        <a:p>
          <a:endParaRPr lang="ru-RU">
            <a:solidFill>
              <a:schemeClr val="tx1"/>
            </a:solidFill>
          </a:endParaRPr>
        </a:p>
      </dgm:t>
    </dgm:pt>
    <dgm:pt modelId="{182927E8-8973-4E62-B7C1-06AF2F6DF368}" type="sibTrans" cxnId="{D183D0F8-530C-4ACC-8E9F-4BBBD9E4FFC3}">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9C985426-086A-44A3-B9AE-D0A52165E426}" type="pres">
      <dgm:prSet presAssocID="{556A4FA1-392E-47FA-8868-BACC96157991}" presName="parTxOnly" presStyleLbl="node1" presStyleIdx="0" presStyleCnt="1" custLinFactNeighborX="-49" custLinFactNeighborY="-51300">
        <dgm:presLayoutVars>
          <dgm:chMax val="0"/>
          <dgm:chPref val="0"/>
          <dgm:bulletEnabled val="1"/>
        </dgm:presLayoutVars>
      </dgm:prSet>
      <dgm:spPr/>
      <dgm:t>
        <a:bodyPr/>
        <a:lstStyle/>
        <a:p>
          <a:endParaRPr lang="ru-RU"/>
        </a:p>
      </dgm:t>
    </dgm:pt>
  </dgm:ptLst>
  <dgm:cxnLst>
    <dgm:cxn modelId="{B6C83A5A-A93F-47EF-AFEC-540F31F1610E}" type="presOf" srcId="{AC8CCFD6-6E1D-4CAA-B69E-2FEC00E95102}" destId="{0A6E3086-41B0-4C13-BA08-1712139269F9}" srcOrd="0" destOrd="0" presId="urn:microsoft.com/office/officeart/2005/8/layout/chevron1"/>
    <dgm:cxn modelId="{D183D0F8-530C-4ACC-8E9F-4BBBD9E4FFC3}" srcId="{AC8CCFD6-6E1D-4CAA-B69E-2FEC00E95102}" destId="{556A4FA1-392E-47FA-8868-BACC96157991}" srcOrd="0" destOrd="0" parTransId="{47747EBE-5C50-45E8-BFD8-0713B77E5D3C}" sibTransId="{182927E8-8973-4E62-B7C1-06AF2F6DF368}"/>
    <dgm:cxn modelId="{07A616D0-B4C4-49BF-9464-E667D574A762}" type="presOf" srcId="{556A4FA1-392E-47FA-8868-BACC96157991}" destId="{9C985426-086A-44A3-B9AE-D0A52165E426}" srcOrd="0" destOrd="0" presId="urn:microsoft.com/office/officeart/2005/8/layout/chevron1"/>
    <dgm:cxn modelId="{561AE0AA-3348-4C69-A85C-8C85629399A0}" type="presParOf" srcId="{0A6E3086-41B0-4C13-BA08-1712139269F9}" destId="{9C985426-086A-44A3-B9AE-D0A52165E42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lstStyle/>
        <a:p>
          <a:pPr>
            <a:spcAft>
              <a:spcPts val="0"/>
            </a:spcAft>
          </a:pPr>
          <a:r>
            <a:rPr lang="ru-RU" sz="1050" dirty="0">
              <a:solidFill>
                <a:schemeClr val="tx1"/>
              </a:solidFill>
            </a:rPr>
            <a:t>Приказ МСХ НО от 12.02.2025 г. №65</a:t>
          </a:r>
        </a:p>
      </dgm:t>
    </dgm:pt>
    <dgm:pt modelId="{F7B216AF-D0D6-4832-AC1D-7F4727AFABA9}" type="parTrans" cxnId="{C7424035-CCD7-4138-9539-B837491AE1E3}">
      <dgm:prSet/>
      <dgm:spPr/>
      <dgm:t>
        <a:bodyPr/>
        <a:lstStyle/>
        <a:p>
          <a:endParaRPr lang="ru-RU">
            <a:solidFill>
              <a:schemeClr val="tx1"/>
            </a:solidFill>
          </a:endParaRPr>
        </a:p>
      </dgm:t>
    </dgm:pt>
    <dgm:pt modelId="{64E863EB-6969-4CF1-9E8A-A60097FB65A4}" type="sibTrans" cxnId="{C7424035-CCD7-4138-9539-B837491AE1E3}">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7EEAB786-2612-4561-A564-7BA33F658C16}" type="pres">
      <dgm:prSet presAssocID="{67EDB86F-9C24-47D0-840B-47F8155FE316}" presName="parTxOnly" presStyleLbl="node1" presStyleIdx="0" presStyleCnt="1" custLinFactNeighborX="-106" custLinFactNeighborY="-539">
        <dgm:presLayoutVars>
          <dgm:chMax val="0"/>
          <dgm:chPref val="0"/>
          <dgm:bulletEnabled val="1"/>
        </dgm:presLayoutVars>
      </dgm:prSet>
      <dgm:spPr/>
      <dgm:t>
        <a:bodyPr/>
        <a:lstStyle/>
        <a:p>
          <a:endParaRPr lang="ru-RU"/>
        </a:p>
      </dgm:t>
    </dgm:pt>
  </dgm:ptLst>
  <dgm:cxnLst>
    <dgm:cxn modelId="{C4E84BB7-0461-4AD7-9E2C-6E72882F2228}" type="presOf" srcId="{AC8CCFD6-6E1D-4CAA-B69E-2FEC00E95102}" destId="{0A6E3086-41B0-4C13-BA08-1712139269F9}" srcOrd="0" destOrd="0" presId="urn:microsoft.com/office/officeart/2005/8/layout/chevron1"/>
    <dgm:cxn modelId="{0393C9EE-567A-46F2-91F1-FF5CFD627EA9}" type="presOf" srcId="{67EDB86F-9C24-47D0-840B-47F8155FE316}" destId="{7EEAB786-2612-4561-A564-7BA33F658C16}"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5820446E-ACA1-4B16-850F-69072E7BFEDA}" type="presParOf" srcId="{0A6E3086-41B0-4C13-BA08-1712139269F9}" destId="{7EEAB786-2612-4561-A564-7BA33F658C16}"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lstStyle/>
        <a:p>
          <a:pPr>
            <a:spcAft>
              <a:spcPts val="0"/>
            </a:spcAft>
          </a:pPr>
          <a:r>
            <a:rPr lang="ru-RU" sz="1050" dirty="0">
              <a:solidFill>
                <a:schemeClr val="tx1"/>
              </a:solidFill>
            </a:rPr>
            <a:t> Приказ МСХ НО от 12.02.2025 г. № 61</a:t>
          </a:r>
        </a:p>
      </dgm:t>
    </dgm:pt>
    <dgm:pt modelId="{F7B216AF-D0D6-4832-AC1D-7F4727AFABA9}" type="parTrans" cxnId="{C7424035-CCD7-4138-9539-B837491AE1E3}">
      <dgm:prSet/>
      <dgm:spPr/>
      <dgm:t>
        <a:bodyPr/>
        <a:lstStyle/>
        <a:p>
          <a:endParaRPr lang="ru-RU">
            <a:solidFill>
              <a:schemeClr val="tx1"/>
            </a:solidFill>
          </a:endParaRPr>
        </a:p>
      </dgm:t>
    </dgm:pt>
    <dgm:pt modelId="{64E863EB-6969-4CF1-9E8A-A60097FB65A4}" type="sibTrans" cxnId="{C7424035-CCD7-4138-9539-B837491AE1E3}">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7EEAB786-2612-4561-A564-7BA33F658C16}" type="pres">
      <dgm:prSet presAssocID="{67EDB86F-9C24-47D0-840B-47F8155FE316}" presName="parTxOnly" presStyleLbl="node1" presStyleIdx="0" presStyleCnt="1" custScaleX="97496" custLinFactNeighborX="-1785" custLinFactNeighborY="-449">
        <dgm:presLayoutVars>
          <dgm:chMax val="0"/>
          <dgm:chPref val="0"/>
          <dgm:bulletEnabled val="1"/>
        </dgm:presLayoutVars>
      </dgm:prSet>
      <dgm:spPr/>
      <dgm:t>
        <a:bodyPr/>
        <a:lstStyle/>
        <a:p>
          <a:endParaRPr lang="ru-RU"/>
        </a:p>
      </dgm:t>
    </dgm:pt>
  </dgm:ptLst>
  <dgm:cxnLst>
    <dgm:cxn modelId="{2B239EB3-826A-41A7-A41D-EC62EC17AFD3}" type="presOf" srcId="{67EDB86F-9C24-47D0-840B-47F8155FE316}" destId="{7EEAB786-2612-4561-A564-7BA33F658C16}" srcOrd="0" destOrd="0" presId="urn:microsoft.com/office/officeart/2005/8/layout/chevron1"/>
    <dgm:cxn modelId="{2901A5BA-4305-4D3B-BA58-DCE06E3F917F}" type="presOf" srcId="{AC8CCFD6-6E1D-4CAA-B69E-2FEC00E95102}" destId="{0A6E3086-41B0-4C13-BA08-1712139269F9}"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CDA65B6F-69E0-486B-A9EA-D72CF5D0C76D}" type="presParOf" srcId="{0A6E3086-41B0-4C13-BA08-1712139269F9}" destId="{7EEAB786-2612-4561-A564-7BA33F658C16}" srcOrd="0"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lstStyle/>
        <a:p>
          <a:pPr>
            <a:spcAft>
              <a:spcPts val="0"/>
            </a:spcAft>
          </a:pPr>
          <a:r>
            <a:rPr lang="ru-RU" sz="1050" dirty="0">
              <a:solidFill>
                <a:schemeClr val="tx1"/>
              </a:solidFill>
            </a:rPr>
            <a:t>Приказ МСХ НО от 12.02.2025 г. № 66</a:t>
          </a:r>
        </a:p>
      </dgm:t>
    </dgm:pt>
    <dgm:pt modelId="{F7B216AF-D0D6-4832-AC1D-7F4727AFABA9}" type="parTrans" cxnId="{C7424035-CCD7-4138-9539-B837491AE1E3}">
      <dgm:prSet/>
      <dgm:spPr/>
      <dgm:t>
        <a:bodyPr/>
        <a:lstStyle/>
        <a:p>
          <a:endParaRPr lang="ru-RU">
            <a:solidFill>
              <a:schemeClr val="tx1"/>
            </a:solidFill>
          </a:endParaRPr>
        </a:p>
      </dgm:t>
    </dgm:pt>
    <dgm:pt modelId="{64E863EB-6969-4CF1-9E8A-A60097FB65A4}" type="sibTrans" cxnId="{C7424035-CCD7-4138-9539-B837491AE1E3}">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7EEAB786-2612-4561-A564-7BA33F658C16}" type="pres">
      <dgm:prSet presAssocID="{67EDB86F-9C24-47D0-840B-47F8155FE316}" presName="parTxOnly" presStyleLbl="node1" presStyleIdx="0" presStyleCnt="1" custScaleX="96701" custLinFactNeighborX="-1504">
        <dgm:presLayoutVars>
          <dgm:chMax val="0"/>
          <dgm:chPref val="0"/>
          <dgm:bulletEnabled val="1"/>
        </dgm:presLayoutVars>
      </dgm:prSet>
      <dgm:spPr/>
      <dgm:t>
        <a:bodyPr/>
        <a:lstStyle/>
        <a:p>
          <a:endParaRPr lang="ru-RU"/>
        </a:p>
      </dgm:t>
    </dgm:pt>
  </dgm:ptLst>
  <dgm:cxnLst>
    <dgm:cxn modelId="{F03D7FF4-7D4F-4CE2-936F-5CB44E20EE70}" type="presOf" srcId="{67EDB86F-9C24-47D0-840B-47F8155FE316}" destId="{7EEAB786-2612-4561-A564-7BA33F658C16}" srcOrd="0" destOrd="0" presId="urn:microsoft.com/office/officeart/2005/8/layout/chevron1"/>
    <dgm:cxn modelId="{7FB21468-18F7-4D53-B5D3-FC01798FF171}" type="presOf" srcId="{AC8CCFD6-6E1D-4CAA-B69E-2FEC00E95102}" destId="{0A6E3086-41B0-4C13-BA08-1712139269F9}"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E07EA219-1973-42F6-87EA-7979785DD222}" type="presParOf" srcId="{0A6E3086-41B0-4C13-BA08-1712139269F9}" destId="{7EEAB786-2612-4561-A564-7BA33F658C16}" srcOrd="0" destOrd="0" presId="urn:microsoft.com/office/officeart/2005/8/layout/chevr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nchor="ctr"/>
        <a:lstStyle/>
        <a:p>
          <a:pPr>
            <a:spcAft>
              <a:spcPts val="0"/>
            </a:spcAft>
          </a:pPr>
          <a:r>
            <a:rPr lang="ru-RU" sz="1050" dirty="0">
              <a:solidFill>
                <a:schemeClr val="tx1"/>
              </a:solidFill>
            </a:rPr>
            <a:t>Постановление Правительства НО от 15.02.2024 г. № 54 </a:t>
          </a:r>
        </a:p>
      </dgm:t>
    </dgm:pt>
    <dgm:pt modelId="{F7B216AF-D0D6-4832-AC1D-7F4727AFABA9}" type="parTrans" cxnId="{C7424035-CCD7-4138-9539-B837491AE1E3}">
      <dgm:prSet/>
      <dgm:spPr/>
      <dgm:t>
        <a:bodyPr/>
        <a:lstStyle/>
        <a:p>
          <a:endParaRPr lang="ru-RU">
            <a:solidFill>
              <a:schemeClr val="tx1"/>
            </a:solidFill>
          </a:endParaRPr>
        </a:p>
      </dgm:t>
    </dgm:pt>
    <dgm:pt modelId="{64E863EB-6969-4CF1-9E8A-A60097FB65A4}" type="sibTrans" cxnId="{C7424035-CCD7-4138-9539-B837491AE1E3}">
      <dgm:prSet/>
      <dgm:spPr/>
      <dgm:t>
        <a:bodyPr/>
        <a:lstStyle/>
        <a:p>
          <a:endParaRPr lang="ru-RU">
            <a:solidFill>
              <a:schemeClr val="tx1"/>
            </a:solidFill>
          </a:endParaRPr>
        </a:p>
      </dgm:t>
    </dgm:pt>
    <dgm:pt modelId="{855C1C99-C02A-4CD9-8E60-0058A2B61236}">
      <dgm:prSet phldrT="[Текст]" custT="1"/>
      <dgm:spPr/>
      <dgm:t>
        <a:bodyPr anchor="ctr"/>
        <a:lstStyle/>
        <a:p>
          <a:pPr>
            <a:spcAft>
              <a:spcPts val="0"/>
            </a:spcAft>
          </a:pPr>
          <a:r>
            <a:rPr lang="ru-RU" sz="1050" dirty="0">
              <a:solidFill>
                <a:schemeClr val="tx1"/>
              </a:solidFill>
            </a:rPr>
            <a:t>Муниципальный НПА</a:t>
          </a:r>
        </a:p>
      </dgm:t>
    </dgm:pt>
    <dgm:pt modelId="{1EDC6E0B-FBDB-4358-9AC7-BAF924BFEBE0}" type="parTrans" cxnId="{4B64CF68-F982-4537-9728-798C733F6E52}">
      <dgm:prSet/>
      <dgm:spPr/>
      <dgm:t>
        <a:bodyPr/>
        <a:lstStyle/>
        <a:p>
          <a:endParaRPr lang="ru-RU">
            <a:solidFill>
              <a:schemeClr val="tx1"/>
            </a:solidFill>
          </a:endParaRPr>
        </a:p>
      </dgm:t>
    </dgm:pt>
    <dgm:pt modelId="{76A90A4F-E6FD-43A4-9D6B-6D06951B65A8}" type="sibTrans" cxnId="{4B64CF68-F982-4537-9728-798C733F6E52}">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7EEAB786-2612-4561-A564-7BA33F658C16}" type="pres">
      <dgm:prSet presAssocID="{67EDB86F-9C24-47D0-840B-47F8155FE316}" presName="parTxOnly" presStyleLbl="node1" presStyleIdx="0" presStyleCnt="2" custScaleX="128045" custLinFactNeighborX="-531" custLinFactNeighborY="29419">
        <dgm:presLayoutVars>
          <dgm:chMax val="0"/>
          <dgm:chPref val="0"/>
          <dgm:bulletEnabled val="1"/>
        </dgm:presLayoutVars>
      </dgm:prSet>
      <dgm:spPr/>
      <dgm:t>
        <a:bodyPr/>
        <a:lstStyle/>
        <a:p>
          <a:endParaRPr lang="ru-RU"/>
        </a:p>
      </dgm:t>
    </dgm:pt>
    <dgm:pt modelId="{54E7B027-DCA8-4662-8BC7-FE9D5CB93FD2}" type="pres">
      <dgm:prSet presAssocID="{64E863EB-6969-4CF1-9E8A-A60097FB65A4}" presName="parTxOnlySpace" presStyleCnt="0"/>
      <dgm:spPr/>
    </dgm:pt>
    <dgm:pt modelId="{1D43BAA0-1D0C-48E9-8754-71AAB3901A01}" type="pres">
      <dgm:prSet presAssocID="{855C1C99-C02A-4CD9-8E60-0058A2B61236}" presName="parTxOnly" presStyleLbl="node1" presStyleIdx="1" presStyleCnt="2" custLinFactNeighborX="49071">
        <dgm:presLayoutVars>
          <dgm:chMax val="0"/>
          <dgm:chPref val="0"/>
          <dgm:bulletEnabled val="1"/>
        </dgm:presLayoutVars>
      </dgm:prSet>
      <dgm:spPr/>
      <dgm:t>
        <a:bodyPr/>
        <a:lstStyle/>
        <a:p>
          <a:endParaRPr lang="ru-RU"/>
        </a:p>
      </dgm:t>
    </dgm:pt>
  </dgm:ptLst>
  <dgm:cxnLst>
    <dgm:cxn modelId="{DFAAC1A4-FDB0-4034-91F2-F770E932E431}" type="presOf" srcId="{67EDB86F-9C24-47D0-840B-47F8155FE316}" destId="{7EEAB786-2612-4561-A564-7BA33F658C16}"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4B64CF68-F982-4537-9728-798C733F6E52}" srcId="{AC8CCFD6-6E1D-4CAA-B69E-2FEC00E95102}" destId="{855C1C99-C02A-4CD9-8E60-0058A2B61236}" srcOrd="1" destOrd="0" parTransId="{1EDC6E0B-FBDB-4358-9AC7-BAF924BFEBE0}" sibTransId="{76A90A4F-E6FD-43A4-9D6B-6D06951B65A8}"/>
    <dgm:cxn modelId="{08228F2A-61FE-4869-AB45-3B1D981B0578}" type="presOf" srcId="{AC8CCFD6-6E1D-4CAA-B69E-2FEC00E95102}" destId="{0A6E3086-41B0-4C13-BA08-1712139269F9}" srcOrd="0" destOrd="0" presId="urn:microsoft.com/office/officeart/2005/8/layout/chevron1"/>
    <dgm:cxn modelId="{6B1DCE5F-1792-4575-A75B-04585EDB019E}" type="presOf" srcId="{855C1C99-C02A-4CD9-8E60-0058A2B61236}" destId="{1D43BAA0-1D0C-48E9-8754-71AAB3901A01}" srcOrd="0" destOrd="0" presId="urn:microsoft.com/office/officeart/2005/8/layout/chevron1"/>
    <dgm:cxn modelId="{E9FAC3A0-5F95-4DEA-A364-C986CAA9F9A4}" type="presParOf" srcId="{0A6E3086-41B0-4C13-BA08-1712139269F9}" destId="{7EEAB786-2612-4561-A564-7BA33F658C16}" srcOrd="0" destOrd="0" presId="urn:microsoft.com/office/officeart/2005/8/layout/chevron1"/>
    <dgm:cxn modelId="{65D0B491-12F7-40C8-A7C3-6230F4A1B4E9}" type="presParOf" srcId="{0A6E3086-41B0-4C13-BA08-1712139269F9}" destId="{54E7B027-DCA8-4662-8BC7-FE9D5CB93FD2}" srcOrd="1" destOrd="0" presId="urn:microsoft.com/office/officeart/2005/8/layout/chevron1"/>
    <dgm:cxn modelId="{35D819F4-9C22-43DA-A029-0AC3974BE9E7}" type="presParOf" srcId="{0A6E3086-41B0-4C13-BA08-1712139269F9}" destId="{1D43BAA0-1D0C-48E9-8754-71AAB3901A01}" srcOrd="2" destOrd="0" presId="urn:microsoft.com/office/officeart/2005/8/layout/chevron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nchor="ctr"/>
        <a:lstStyle/>
        <a:p>
          <a:pPr>
            <a:spcAft>
              <a:spcPts val="0"/>
            </a:spcAft>
          </a:pPr>
          <a:r>
            <a:rPr lang="ru-RU" sz="1050" dirty="0">
              <a:solidFill>
                <a:schemeClr val="tx1"/>
              </a:solidFill>
            </a:rPr>
            <a:t>Постановление Правительства НО от 08.02.2024 г. №47</a:t>
          </a:r>
          <a:endParaRPr lang="ru-RU" sz="1050" dirty="0">
            <a:solidFill>
              <a:srgbClr val="7030A0"/>
            </a:solidFill>
          </a:endParaRPr>
        </a:p>
      </dgm:t>
    </dgm:pt>
    <dgm:pt modelId="{F7B216AF-D0D6-4832-AC1D-7F4727AFABA9}" type="parTrans" cxnId="{C7424035-CCD7-4138-9539-B837491AE1E3}">
      <dgm:prSet/>
      <dgm:spPr/>
      <dgm:t>
        <a:bodyPr/>
        <a:lstStyle/>
        <a:p>
          <a:endParaRPr lang="ru-RU">
            <a:solidFill>
              <a:schemeClr val="tx1"/>
            </a:solidFill>
          </a:endParaRPr>
        </a:p>
      </dgm:t>
    </dgm:pt>
    <dgm:pt modelId="{64E863EB-6969-4CF1-9E8A-A60097FB65A4}" type="sibTrans" cxnId="{C7424035-CCD7-4138-9539-B837491AE1E3}">
      <dgm:prSet/>
      <dgm:spPr/>
      <dgm:t>
        <a:bodyPr/>
        <a:lstStyle/>
        <a:p>
          <a:endParaRPr lang="ru-RU">
            <a:solidFill>
              <a:schemeClr val="tx1"/>
            </a:solidFill>
          </a:endParaRPr>
        </a:p>
      </dgm:t>
    </dgm:pt>
    <dgm:pt modelId="{855C1C99-C02A-4CD9-8E60-0058A2B61236}">
      <dgm:prSet phldrT="[Текст]" custT="1"/>
      <dgm:spPr/>
      <dgm:t>
        <a:bodyPr anchor="ctr"/>
        <a:lstStyle/>
        <a:p>
          <a:pPr>
            <a:spcAft>
              <a:spcPts val="0"/>
            </a:spcAft>
          </a:pPr>
          <a:r>
            <a:rPr lang="ru-RU" sz="1050" dirty="0">
              <a:solidFill>
                <a:schemeClr val="tx1"/>
              </a:solidFill>
            </a:rPr>
            <a:t>Муниципальный НПА</a:t>
          </a:r>
        </a:p>
      </dgm:t>
    </dgm:pt>
    <dgm:pt modelId="{1EDC6E0B-FBDB-4358-9AC7-BAF924BFEBE0}" type="parTrans" cxnId="{4B64CF68-F982-4537-9728-798C733F6E52}">
      <dgm:prSet/>
      <dgm:spPr/>
      <dgm:t>
        <a:bodyPr/>
        <a:lstStyle/>
        <a:p>
          <a:endParaRPr lang="ru-RU">
            <a:solidFill>
              <a:schemeClr val="tx1"/>
            </a:solidFill>
          </a:endParaRPr>
        </a:p>
      </dgm:t>
    </dgm:pt>
    <dgm:pt modelId="{76A90A4F-E6FD-43A4-9D6B-6D06951B65A8}" type="sibTrans" cxnId="{4B64CF68-F982-4537-9728-798C733F6E52}">
      <dgm:prSet/>
      <dgm:spPr/>
      <dgm:t>
        <a:bodyPr/>
        <a:lstStyle/>
        <a:p>
          <a:endParaRPr lang="ru-RU">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7EEAB786-2612-4561-A564-7BA33F658C16}" type="pres">
      <dgm:prSet presAssocID="{67EDB86F-9C24-47D0-840B-47F8155FE316}" presName="parTxOnly" presStyleLbl="node1" presStyleIdx="0" presStyleCnt="2" custScaleX="128045" custLinFactNeighborX="-531" custLinFactNeighborY="29419">
        <dgm:presLayoutVars>
          <dgm:chMax val="0"/>
          <dgm:chPref val="0"/>
          <dgm:bulletEnabled val="1"/>
        </dgm:presLayoutVars>
      </dgm:prSet>
      <dgm:spPr/>
      <dgm:t>
        <a:bodyPr/>
        <a:lstStyle/>
        <a:p>
          <a:endParaRPr lang="ru-RU"/>
        </a:p>
      </dgm:t>
    </dgm:pt>
    <dgm:pt modelId="{54E7B027-DCA8-4662-8BC7-FE9D5CB93FD2}" type="pres">
      <dgm:prSet presAssocID="{64E863EB-6969-4CF1-9E8A-A60097FB65A4}" presName="parTxOnlySpace" presStyleCnt="0"/>
      <dgm:spPr/>
    </dgm:pt>
    <dgm:pt modelId="{1D43BAA0-1D0C-48E9-8754-71AAB3901A01}" type="pres">
      <dgm:prSet presAssocID="{855C1C99-C02A-4CD9-8E60-0058A2B61236}" presName="parTxOnly" presStyleLbl="node1" presStyleIdx="1" presStyleCnt="2" custLinFactNeighborX="49071">
        <dgm:presLayoutVars>
          <dgm:chMax val="0"/>
          <dgm:chPref val="0"/>
          <dgm:bulletEnabled val="1"/>
        </dgm:presLayoutVars>
      </dgm:prSet>
      <dgm:spPr/>
      <dgm:t>
        <a:bodyPr/>
        <a:lstStyle/>
        <a:p>
          <a:endParaRPr lang="ru-RU"/>
        </a:p>
      </dgm:t>
    </dgm:pt>
  </dgm:ptLst>
  <dgm:cxnLst>
    <dgm:cxn modelId="{DFAAC1A4-FDB0-4034-91F2-F770E932E431}" type="presOf" srcId="{67EDB86F-9C24-47D0-840B-47F8155FE316}" destId="{7EEAB786-2612-4561-A564-7BA33F658C16}"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4B64CF68-F982-4537-9728-798C733F6E52}" srcId="{AC8CCFD6-6E1D-4CAA-B69E-2FEC00E95102}" destId="{855C1C99-C02A-4CD9-8E60-0058A2B61236}" srcOrd="1" destOrd="0" parTransId="{1EDC6E0B-FBDB-4358-9AC7-BAF924BFEBE0}" sibTransId="{76A90A4F-E6FD-43A4-9D6B-6D06951B65A8}"/>
    <dgm:cxn modelId="{08228F2A-61FE-4869-AB45-3B1D981B0578}" type="presOf" srcId="{AC8CCFD6-6E1D-4CAA-B69E-2FEC00E95102}" destId="{0A6E3086-41B0-4C13-BA08-1712139269F9}" srcOrd="0" destOrd="0" presId="urn:microsoft.com/office/officeart/2005/8/layout/chevron1"/>
    <dgm:cxn modelId="{6B1DCE5F-1792-4575-A75B-04585EDB019E}" type="presOf" srcId="{855C1C99-C02A-4CD9-8E60-0058A2B61236}" destId="{1D43BAA0-1D0C-48E9-8754-71AAB3901A01}" srcOrd="0" destOrd="0" presId="urn:microsoft.com/office/officeart/2005/8/layout/chevron1"/>
    <dgm:cxn modelId="{E9FAC3A0-5F95-4DEA-A364-C986CAA9F9A4}" type="presParOf" srcId="{0A6E3086-41B0-4C13-BA08-1712139269F9}" destId="{7EEAB786-2612-4561-A564-7BA33F658C16}" srcOrd="0" destOrd="0" presId="urn:microsoft.com/office/officeart/2005/8/layout/chevron1"/>
    <dgm:cxn modelId="{65D0B491-12F7-40C8-A7C3-6230F4A1B4E9}" type="presParOf" srcId="{0A6E3086-41B0-4C13-BA08-1712139269F9}" destId="{54E7B027-DCA8-4662-8BC7-FE9D5CB93FD2}" srcOrd="1" destOrd="0" presId="urn:microsoft.com/office/officeart/2005/8/layout/chevron1"/>
    <dgm:cxn modelId="{35D819F4-9C22-43DA-A029-0AC3974BE9E7}" type="presParOf" srcId="{0A6E3086-41B0-4C13-BA08-1712139269F9}" destId="{1D43BAA0-1D0C-48E9-8754-71AAB3901A01}" srcOrd="2" destOrd="0" presId="urn:microsoft.com/office/officeart/2005/8/layout/chevron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lstStyle/>
        <a:p>
          <a:endParaRPr lang="ru-RU" sz="800" dirty="0">
            <a:solidFill>
              <a:schemeClr val="tx1"/>
            </a:solidFill>
          </a:endParaRPr>
        </a:p>
        <a:p>
          <a:r>
            <a:rPr lang="ru-RU" sz="1600" dirty="0">
              <a:solidFill>
                <a:schemeClr val="tx1"/>
              </a:solidFill>
            </a:rPr>
            <a:t>Решение о порядке предоставления субсидии от 20.02.2025 № 25-66428-01969-Р</a:t>
          </a:r>
        </a:p>
      </dgm:t>
    </dgm:pt>
    <dgm:pt modelId="{F7B216AF-D0D6-4832-AC1D-7F4727AFABA9}" type="parTrans" cxnId="{C7424035-CCD7-4138-9539-B837491AE1E3}">
      <dgm:prSet/>
      <dgm:spPr/>
      <dgm:t>
        <a:bodyPr/>
        <a:lstStyle/>
        <a:p>
          <a:endParaRPr lang="ru-RU">
            <a:solidFill>
              <a:schemeClr val="tx1"/>
            </a:solidFill>
          </a:endParaRPr>
        </a:p>
      </dgm:t>
    </dgm:pt>
    <dgm:pt modelId="{64E863EB-6969-4CF1-9E8A-A60097FB65A4}" type="sibTrans" cxnId="{C7424035-CCD7-4138-9539-B837491AE1E3}">
      <dgm:prSet/>
      <dgm:spPr/>
      <dgm:t>
        <a:bodyPr/>
        <a:lstStyle/>
        <a:p>
          <a:endParaRPr lang="ru-RU">
            <a:solidFill>
              <a:schemeClr val="tx1"/>
            </a:solidFill>
          </a:endParaRPr>
        </a:p>
      </dgm:t>
    </dgm:pt>
    <dgm:pt modelId="{8E1B4741-74BB-4E5F-A32F-3066C7604931}">
      <dgm:prSet phldrT="[Текст]"/>
      <dgm:spPr/>
      <dgm:t>
        <a:bodyPr/>
        <a:lstStyle/>
        <a:p>
          <a:endParaRPr lang="ru-RU" dirty="0">
            <a:solidFill>
              <a:schemeClr val="tx1"/>
            </a:solidFill>
          </a:endParaRPr>
        </a:p>
      </dgm:t>
    </dgm:pt>
    <dgm:pt modelId="{208F82E9-16A7-4F3B-8BA9-2E3667CC8BCD}" type="parTrans" cxnId="{E4900865-A220-4F23-9065-EF4E2CABCD65}">
      <dgm:prSet/>
      <dgm:spPr/>
      <dgm:t>
        <a:bodyPr/>
        <a:lstStyle/>
        <a:p>
          <a:endParaRPr lang="ru-RU">
            <a:solidFill>
              <a:schemeClr val="tx1"/>
            </a:solidFill>
          </a:endParaRPr>
        </a:p>
      </dgm:t>
    </dgm:pt>
    <dgm:pt modelId="{0048FDF8-CA27-43D4-B9B2-912DE3D2AA34}" type="sibTrans" cxnId="{E4900865-A220-4F23-9065-EF4E2CABCD65}">
      <dgm:prSet/>
      <dgm:spPr/>
      <dgm:t>
        <a:bodyPr/>
        <a:lstStyle/>
        <a:p>
          <a:endParaRPr lang="ru-RU">
            <a:solidFill>
              <a:schemeClr val="tx1"/>
            </a:solidFill>
          </a:endParaRPr>
        </a:p>
      </dgm:t>
    </dgm:pt>
    <dgm:pt modelId="{F476E8A1-89E3-4581-9932-F9062179860E}">
      <dgm:prSet custT="1"/>
      <dgm:spPr/>
      <dgm:t>
        <a:bodyPr/>
        <a:lstStyle/>
        <a:p>
          <a:r>
            <a:rPr lang="ru-RU" sz="1600" dirty="0">
              <a:solidFill>
                <a:schemeClr val="tx1"/>
              </a:solidFill>
            </a:rPr>
            <a:t>Приказы Минсельхоза </a:t>
          </a:r>
          <a:r>
            <a:rPr lang="ru-RU" sz="1600" dirty="0" smtClean="0">
              <a:solidFill>
                <a:schemeClr val="tx1"/>
              </a:solidFill>
            </a:rPr>
            <a:t>России </a:t>
          </a:r>
          <a:r>
            <a:rPr lang="ru-RU" sz="1600" dirty="0">
              <a:solidFill>
                <a:schemeClr val="tx1"/>
              </a:solidFill>
            </a:rPr>
            <a:t>от 12.02.2024 № 61, </a:t>
          </a:r>
          <a:r>
            <a:rPr lang="ru-RU" sz="1600" dirty="0" smtClean="0">
              <a:solidFill>
                <a:schemeClr val="tx1"/>
              </a:solidFill>
            </a:rPr>
            <a:t>от </a:t>
          </a:r>
          <a:r>
            <a:rPr lang="ru-RU" sz="1600" dirty="0">
              <a:solidFill>
                <a:schemeClr val="tx1"/>
              </a:solidFill>
            </a:rPr>
            <a:t>03.12.2021 № 823, </a:t>
          </a:r>
          <a:r>
            <a:rPr lang="ru-RU" sz="1600" dirty="0" smtClean="0">
              <a:solidFill>
                <a:schemeClr val="tx1"/>
              </a:solidFill>
            </a:rPr>
            <a:t>    от </a:t>
          </a:r>
          <a:r>
            <a:rPr lang="ru-RU" sz="1600" dirty="0">
              <a:solidFill>
                <a:schemeClr val="tx1"/>
              </a:solidFill>
            </a:rPr>
            <a:t>14.02.2024 № 65</a:t>
          </a:r>
        </a:p>
      </dgm:t>
    </dgm:pt>
    <dgm:pt modelId="{EDCB1EA3-3CD0-4C4D-90E3-1414D40F9E7B}" type="parTrans" cxnId="{4B149562-AD3A-40D7-9AA7-E7C6B9FD226A}">
      <dgm:prSet/>
      <dgm:spPr/>
      <dgm:t>
        <a:bodyPr/>
        <a:lstStyle/>
        <a:p>
          <a:endParaRPr lang="ru-RU"/>
        </a:p>
      </dgm:t>
    </dgm:pt>
    <dgm:pt modelId="{434CA66D-C8E1-4A84-84E4-5FA443FD4E63}" type="sibTrans" cxnId="{4B149562-AD3A-40D7-9AA7-E7C6B9FD226A}">
      <dgm:prSet/>
      <dgm:spPr/>
      <dgm:t>
        <a:bodyPr/>
        <a:lstStyle/>
        <a:p>
          <a:endParaRPr lang="ru-RU"/>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235C06C9-992D-4A12-A327-362D68D5EF2C}" type="pres">
      <dgm:prSet presAssocID="{67EDB86F-9C24-47D0-840B-47F8155FE316}" presName="composite" presStyleCnt="0"/>
      <dgm:spPr/>
    </dgm:pt>
    <dgm:pt modelId="{524BBD77-D836-4BEE-A19E-A2052DF9DF1E}" type="pres">
      <dgm:prSet presAssocID="{67EDB86F-9C24-47D0-840B-47F8155FE316}" presName="parTx" presStyleLbl="node1" presStyleIdx="0" presStyleCnt="2" custScaleY="170647" custLinFactNeighborY="-4870">
        <dgm:presLayoutVars>
          <dgm:chMax val="0"/>
          <dgm:chPref val="0"/>
          <dgm:bulletEnabled val="1"/>
        </dgm:presLayoutVars>
      </dgm:prSet>
      <dgm:spPr/>
      <dgm:t>
        <a:bodyPr/>
        <a:lstStyle/>
        <a:p>
          <a:endParaRPr lang="ru-RU"/>
        </a:p>
      </dgm:t>
    </dgm:pt>
    <dgm:pt modelId="{B45D1D77-C20F-4633-A23B-C5237EC8937E}" type="pres">
      <dgm:prSet presAssocID="{67EDB86F-9C24-47D0-840B-47F8155FE316}" presName="desTx" presStyleLbl="revTx" presStyleIdx="0" presStyleCnt="1">
        <dgm:presLayoutVars>
          <dgm:bulletEnabled val="1"/>
        </dgm:presLayoutVars>
      </dgm:prSet>
      <dgm:spPr/>
      <dgm:t>
        <a:bodyPr/>
        <a:lstStyle/>
        <a:p>
          <a:endParaRPr lang="ru-RU"/>
        </a:p>
      </dgm:t>
    </dgm:pt>
    <dgm:pt modelId="{0F7C48C2-6EA7-4665-91A1-5DD97E2A8DEB}" type="pres">
      <dgm:prSet presAssocID="{64E863EB-6969-4CF1-9E8A-A60097FB65A4}" presName="space" presStyleCnt="0"/>
      <dgm:spPr/>
    </dgm:pt>
    <dgm:pt modelId="{9175E542-B4B1-483E-BA88-ABA956ED09F9}" type="pres">
      <dgm:prSet presAssocID="{F476E8A1-89E3-4581-9932-F9062179860E}" presName="composite" presStyleCnt="0"/>
      <dgm:spPr/>
    </dgm:pt>
    <dgm:pt modelId="{F936D895-F24F-470B-BDCA-87F9B96D7677}" type="pres">
      <dgm:prSet presAssocID="{F476E8A1-89E3-4581-9932-F9062179860E}" presName="parTx" presStyleLbl="node1" presStyleIdx="1" presStyleCnt="2" custScaleY="186687">
        <dgm:presLayoutVars>
          <dgm:chMax val="0"/>
          <dgm:chPref val="0"/>
          <dgm:bulletEnabled val="1"/>
        </dgm:presLayoutVars>
      </dgm:prSet>
      <dgm:spPr/>
      <dgm:t>
        <a:bodyPr/>
        <a:lstStyle/>
        <a:p>
          <a:endParaRPr lang="ru-RU"/>
        </a:p>
      </dgm:t>
    </dgm:pt>
    <dgm:pt modelId="{C4245B04-D468-4A0E-9E14-7EAA86535F90}" type="pres">
      <dgm:prSet presAssocID="{F476E8A1-89E3-4581-9932-F9062179860E}" presName="desTx" presStyleLbl="revTx" presStyleIdx="0" presStyleCnt="1">
        <dgm:presLayoutVars>
          <dgm:bulletEnabled val="1"/>
        </dgm:presLayoutVars>
      </dgm:prSet>
      <dgm:spPr/>
    </dgm:pt>
  </dgm:ptLst>
  <dgm:cxnLst>
    <dgm:cxn modelId="{EB005137-51BA-47C3-918F-AD3D84BB9EF9}" type="presOf" srcId="{AC8CCFD6-6E1D-4CAA-B69E-2FEC00E95102}" destId="{0A6E3086-41B0-4C13-BA08-1712139269F9}" srcOrd="0" destOrd="0" presId="urn:microsoft.com/office/officeart/2005/8/layout/chevron1"/>
    <dgm:cxn modelId="{776A6133-9244-4A7B-9E26-A3B0F0A67B4D}" type="presOf" srcId="{8E1B4741-74BB-4E5F-A32F-3066C7604931}" destId="{B45D1D77-C20F-4633-A23B-C5237EC8937E}" srcOrd="0" destOrd="0" presId="urn:microsoft.com/office/officeart/2005/8/layout/chevron1"/>
    <dgm:cxn modelId="{E4900865-A220-4F23-9065-EF4E2CABCD65}" srcId="{67EDB86F-9C24-47D0-840B-47F8155FE316}" destId="{8E1B4741-74BB-4E5F-A32F-3066C7604931}" srcOrd="0" destOrd="0" parTransId="{208F82E9-16A7-4F3B-8BA9-2E3667CC8BCD}" sibTransId="{0048FDF8-CA27-43D4-B9B2-912DE3D2AA34}"/>
    <dgm:cxn modelId="{4B149562-AD3A-40D7-9AA7-E7C6B9FD226A}" srcId="{AC8CCFD6-6E1D-4CAA-B69E-2FEC00E95102}" destId="{F476E8A1-89E3-4581-9932-F9062179860E}" srcOrd="1" destOrd="0" parTransId="{EDCB1EA3-3CD0-4C4D-90E3-1414D40F9E7B}" sibTransId="{434CA66D-C8E1-4A84-84E4-5FA443FD4E63}"/>
    <dgm:cxn modelId="{EE338A0D-1EF0-4300-886F-EEE1BB769EB4}" type="presOf" srcId="{F476E8A1-89E3-4581-9932-F9062179860E}" destId="{F936D895-F24F-470B-BDCA-87F9B96D7677}" srcOrd="0" destOrd="0" presId="urn:microsoft.com/office/officeart/2005/8/layout/chevron1"/>
    <dgm:cxn modelId="{E1340203-5A9A-4927-BADA-AB225B0CD695}" type="presOf" srcId="{67EDB86F-9C24-47D0-840B-47F8155FE316}" destId="{524BBD77-D836-4BEE-A19E-A2052DF9DF1E}" srcOrd="0" destOrd="0" presId="urn:microsoft.com/office/officeart/2005/8/layout/chevron1"/>
    <dgm:cxn modelId="{C7424035-CCD7-4138-9539-B837491AE1E3}" srcId="{AC8CCFD6-6E1D-4CAA-B69E-2FEC00E95102}" destId="{67EDB86F-9C24-47D0-840B-47F8155FE316}" srcOrd="0" destOrd="0" parTransId="{F7B216AF-D0D6-4832-AC1D-7F4727AFABA9}" sibTransId="{64E863EB-6969-4CF1-9E8A-A60097FB65A4}"/>
    <dgm:cxn modelId="{7FF048C1-5388-417B-87B5-A42E5F9BC4BE}" type="presParOf" srcId="{0A6E3086-41B0-4C13-BA08-1712139269F9}" destId="{235C06C9-992D-4A12-A327-362D68D5EF2C}" srcOrd="0" destOrd="0" presId="urn:microsoft.com/office/officeart/2005/8/layout/chevron1"/>
    <dgm:cxn modelId="{ACA44FDC-819F-44B6-A8D7-DD23054C71A7}" type="presParOf" srcId="{235C06C9-992D-4A12-A327-362D68D5EF2C}" destId="{524BBD77-D836-4BEE-A19E-A2052DF9DF1E}" srcOrd="0" destOrd="0" presId="urn:microsoft.com/office/officeart/2005/8/layout/chevron1"/>
    <dgm:cxn modelId="{9E25DD8C-E11D-4B17-B144-DBAC23585620}" type="presParOf" srcId="{235C06C9-992D-4A12-A327-362D68D5EF2C}" destId="{B45D1D77-C20F-4633-A23B-C5237EC8937E}" srcOrd="1" destOrd="0" presId="urn:microsoft.com/office/officeart/2005/8/layout/chevron1"/>
    <dgm:cxn modelId="{63A37B48-A7D9-425C-8820-8A3D17B25ED1}" type="presParOf" srcId="{0A6E3086-41B0-4C13-BA08-1712139269F9}" destId="{0F7C48C2-6EA7-4665-91A1-5DD97E2A8DEB}" srcOrd="1" destOrd="0" presId="urn:microsoft.com/office/officeart/2005/8/layout/chevron1"/>
    <dgm:cxn modelId="{3285FB13-3C49-4B06-B3CD-B05202B9A883}" type="presParOf" srcId="{0A6E3086-41B0-4C13-BA08-1712139269F9}" destId="{9175E542-B4B1-483E-BA88-ABA956ED09F9}" srcOrd="2" destOrd="0" presId="urn:microsoft.com/office/officeart/2005/8/layout/chevron1"/>
    <dgm:cxn modelId="{E3F9C55E-D8F5-4D53-BAFF-CF1DE99FCABB}" type="presParOf" srcId="{9175E542-B4B1-483E-BA88-ABA956ED09F9}" destId="{F936D895-F24F-470B-BDCA-87F9B96D7677}" srcOrd="0" destOrd="0" presId="urn:microsoft.com/office/officeart/2005/8/layout/chevron1"/>
    <dgm:cxn modelId="{5B38F77E-E2E9-4B6C-BA10-741086EB8AED}" type="presParOf" srcId="{9175E542-B4B1-483E-BA88-ABA956ED09F9}" destId="{C4245B04-D468-4A0E-9E14-7EAA86535F90}"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8CCFD6-6E1D-4CAA-B69E-2FEC00E9510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ru-RU"/>
        </a:p>
      </dgm:t>
    </dgm:pt>
    <dgm:pt modelId="{67EDB86F-9C24-47D0-840B-47F8155FE316}">
      <dgm:prSet phldrT="[Текст]" custT="1"/>
      <dgm:spPr/>
      <dgm:t>
        <a:bodyPr/>
        <a:lstStyle/>
        <a:p>
          <a:pPr>
            <a:spcAft>
              <a:spcPts val="0"/>
            </a:spcAft>
          </a:pPr>
          <a:r>
            <a:rPr lang="ru-RU" sz="1200" dirty="0">
              <a:solidFill>
                <a:schemeClr val="tx1"/>
              </a:solidFill>
            </a:rPr>
            <a:t>Постановление Правительства РФ от 14.07.2012 № 717</a:t>
          </a:r>
        </a:p>
        <a:p>
          <a:pPr>
            <a:spcAft>
              <a:spcPts val="0"/>
            </a:spcAft>
          </a:pPr>
          <a:r>
            <a:rPr lang="ru-RU" sz="1200" dirty="0">
              <a:solidFill>
                <a:schemeClr val="tx1"/>
              </a:solidFill>
            </a:rPr>
            <a:t> (приложение 12(1),</a:t>
          </a:r>
        </a:p>
        <a:p>
          <a:pPr>
            <a:spcAft>
              <a:spcPts val="0"/>
            </a:spcAft>
          </a:pPr>
          <a:r>
            <a:rPr lang="ru-RU" sz="1200" dirty="0">
              <a:solidFill>
                <a:schemeClr val="tx1"/>
              </a:solidFill>
            </a:rPr>
            <a:t> приложение 15,</a:t>
          </a:r>
        </a:p>
        <a:p>
          <a:pPr>
            <a:spcAft>
              <a:spcPts val="0"/>
            </a:spcAft>
          </a:pPr>
          <a:r>
            <a:rPr lang="ru-RU" sz="1200" dirty="0">
              <a:solidFill>
                <a:schemeClr val="tx1"/>
              </a:solidFill>
            </a:rPr>
            <a:t> приложение 17)</a:t>
          </a:r>
        </a:p>
      </dgm:t>
    </dgm:pt>
    <dgm:pt modelId="{F7B216AF-D0D6-4832-AC1D-7F4727AFABA9}" type="parTrans" cxnId="{C7424035-CCD7-4138-9539-B837491AE1E3}">
      <dgm:prSet/>
      <dgm:spPr/>
      <dgm:t>
        <a:bodyPr/>
        <a:lstStyle/>
        <a:p>
          <a:endParaRPr lang="ru-RU" sz="1400">
            <a:solidFill>
              <a:schemeClr val="tx1"/>
            </a:solidFill>
          </a:endParaRPr>
        </a:p>
      </dgm:t>
    </dgm:pt>
    <dgm:pt modelId="{64E863EB-6969-4CF1-9E8A-A60097FB65A4}" type="sibTrans" cxnId="{C7424035-CCD7-4138-9539-B837491AE1E3}">
      <dgm:prSet/>
      <dgm:spPr/>
      <dgm:t>
        <a:bodyPr/>
        <a:lstStyle/>
        <a:p>
          <a:endParaRPr lang="ru-RU" sz="1400">
            <a:solidFill>
              <a:schemeClr val="tx1"/>
            </a:solidFill>
          </a:endParaRPr>
        </a:p>
      </dgm:t>
    </dgm:pt>
    <dgm:pt modelId="{D94ACDD5-57BA-4869-A5AD-5208B8CFCF74}">
      <dgm:prSet phldrT="[Текст]" custT="1"/>
      <dgm:spPr/>
      <dgm:t>
        <a:bodyPr/>
        <a:lstStyle/>
        <a:p>
          <a:pPr>
            <a:spcAft>
              <a:spcPts val="0"/>
            </a:spcAft>
          </a:pPr>
          <a:r>
            <a:rPr lang="ru-RU" sz="1100" i="1" dirty="0">
              <a:solidFill>
                <a:schemeClr val="tx1"/>
              </a:solidFill>
            </a:rPr>
            <a:t>Приказы Минсельхоза России</a:t>
          </a:r>
        </a:p>
        <a:p>
          <a:pPr>
            <a:spcAft>
              <a:spcPts val="0"/>
            </a:spcAft>
          </a:pPr>
          <a:r>
            <a:rPr lang="ru-RU" sz="1100" i="1" dirty="0">
              <a:solidFill>
                <a:schemeClr val="tx1"/>
              </a:solidFill>
            </a:rPr>
            <a:t> от 23.06.2023 № 588, </a:t>
          </a:r>
        </a:p>
        <a:p>
          <a:pPr>
            <a:spcAft>
              <a:spcPts val="0"/>
            </a:spcAft>
          </a:pPr>
          <a:r>
            <a:rPr lang="ru-RU" sz="1100" i="1" dirty="0">
              <a:solidFill>
                <a:schemeClr val="tx1"/>
              </a:solidFill>
            </a:rPr>
            <a:t>           от 22.01.2024 № 17,</a:t>
          </a:r>
        </a:p>
        <a:p>
          <a:pPr>
            <a:spcAft>
              <a:spcPts val="0"/>
            </a:spcAft>
          </a:pPr>
          <a:r>
            <a:rPr lang="ru-RU" sz="1100" i="1" dirty="0">
              <a:solidFill>
                <a:schemeClr val="tx1"/>
              </a:solidFill>
            </a:rPr>
            <a:t>от 26.06.2024 № 350,</a:t>
          </a:r>
        </a:p>
        <a:p>
          <a:pPr>
            <a:spcAft>
              <a:spcPts val="0"/>
            </a:spcAft>
          </a:pPr>
          <a:r>
            <a:rPr lang="ru-RU" sz="1100" i="1" dirty="0">
              <a:solidFill>
                <a:schemeClr val="tx1"/>
              </a:solidFill>
            </a:rPr>
            <a:t>от 01.08.2024 № 448</a:t>
          </a:r>
        </a:p>
      </dgm:t>
    </dgm:pt>
    <dgm:pt modelId="{5DD600ED-9D57-4CA9-ABBA-ABA8CC9D672A}" type="parTrans" cxnId="{2095CD40-EB31-4D62-A12D-046BB0179AC4}">
      <dgm:prSet/>
      <dgm:spPr/>
      <dgm:t>
        <a:bodyPr/>
        <a:lstStyle/>
        <a:p>
          <a:endParaRPr lang="ru-RU" sz="1400">
            <a:solidFill>
              <a:schemeClr val="tx1"/>
            </a:solidFill>
          </a:endParaRPr>
        </a:p>
      </dgm:t>
    </dgm:pt>
    <dgm:pt modelId="{20C7B4A9-2544-4AA9-BAAC-9825E2FAC206}" type="sibTrans" cxnId="{2095CD40-EB31-4D62-A12D-046BB0179AC4}">
      <dgm:prSet/>
      <dgm:spPr/>
      <dgm:t>
        <a:bodyPr/>
        <a:lstStyle/>
        <a:p>
          <a:endParaRPr lang="ru-RU" sz="1400">
            <a:solidFill>
              <a:schemeClr val="tx1"/>
            </a:solidFill>
          </a:endParaRPr>
        </a:p>
      </dgm:t>
    </dgm:pt>
    <dgm:pt modelId="{556A4FA1-392E-47FA-8868-BACC96157991}">
      <dgm:prSet custT="1"/>
      <dgm:spPr/>
      <dgm:t>
        <a:bodyPr/>
        <a:lstStyle/>
        <a:p>
          <a:pPr>
            <a:spcAft>
              <a:spcPct val="35000"/>
            </a:spcAft>
          </a:pPr>
          <a:r>
            <a:rPr lang="ru-RU" sz="1100" dirty="0">
              <a:solidFill>
                <a:schemeClr val="tx1"/>
              </a:solidFill>
            </a:rPr>
            <a:t>Постановление Правительства НО от 19.09.2020 № 781</a:t>
          </a:r>
        </a:p>
        <a:p>
          <a:pPr>
            <a:spcAft>
              <a:spcPts val="0"/>
            </a:spcAft>
          </a:pPr>
          <a:r>
            <a:rPr lang="ru-RU" sz="1100" dirty="0">
              <a:solidFill>
                <a:schemeClr val="tx1"/>
              </a:solidFill>
            </a:rPr>
            <a:t>Приказ МСХ НО </a:t>
          </a:r>
        </a:p>
        <a:p>
          <a:pPr>
            <a:spcAft>
              <a:spcPts val="0"/>
            </a:spcAft>
          </a:pPr>
          <a:r>
            <a:rPr lang="ru-RU" sz="1100" dirty="0">
              <a:solidFill>
                <a:schemeClr val="tx1"/>
              </a:solidFill>
            </a:rPr>
            <a:t>от 12.02.2025 № 69</a:t>
          </a:r>
        </a:p>
      </dgm:t>
    </dgm:pt>
    <dgm:pt modelId="{182927E8-8973-4E62-B7C1-06AF2F6DF368}" type="sibTrans" cxnId="{D183D0F8-530C-4ACC-8E9F-4BBBD9E4FFC3}">
      <dgm:prSet/>
      <dgm:spPr/>
      <dgm:t>
        <a:bodyPr/>
        <a:lstStyle/>
        <a:p>
          <a:endParaRPr lang="ru-RU" sz="1400">
            <a:solidFill>
              <a:schemeClr val="tx1"/>
            </a:solidFill>
          </a:endParaRPr>
        </a:p>
      </dgm:t>
    </dgm:pt>
    <dgm:pt modelId="{47747EBE-5C50-45E8-BFD8-0713B77E5D3C}" type="parTrans" cxnId="{D183D0F8-530C-4ACC-8E9F-4BBBD9E4FFC3}">
      <dgm:prSet/>
      <dgm:spPr/>
      <dgm:t>
        <a:bodyPr/>
        <a:lstStyle/>
        <a:p>
          <a:endParaRPr lang="ru-RU" sz="1400">
            <a:solidFill>
              <a:schemeClr val="tx1"/>
            </a:solidFill>
          </a:endParaRPr>
        </a:p>
      </dgm:t>
    </dgm:pt>
    <dgm:pt modelId="{0A6E3086-41B0-4C13-BA08-1712139269F9}" type="pres">
      <dgm:prSet presAssocID="{AC8CCFD6-6E1D-4CAA-B69E-2FEC00E95102}" presName="Name0" presStyleCnt="0">
        <dgm:presLayoutVars>
          <dgm:dir/>
          <dgm:animLvl val="lvl"/>
          <dgm:resizeHandles val="exact"/>
        </dgm:presLayoutVars>
      </dgm:prSet>
      <dgm:spPr/>
      <dgm:t>
        <a:bodyPr/>
        <a:lstStyle/>
        <a:p>
          <a:endParaRPr lang="ru-RU"/>
        </a:p>
      </dgm:t>
    </dgm:pt>
    <dgm:pt modelId="{2CE51DCA-35C9-4EC1-9019-6CEAF14B47C7}" type="pres">
      <dgm:prSet presAssocID="{67EDB86F-9C24-47D0-840B-47F8155FE316}" presName="parTxOnly" presStyleLbl="node1" presStyleIdx="0" presStyleCnt="3" custScaleX="103761" custScaleY="74918">
        <dgm:presLayoutVars>
          <dgm:chMax val="0"/>
          <dgm:chPref val="0"/>
          <dgm:bulletEnabled val="1"/>
        </dgm:presLayoutVars>
      </dgm:prSet>
      <dgm:spPr/>
      <dgm:t>
        <a:bodyPr/>
        <a:lstStyle/>
        <a:p>
          <a:endParaRPr lang="ru-RU"/>
        </a:p>
      </dgm:t>
    </dgm:pt>
    <dgm:pt modelId="{E40AA9CE-BF3D-43AF-ABEE-17FCC4B3BB7A}" type="pres">
      <dgm:prSet presAssocID="{64E863EB-6969-4CF1-9E8A-A60097FB65A4}" presName="parTxOnlySpace" presStyleCnt="0"/>
      <dgm:spPr/>
    </dgm:pt>
    <dgm:pt modelId="{7706373C-F20B-4582-A203-3B956D4CDCF2}" type="pres">
      <dgm:prSet presAssocID="{556A4FA1-392E-47FA-8868-BACC96157991}" presName="parTxOnly" presStyleLbl="node1" presStyleIdx="1" presStyleCnt="3" custScaleY="74918">
        <dgm:presLayoutVars>
          <dgm:chMax val="0"/>
          <dgm:chPref val="0"/>
          <dgm:bulletEnabled val="1"/>
        </dgm:presLayoutVars>
      </dgm:prSet>
      <dgm:spPr/>
      <dgm:t>
        <a:bodyPr/>
        <a:lstStyle/>
        <a:p>
          <a:endParaRPr lang="ru-RU"/>
        </a:p>
      </dgm:t>
    </dgm:pt>
    <dgm:pt modelId="{DB5FB0D7-AA5A-42CE-B637-4F1D39814415}" type="pres">
      <dgm:prSet presAssocID="{182927E8-8973-4E62-B7C1-06AF2F6DF368}" presName="parTxOnlySpace" presStyleCnt="0"/>
      <dgm:spPr/>
    </dgm:pt>
    <dgm:pt modelId="{4A89AFB2-6644-4730-AD22-177892228F54}" type="pres">
      <dgm:prSet presAssocID="{D94ACDD5-57BA-4869-A5AD-5208B8CFCF74}" presName="parTxOnly" presStyleLbl="node1" presStyleIdx="2" presStyleCnt="3" custScaleX="100872" custScaleY="74918">
        <dgm:presLayoutVars>
          <dgm:chMax val="0"/>
          <dgm:chPref val="0"/>
          <dgm:bulletEnabled val="1"/>
        </dgm:presLayoutVars>
      </dgm:prSet>
      <dgm:spPr/>
      <dgm:t>
        <a:bodyPr/>
        <a:lstStyle/>
        <a:p>
          <a:endParaRPr lang="ru-RU"/>
        </a:p>
      </dgm:t>
    </dgm:pt>
  </dgm:ptLst>
  <dgm:cxnLst>
    <dgm:cxn modelId="{292374FB-66DD-4544-90E4-9E5C210461FA}" type="presOf" srcId="{D94ACDD5-57BA-4869-A5AD-5208B8CFCF74}" destId="{4A89AFB2-6644-4730-AD22-177892228F54}" srcOrd="0" destOrd="0" presId="urn:microsoft.com/office/officeart/2005/8/layout/chevron1"/>
    <dgm:cxn modelId="{2095CD40-EB31-4D62-A12D-046BB0179AC4}" srcId="{AC8CCFD6-6E1D-4CAA-B69E-2FEC00E95102}" destId="{D94ACDD5-57BA-4869-A5AD-5208B8CFCF74}" srcOrd="2" destOrd="0" parTransId="{5DD600ED-9D57-4CA9-ABBA-ABA8CC9D672A}" sibTransId="{20C7B4A9-2544-4AA9-BAAC-9825E2FAC206}"/>
    <dgm:cxn modelId="{773EFE50-7879-4C41-8FCC-186DB8326B5D}" type="presOf" srcId="{556A4FA1-392E-47FA-8868-BACC96157991}" destId="{7706373C-F20B-4582-A203-3B956D4CDCF2}" srcOrd="0" destOrd="0" presId="urn:microsoft.com/office/officeart/2005/8/layout/chevron1"/>
    <dgm:cxn modelId="{D7444EB3-AE5C-4DCF-8883-E4A48954ED5B}" type="presOf" srcId="{67EDB86F-9C24-47D0-840B-47F8155FE316}" destId="{2CE51DCA-35C9-4EC1-9019-6CEAF14B47C7}" srcOrd="0" destOrd="0" presId="urn:microsoft.com/office/officeart/2005/8/layout/chevron1"/>
    <dgm:cxn modelId="{AE4B8693-E841-485C-9775-1F8EBC715854}" type="presOf" srcId="{AC8CCFD6-6E1D-4CAA-B69E-2FEC00E95102}" destId="{0A6E3086-41B0-4C13-BA08-1712139269F9}" srcOrd="0" destOrd="0" presId="urn:microsoft.com/office/officeart/2005/8/layout/chevron1"/>
    <dgm:cxn modelId="{D183D0F8-530C-4ACC-8E9F-4BBBD9E4FFC3}" srcId="{AC8CCFD6-6E1D-4CAA-B69E-2FEC00E95102}" destId="{556A4FA1-392E-47FA-8868-BACC96157991}" srcOrd="1" destOrd="0" parTransId="{47747EBE-5C50-45E8-BFD8-0713B77E5D3C}" sibTransId="{182927E8-8973-4E62-B7C1-06AF2F6DF368}"/>
    <dgm:cxn modelId="{C7424035-CCD7-4138-9539-B837491AE1E3}" srcId="{AC8CCFD6-6E1D-4CAA-B69E-2FEC00E95102}" destId="{67EDB86F-9C24-47D0-840B-47F8155FE316}" srcOrd="0" destOrd="0" parTransId="{F7B216AF-D0D6-4832-AC1D-7F4727AFABA9}" sibTransId="{64E863EB-6969-4CF1-9E8A-A60097FB65A4}"/>
    <dgm:cxn modelId="{6A4A9ADE-C828-4347-B9AE-99CED63363D6}" type="presParOf" srcId="{0A6E3086-41B0-4C13-BA08-1712139269F9}" destId="{2CE51DCA-35C9-4EC1-9019-6CEAF14B47C7}" srcOrd="0" destOrd="0" presId="urn:microsoft.com/office/officeart/2005/8/layout/chevron1"/>
    <dgm:cxn modelId="{60B67429-726A-4D3D-B97D-3D526FE88453}" type="presParOf" srcId="{0A6E3086-41B0-4C13-BA08-1712139269F9}" destId="{E40AA9CE-BF3D-43AF-ABEE-17FCC4B3BB7A}" srcOrd="1" destOrd="0" presId="urn:microsoft.com/office/officeart/2005/8/layout/chevron1"/>
    <dgm:cxn modelId="{3CEF9DE7-DDD3-41E3-9892-A157688D992A}" type="presParOf" srcId="{0A6E3086-41B0-4C13-BA08-1712139269F9}" destId="{7706373C-F20B-4582-A203-3B956D4CDCF2}" srcOrd="2" destOrd="0" presId="urn:microsoft.com/office/officeart/2005/8/layout/chevron1"/>
    <dgm:cxn modelId="{524A7C4F-2190-429A-96C0-10053F1386E0}" type="presParOf" srcId="{0A6E3086-41B0-4C13-BA08-1712139269F9}" destId="{DB5FB0D7-AA5A-42CE-B637-4F1D39814415}" srcOrd="3" destOrd="0" presId="urn:microsoft.com/office/officeart/2005/8/layout/chevron1"/>
    <dgm:cxn modelId="{C7CA1205-FD3D-4758-A784-624F751E8206}" type="presParOf" srcId="{0A6E3086-41B0-4C13-BA08-1712139269F9}" destId="{4A89AFB2-6644-4730-AD22-177892228F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B786-2612-4561-A564-7BA33F658C16}">
      <dsp:nvSpPr>
        <dsp:cNvPr id="0" name=""/>
        <dsp:cNvSpPr/>
      </dsp:nvSpPr>
      <dsp:spPr>
        <a:xfrm>
          <a:off x="9662" y="0"/>
          <a:ext cx="9884774" cy="77566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ts val="0"/>
            </a:spcAft>
          </a:pPr>
          <a:r>
            <a:rPr lang="ru-RU" sz="2500" kern="1200" dirty="0">
              <a:solidFill>
                <a:schemeClr val="tx1"/>
              </a:solidFill>
            </a:rPr>
            <a:t>Постановление Правительства РФ </a:t>
          </a:r>
        </a:p>
        <a:p>
          <a:pPr lvl="0" algn="ctr" defTabSz="1111250">
            <a:lnSpc>
              <a:spcPct val="90000"/>
            </a:lnSpc>
            <a:spcBef>
              <a:spcPct val="0"/>
            </a:spcBef>
            <a:spcAft>
              <a:spcPts val="0"/>
            </a:spcAft>
          </a:pPr>
          <a:r>
            <a:rPr lang="ru-RU" sz="2500" kern="1200" dirty="0">
              <a:solidFill>
                <a:schemeClr val="tx1"/>
              </a:solidFill>
            </a:rPr>
            <a:t>от 14.07.2012 № 717 (приложение</a:t>
          </a:r>
          <a:r>
            <a:rPr lang="en-US" sz="2500" kern="1200" dirty="0">
              <a:solidFill>
                <a:schemeClr val="tx1"/>
              </a:solidFill>
            </a:rPr>
            <a:t> </a:t>
          </a:r>
          <a:r>
            <a:rPr lang="ru-RU" sz="2500" kern="1200" dirty="0">
              <a:solidFill>
                <a:schemeClr val="tx1"/>
              </a:solidFill>
            </a:rPr>
            <a:t>№8)</a:t>
          </a:r>
        </a:p>
      </dsp:txBody>
      <dsp:txXfrm>
        <a:off x="397493" y="0"/>
        <a:ext cx="9109113" cy="7756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BBD77-D836-4BEE-A19E-A2052DF9DF1E}">
      <dsp:nvSpPr>
        <dsp:cNvPr id="0" name=""/>
        <dsp:cNvSpPr/>
      </dsp:nvSpPr>
      <dsp:spPr>
        <a:xfrm>
          <a:off x="35312" y="0"/>
          <a:ext cx="4561453" cy="7379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b="0" kern="1200" dirty="0">
              <a:solidFill>
                <a:schemeClr val="tx1"/>
              </a:solidFill>
            </a:rPr>
            <a:t>Постановление Правительства РФ                              от 14.05.2021 №</a:t>
          </a:r>
          <a:r>
            <a:rPr lang="en-US" sz="1400" b="0" kern="1200" dirty="0">
              <a:solidFill>
                <a:schemeClr val="tx1"/>
              </a:solidFill>
            </a:rPr>
            <a:t> 731</a:t>
          </a:r>
          <a:r>
            <a:rPr lang="ru-RU" sz="1400" b="0" kern="1200" dirty="0">
              <a:solidFill>
                <a:schemeClr val="tx1"/>
              </a:solidFill>
            </a:rPr>
            <a:t> (приложение №6), приказ Минсельхоза России от 28.28.2024 №</a:t>
          </a:r>
          <a:r>
            <a:rPr lang="en-US" sz="1400" b="0" kern="1200" dirty="0">
              <a:solidFill>
                <a:schemeClr val="tx1"/>
              </a:solidFill>
            </a:rPr>
            <a:t> </a:t>
          </a:r>
          <a:r>
            <a:rPr lang="ru-RU" sz="1400" b="0" kern="1200" dirty="0">
              <a:solidFill>
                <a:schemeClr val="tx1"/>
              </a:solidFill>
            </a:rPr>
            <a:t>495</a:t>
          </a:r>
        </a:p>
      </dsp:txBody>
      <dsp:txXfrm>
        <a:off x="404311" y="0"/>
        <a:ext cx="3823456" cy="737997"/>
      </dsp:txXfrm>
    </dsp:sp>
    <dsp:sp modelId="{B45D1D77-C20F-4633-A23B-C5237EC8937E}">
      <dsp:nvSpPr>
        <dsp:cNvPr id="0" name=""/>
        <dsp:cNvSpPr/>
      </dsp:nvSpPr>
      <dsp:spPr>
        <a:xfrm>
          <a:off x="4750" y="0"/>
          <a:ext cx="3649162" cy="737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222250">
            <a:lnSpc>
              <a:spcPct val="90000"/>
            </a:lnSpc>
            <a:spcBef>
              <a:spcPct val="0"/>
            </a:spcBef>
            <a:spcAft>
              <a:spcPct val="15000"/>
            </a:spcAft>
            <a:buChar char="••"/>
          </a:pPr>
          <a:endParaRPr lang="ru-RU" sz="500" kern="1200" dirty="0">
            <a:solidFill>
              <a:schemeClr val="tx1"/>
            </a:solidFill>
          </a:endParaRPr>
        </a:p>
      </dsp:txBody>
      <dsp:txXfrm>
        <a:off x="4750" y="0"/>
        <a:ext cx="3649162" cy="737997"/>
      </dsp:txXfrm>
    </dsp:sp>
    <dsp:sp modelId="{F22AD7F2-3EEF-4299-9CDF-67168AD17A93}">
      <dsp:nvSpPr>
        <dsp:cNvPr id="0" name=""/>
        <dsp:cNvSpPr/>
      </dsp:nvSpPr>
      <dsp:spPr>
        <a:xfrm>
          <a:off x="4350415" y="0"/>
          <a:ext cx="4705868" cy="7379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b="0" kern="1200" dirty="0">
              <a:solidFill>
                <a:schemeClr val="tx1"/>
              </a:solidFill>
            </a:rPr>
            <a:t>Приказ министерства сельского хозяйства и продовольственных ресурсов Нижегородской области от 12.02.2025 № 63</a:t>
          </a:r>
        </a:p>
      </dsp:txBody>
      <dsp:txXfrm>
        <a:off x="4719414" y="0"/>
        <a:ext cx="3967871" cy="7379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BBD77-D836-4BEE-A19E-A2052DF9DF1E}">
      <dsp:nvSpPr>
        <dsp:cNvPr id="0" name=""/>
        <dsp:cNvSpPr/>
      </dsp:nvSpPr>
      <dsp:spPr>
        <a:xfrm>
          <a:off x="0" y="0"/>
          <a:ext cx="4593275" cy="918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b="0" kern="1200" dirty="0">
              <a:solidFill>
                <a:schemeClr val="tx1"/>
              </a:solidFill>
            </a:rPr>
            <a:t>Постановление Правительства РФ </a:t>
          </a:r>
        </a:p>
        <a:p>
          <a:pPr lvl="0" algn="ctr" defTabSz="622300">
            <a:lnSpc>
              <a:spcPct val="90000"/>
            </a:lnSpc>
            <a:spcBef>
              <a:spcPct val="0"/>
            </a:spcBef>
            <a:spcAft>
              <a:spcPct val="35000"/>
            </a:spcAft>
          </a:pPr>
          <a:r>
            <a:rPr lang="ru-RU" sz="1400" b="0" kern="1200" dirty="0">
              <a:solidFill>
                <a:schemeClr val="tx1"/>
              </a:solidFill>
            </a:rPr>
            <a:t>от 14.07.2012 № 717 (приложение 14)</a:t>
          </a:r>
        </a:p>
      </dsp:txBody>
      <dsp:txXfrm>
        <a:off x="459000" y="0"/>
        <a:ext cx="3675275" cy="918000"/>
      </dsp:txXfrm>
    </dsp:sp>
    <dsp:sp modelId="{B45D1D77-C20F-4633-A23B-C5237EC8937E}">
      <dsp:nvSpPr>
        <dsp:cNvPr id="0" name=""/>
        <dsp:cNvSpPr/>
      </dsp:nvSpPr>
      <dsp:spPr>
        <a:xfrm>
          <a:off x="3493" y="1049758"/>
          <a:ext cx="3674620" cy="30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endParaRPr lang="ru-RU" sz="1700" kern="1200" dirty="0">
            <a:solidFill>
              <a:schemeClr val="tx1"/>
            </a:solidFill>
          </a:endParaRPr>
        </a:p>
      </dsp:txBody>
      <dsp:txXfrm>
        <a:off x="3493" y="1049758"/>
        <a:ext cx="3674620" cy="306000"/>
      </dsp:txXfrm>
    </dsp:sp>
    <dsp:sp modelId="{F22AD7F2-3EEF-4299-9CDF-67168AD17A93}">
      <dsp:nvSpPr>
        <dsp:cNvPr id="0" name=""/>
        <dsp:cNvSpPr/>
      </dsp:nvSpPr>
      <dsp:spPr>
        <a:xfrm>
          <a:off x="4546402" y="0"/>
          <a:ext cx="4123383" cy="918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b="0" kern="1200" dirty="0">
              <a:solidFill>
                <a:schemeClr val="tx1"/>
              </a:solidFill>
            </a:rPr>
            <a:t>Постановление Правительства НО                                               от 09.03.2023 N 193</a:t>
          </a:r>
        </a:p>
      </dsp:txBody>
      <dsp:txXfrm>
        <a:off x="5005402" y="0"/>
        <a:ext cx="3205383" cy="918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BBD77-D836-4BEE-A19E-A2052DF9DF1E}">
      <dsp:nvSpPr>
        <dsp:cNvPr id="0" name=""/>
        <dsp:cNvSpPr/>
      </dsp:nvSpPr>
      <dsp:spPr>
        <a:xfrm>
          <a:off x="0" y="0"/>
          <a:ext cx="9003741" cy="8710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100000"/>
            </a:lnSpc>
            <a:spcBef>
              <a:spcPct val="0"/>
            </a:spcBef>
            <a:spcAft>
              <a:spcPts val="0"/>
            </a:spcAft>
          </a:pPr>
          <a:r>
            <a:rPr lang="ru-RU" sz="1400" kern="1200" dirty="0">
              <a:solidFill>
                <a:schemeClr val="tx1"/>
              </a:solidFill>
            </a:rPr>
            <a:t>Постановление Правительства РФ </a:t>
          </a:r>
        </a:p>
        <a:p>
          <a:pPr lvl="0" algn="ctr" defTabSz="622300">
            <a:lnSpc>
              <a:spcPct val="90000"/>
            </a:lnSpc>
            <a:spcBef>
              <a:spcPct val="0"/>
            </a:spcBef>
            <a:spcAft>
              <a:spcPct val="35000"/>
            </a:spcAft>
          </a:pPr>
          <a:r>
            <a:rPr lang="ru-RU" sz="1400" kern="1200" dirty="0">
              <a:solidFill>
                <a:schemeClr val="tx1"/>
              </a:solidFill>
            </a:rPr>
            <a:t>от 14.07.2012 № 717 (</a:t>
          </a:r>
          <a:r>
            <a:rPr lang="ru-RU" sz="1400" kern="1200" dirty="0" err="1">
              <a:solidFill>
                <a:schemeClr val="tx1"/>
              </a:solidFill>
            </a:rPr>
            <a:t>приложени</a:t>
          </a:r>
          <a:r>
            <a:rPr lang="en-US" sz="1400" kern="1200" dirty="0">
              <a:solidFill>
                <a:schemeClr val="tx1"/>
              </a:solidFill>
            </a:rPr>
            <a:t>е </a:t>
          </a:r>
          <a:r>
            <a:rPr lang="ru-RU" sz="1400" kern="1200" dirty="0">
              <a:solidFill>
                <a:schemeClr val="tx1"/>
              </a:solidFill>
            </a:rPr>
            <a:t>№6)</a:t>
          </a:r>
          <a:endParaRPr lang="ru-RU" sz="1400" b="0" kern="1200" dirty="0">
            <a:solidFill>
              <a:schemeClr val="tx1"/>
            </a:solidFill>
          </a:endParaRPr>
        </a:p>
      </dsp:txBody>
      <dsp:txXfrm>
        <a:off x="435505" y="0"/>
        <a:ext cx="8132731" cy="871010"/>
      </dsp:txXfrm>
    </dsp:sp>
    <dsp:sp modelId="{B45D1D77-C20F-4633-A23B-C5237EC8937E}">
      <dsp:nvSpPr>
        <dsp:cNvPr id="0" name=""/>
        <dsp:cNvSpPr/>
      </dsp:nvSpPr>
      <dsp:spPr>
        <a:xfrm>
          <a:off x="0" y="947300"/>
          <a:ext cx="7202992" cy="2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endParaRPr lang="ru-RU" sz="1400" kern="1200" dirty="0">
            <a:solidFill>
              <a:schemeClr val="tx1"/>
            </a:solidFill>
          </a:endParaRPr>
        </a:p>
      </dsp:txBody>
      <dsp:txXfrm>
        <a:off x="0" y="947300"/>
        <a:ext cx="7202992" cy="252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BBD77-D836-4BEE-A19E-A2052DF9DF1E}">
      <dsp:nvSpPr>
        <dsp:cNvPr id="0" name=""/>
        <dsp:cNvSpPr/>
      </dsp:nvSpPr>
      <dsp:spPr>
        <a:xfrm>
          <a:off x="3137" y="29227"/>
          <a:ext cx="8877827" cy="7674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00075">
            <a:lnSpc>
              <a:spcPct val="100000"/>
            </a:lnSpc>
            <a:spcBef>
              <a:spcPct val="0"/>
            </a:spcBef>
            <a:spcAft>
              <a:spcPts val="0"/>
            </a:spcAft>
          </a:pPr>
          <a:r>
            <a:rPr lang="ru-RU" sz="1350" kern="1200" dirty="0">
              <a:solidFill>
                <a:schemeClr val="tx1"/>
              </a:solidFill>
            </a:rPr>
            <a:t>Постановление Правительства РФ от 14.07.2012 № 717</a:t>
          </a:r>
        </a:p>
        <a:p>
          <a:pPr lvl="0" algn="ctr" defTabSz="600075">
            <a:lnSpc>
              <a:spcPct val="100000"/>
            </a:lnSpc>
            <a:spcBef>
              <a:spcPct val="0"/>
            </a:spcBef>
            <a:spcAft>
              <a:spcPts val="0"/>
            </a:spcAft>
          </a:pPr>
          <a:r>
            <a:rPr lang="ru-RU" sz="1350" kern="1200" dirty="0">
              <a:solidFill>
                <a:schemeClr val="tx1"/>
              </a:solidFill>
            </a:rPr>
            <a:t> (</a:t>
          </a:r>
          <a:r>
            <a:rPr lang="ru-RU" sz="1350" kern="1200" dirty="0" err="1">
              <a:solidFill>
                <a:schemeClr val="tx1"/>
              </a:solidFill>
            </a:rPr>
            <a:t>приложени</a:t>
          </a:r>
          <a:r>
            <a:rPr lang="en-US" sz="1350" kern="1200" dirty="0">
              <a:solidFill>
                <a:schemeClr val="tx1"/>
              </a:solidFill>
            </a:rPr>
            <a:t>е </a:t>
          </a:r>
          <a:r>
            <a:rPr lang="ru-RU" sz="1350" kern="1200" dirty="0">
              <a:solidFill>
                <a:schemeClr val="tx1"/>
              </a:solidFill>
            </a:rPr>
            <a:t>№ 12 Приказа Минсельхоза РФ от 02.03.2022 № 116)</a:t>
          </a:r>
          <a:endParaRPr lang="ru-RU" sz="1350" b="0" kern="1200" dirty="0">
            <a:solidFill>
              <a:schemeClr val="tx1"/>
            </a:solidFill>
          </a:endParaRPr>
        </a:p>
      </dsp:txBody>
      <dsp:txXfrm>
        <a:off x="386872" y="29227"/>
        <a:ext cx="8110358" cy="767469"/>
      </dsp:txXfrm>
    </dsp:sp>
    <dsp:sp modelId="{B45D1D77-C20F-4633-A23B-C5237EC8937E}">
      <dsp:nvSpPr>
        <dsp:cNvPr id="0" name=""/>
        <dsp:cNvSpPr/>
      </dsp:nvSpPr>
      <dsp:spPr>
        <a:xfrm>
          <a:off x="494525" y="750462"/>
          <a:ext cx="6316041" cy="1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a:lnSpc>
              <a:spcPct val="90000"/>
            </a:lnSpc>
            <a:spcBef>
              <a:spcPct val="0"/>
            </a:spcBef>
            <a:spcAft>
              <a:spcPct val="15000"/>
            </a:spcAft>
            <a:buChar char="••"/>
          </a:pPr>
          <a:endParaRPr lang="ru-RU" sz="1000" kern="1200" dirty="0">
            <a:solidFill>
              <a:schemeClr val="tx1"/>
            </a:solidFill>
          </a:endParaRPr>
        </a:p>
      </dsp:txBody>
      <dsp:txXfrm>
        <a:off x="494525" y="750462"/>
        <a:ext cx="6316041" cy="18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BBD77-D836-4BEE-A19E-A2052DF9DF1E}">
      <dsp:nvSpPr>
        <dsp:cNvPr id="0" name=""/>
        <dsp:cNvSpPr/>
      </dsp:nvSpPr>
      <dsp:spPr>
        <a:xfrm>
          <a:off x="119727" y="0"/>
          <a:ext cx="4612900" cy="62937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100000"/>
            </a:lnSpc>
            <a:spcBef>
              <a:spcPct val="0"/>
            </a:spcBef>
            <a:spcAft>
              <a:spcPts val="0"/>
            </a:spcAft>
          </a:pPr>
          <a:r>
            <a:rPr lang="ru-RU" sz="1400" kern="1200" dirty="0">
              <a:solidFill>
                <a:schemeClr val="tx1"/>
              </a:solidFill>
            </a:rPr>
            <a:t>Постановление Правительства РФ </a:t>
          </a:r>
        </a:p>
        <a:p>
          <a:pPr lvl="0" algn="ctr" defTabSz="622300">
            <a:lnSpc>
              <a:spcPct val="100000"/>
            </a:lnSpc>
            <a:spcBef>
              <a:spcPct val="0"/>
            </a:spcBef>
            <a:spcAft>
              <a:spcPts val="0"/>
            </a:spcAft>
          </a:pPr>
          <a:r>
            <a:rPr lang="ru-RU" sz="1400" kern="1200" dirty="0">
              <a:solidFill>
                <a:schemeClr val="tx1"/>
              </a:solidFill>
            </a:rPr>
            <a:t>от 14.07.2012 № 717 (</a:t>
          </a:r>
          <a:r>
            <a:rPr lang="ru-RU" sz="1400" kern="1200" dirty="0" err="1">
              <a:solidFill>
                <a:schemeClr val="tx1"/>
              </a:solidFill>
            </a:rPr>
            <a:t>приложени</a:t>
          </a:r>
          <a:r>
            <a:rPr lang="en-US" sz="1400" kern="1200" dirty="0">
              <a:solidFill>
                <a:schemeClr val="tx1"/>
              </a:solidFill>
            </a:rPr>
            <a:t>е </a:t>
          </a:r>
          <a:r>
            <a:rPr lang="ru-RU" sz="1400" kern="1200" dirty="0">
              <a:solidFill>
                <a:schemeClr val="tx1"/>
              </a:solidFill>
            </a:rPr>
            <a:t>№12 (1))</a:t>
          </a:r>
        </a:p>
      </dsp:txBody>
      <dsp:txXfrm>
        <a:off x="434417" y="0"/>
        <a:ext cx="3983521" cy="629379"/>
      </dsp:txXfrm>
    </dsp:sp>
    <dsp:sp modelId="{B45D1D77-C20F-4633-A23B-C5237EC8937E}">
      <dsp:nvSpPr>
        <dsp:cNvPr id="0" name=""/>
        <dsp:cNvSpPr/>
      </dsp:nvSpPr>
      <dsp:spPr>
        <a:xfrm>
          <a:off x="119727" y="0"/>
          <a:ext cx="3690320" cy="62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endParaRPr lang="ru-RU" sz="1400" kern="1200" dirty="0">
            <a:solidFill>
              <a:schemeClr val="tx1"/>
            </a:solidFill>
          </a:endParaRPr>
        </a:p>
      </dsp:txBody>
      <dsp:txXfrm>
        <a:off x="119727" y="0"/>
        <a:ext cx="3690320" cy="629379"/>
      </dsp:txXfrm>
    </dsp:sp>
    <dsp:sp modelId="{F22AD7F2-3EEF-4299-9CDF-67168AD17A93}">
      <dsp:nvSpPr>
        <dsp:cNvPr id="0" name=""/>
        <dsp:cNvSpPr/>
      </dsp:nvSpPr>
      <dsp:spPr>
        <a:xfrm>
          <a:off x="4661539" y="0"/>
          <a:ext cx="4156747" cy="62937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100000"/>
            </a:lnSpc>
            <a:spcBef>
              <a:spcPct val="0"/>
            </a:spcBef>
            <a:spcAft>
              <a:spcPts val="0"/>
            </a:spcAft>
          </a:pPr>
          <a:r>
            <a:rPr lang="ru-RU" sz="1400" kern="1200" dirty="0">
              <a:solidFill>
                <a:schemeClr val="tx1"/>
              </a:solidFill>
            </a:rPr>
            <a:t>Постановление Правительства НО </a:t>
          </a:r>
        </a:p>
        <a:p>
          <a:pPr lvl="0" algn="ctr" defTabSz="622300">
            <a:lnSpc>
              <a:spcPct val="90000"/>
            </a:lnSpc>
            <a:spcBef>
              <a:spcPct val="0"/>
            </a:spcBef>
            <a:spcAft>
              <a:spcPct val="35000"/>
            </a:spcAft>
          </a:pPr>
          <a:r>
            <a:rPr lang="ru-RU" sz="1400" kern="1200" dirty="0">
              <a:solidFill>
                <a:schemeClr val="tx1"/>
              </a:solidFill>
            </a:rPr>
            <a:t>от 15.12.2022 № 1071</a:t>
          </a:r>
        </a:p>
      </dsp:txBody>
      <dsp:txXfrm>
        <a:off x="4976229" y="0"/>
        <a:ext cx="3527368" cy="6293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31719-5B5B-48FD-966C-3923000E75D6}">
      <dsp:nvSpPr>
        <dsp:cNvPr id="0" name=""/>
        <dsp:cNvSpPr/>
      </dsp:nvSpPr>
      <dsp:spPr>
        <a:xfrm>
          <a:off x="794552" y="0"/>
          <a:ext cx="4240083" cy="5345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ru-RU" sz="1400" kern="1200" dirty="0">
              <a:solidFill>
                <a:schemeClr val="tx1"/>
              </a:solidFill>
            </a:rPr>
            <a:t>Решение о порядке предоставления субсидии от 07.07.2025 № 25-68850-01698-Р</a:t>
          </a:r>
        </a:p>
      </dsp:txBody>
      <dsp:txXfrm>
        <a:off x="1061844" y="0"/>
        <a:ext cx="3705499" cy="534584"/>
      </dsp:txXfrm>
    </dsp:sp>
    <dsp:sp modelId="{08E459CB-98AD-4815-A019-0698B29C73F7}">
      <dsp:nvSpPr>
        <dsp:cNvPr id="0" name=""/>
        <dsp:cNvSpPr/>
      </dsp:nvSpPr>
      <dsp:spPr>
        <a:xfrm>
          <a:off x="5231039" y="0"/>
          <a:ext cx="4059498" cy="53458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36000" bIns="18669" numCol="1" spcCol="1270" anchor="ctr" anchorCtr="0">
          <a:noAutofit/>
        </a:bodyPr>
        <a:lstStyle/>
        <a:p>
          <a:pPr lvl="0" algn="ctr" defTabSz="622300">
            <a:lnSpc>
              <a:spcPct val="90000"/>
            </a:lnSpc>
            <a:spcBef>
              <a:spcPct val="0"/>
            </a:spcBef>
            <a:spcAft>
              <a:spcPts val="0"/>
            </a:spcAft>
          </a:pPr>
          <a:r>
            <a:rPr lang="ru-RU" sz="1400" kern="1200" dirty="0">
              <a:solidFill>
                <a:schemeClr val="tx1"/>
              </a:solidFill>
            </a:rPr>
            <a:t> Приказ </a:t>
          </a:r>
          <a:r>
            <a:rPr lang="ru-RU" sz="1400" kern="1200" dirty="0" err="1">
              <a:solidFill>
                <a:schemeClr val="tx1"/>
              </a:solidFill>
            </a:rPr>
            <a:t>Минселхоза</a:t>
          </a:r>
          <a:r>
            <a:rPr lang="ru-RU" sz="1400" kern="1200" dirty="0">
              <a:solidFill>
                <a:schemeClr val="tx1"/>
              </a:solidFill>
            </a:rPr>
            <a:t> России </a:t>
          </a:r>
          <a:br>
            <a:rPr lang="ru-RU" sz="1400" kern="1200" dirty="0">
              <a:solidFill>
                <a:schemeClr val="tx1"/>
              </a:solidFill>
            </a:rPr>
          </a:br>
          <a:r>
            <a:rPr lang="ru-RU" sz="1400" kern="1200" dirty="0">
              <a:solidFill>
                <a:schemeClr val="tx1"/>
              </a:solidFill>
            </a:rPr>
            <a:t>от 15.03.2024 № 145</a:t>
          </a:r>
        </a:p>
      </dsp:txBody>
      <dsp:txXfrm>
        <a:off x="5498331" y="0"/>
        <a:ext cx="3524914" cy="5345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5426-086A-44A3-B9AE-D0A52165E426}">
      <dsp:nvSpPr>
        <dsp:cNvPr id="0" name=""/>
        <dsp:cNvSpPr/>
      </dsp:nvSpPr>
      <dsp:spPr>
        <a:xfrm>
          <a:off x="0" y="0"/>
          <a:ext cx="7121830" cy="37919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rPr>
            <a:t>Постановление Правительства НО от 04.08.2023 № 220 </a:t>
          </a:r>
        </a:p>
      </dsp:txBody>
      <dsp:txXfrm>
        <a:off x="189596" y="0"/>
        <a:ext cx="6742638" cy="3791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5426-086A-44A3-B9AE-D0A52165E426}">
      <dsp:nvSpPr>
        <dsp:cNvPr id="0" name=""/>
        <dsp:cNvSpPr/>
      </dsp:nvSpPr>
      <dsp:spPr>
        <a:xfrm>
          <a:off x="8811" y="0"/>
          <a:ext cx="9014485" cy="43145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a:solidFill>
                <a:schemeClr val="tx1"/>
              </a:solidFill>
            </a:rPr>
            <a:t>Постановление Правительства НО от 15.12.2015 № 834 </a:t>
          </a:r>
        </a:p>
      </dsp:txBody>
      <dsp:txXfrm>
        <a:off x="224539" y="0"/>
        <a:ext cx="8583029" cy="43145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5426-086A-44A3-B9AE-D0A52165E426}">
      <dsp:nvSpPr>
        <dsp:cNvPr id="0" name=""/>
        <dsp:cNvSpPr/>
      </dsp:nvSpPr>
      <dsp:spPr>
        <a:xfrm>
          <a:off x="0" y="0"/>
          <a:ext cx="8848013" cy="3777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a:solidFill>
                <a:schemeClr val="tx1"/>
              </a:solidFill>
            </a:rPr>
            <a:t>Постановление Правительства НО от 15.12.2015 № 834 </a:t>
          </a:r>
        </a:p>
      </dsp:txBody>
      <dsp:txXfrm>
        <a:off x="188863" y="0"/>
        <a:ext cx="8470287" cy="377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B786-2612-4561-A564-7BA33F658C16}">
      <dsp:nvSpPr>
        <dsp:cNvPr id="0" name=""/>
        <dsp:cNvSpPr/>
      </dsp:nvSpPr>
      <dsp:spPr>
        <a:xfrm>
          <a:off x="0" y="0"/>
          <a:ext cx="2341162" cy="37381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ts val="0"/>
            </a:spcAft>
          </a:pPr>
          <a:r>
            <a:rPr lang="ru-RU" sz="1050" kern="1200" dirty="0">
              <a:solidFill>
                <a:schemeClr val="tx1"/>
              </a:solidFill>
            </a:rPr>
            <a:t>Постановление Правительства НО от 15.02.2024 г. № 55 </a:t>
          </a:r>
        </a:p>
      </dsp:txBody>
      <dsp:txXfrm>
        <a:off x="186907" y="0"/>
        <a:ext cx="1967349" cy="373813"/>
      </dsp:txXfrm>
    </dsp:sp>
    <dsp:sp modelId="{1D43BAA0-1D0C-48E9-8754-71AAB3901A01}">
      <dsp:nvSpPr>
        <dsp:cNvPr id="0" name=""/>
        <dsp:cNvSpPr/>
      </dsp:nvSpPr>
      <dsp:spPr>
        <a:xfrm>
          <a:off x="2159409" y="0"/>
          <a:ext cx="1828390" cy="37381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ts val="0"/>
            </a:spcAft>
          </a:pPr>
          <a:r>
            <a:rPr lang="ru-RU" sz="1050" kern="1200" dirty="0">
              <a:solidFill>
                <a:schemeClr val="tx1"/>
              </a:solidFill>
            </a:rPr>
            <a:t>Муниципальный НПА</a:t>
          </a:r>
        </a:p>
      </dsp:txBody>
      <dsp:txXfrm>
        <a:off x="2346316" y="0"/>
        <a:ext cx="1454577" cy="37381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5426-086A-44A3-B9AE-D0A52165E426}">
      <dsp:nvSpPr>
        <dsp:cNvPr id="0" name=""/>
        <dsp:cNvSpPr/>
      </dsp:nvSpPr>
      <dsp:spPr>
        <a:xfrm>
          <a:off x="0" y="0"/>
          <a:ext cx="8848013" cy="3777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a:solidFill>
                <a:schemeClr val="tx1"/>
              </a:solidFill>
            </a:rPr>
            <a:t>Постановление Правительства НО от 15.12.2015 № 834 </a:t>
          </a:r>
        </a:p>
      </dsp:txBody>
      <dsp:txXfrm>
        <a:off x="188863" y="0"/>
        <a:ext cx="8470287" cy="3777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5426-086A-44A3-B9AE-D0A52165E426}">
      <dsp:nvSpPr>
        <dsp:cNvPr id="0" name=""/>
        <dsp:cNvSpPr/>
      </dsp:nvSpPr>
      <dsp:spPr>
        <a:xfrm>
          <a:off x="8884" y="0"/>
          <a:ext cx="9088998" cy="4657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a:solidFill>
                <a:schemeClr val="tx1"/>
              </a:solidFill>
            </a:rPr>
            <a:t>Постановление Правительства НО от 15.12.2015 № 834 </a:t>
          </a:r>
        </a:p>
      </dsp:txBody>
      <dsp:txXfrm>
        <a:off x="241751" y="0"/>
        <a:ext cx="8623264" cy="46573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5426-086A-44A3-B9AE-D0A52165E426}">
      <dsp:nvSpPr>
        <dsp:cNvPr id="0" name=""/>
        <dsp:cNvSpPr/>
      </dsp:nvSpPr>
      <dsp:spPr>
        <a:xfrm>
          <a:off x="0" y="0"/>
          <a:ext cx="8848013" cy="3777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a:solidFill>
                <a:schemeClr val="tx1"/>
              </a:solidFill>
            </a:rPr>
            <a:t>Постановление Правительства НО от 15.12.2015 № 834 </a:t>
          </a:r>
        </a:p>
      </dsp:txBody>
      <dsp:txXfrm>
        <a:off x="188863" y="0"/>
        <a:ext cx="8470287" cy="377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B786-2612-4561-A564-7BA33F658C16}">
      <dsp:nvSpPr>
        <dsp:cNvPr id="0" name=""/>
        <dsp:cNvSpPr/>
      </dsp:nvSpPr>
      <dsp:spPr>
        <a:xfrm>
          <a:off x="0" y="0"/>
          <a:ext cx="3983905" cy="4074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ts val="0"/>
            </a:spcAft>
          </a:pPr>
          <a:r>
            <a:rPr lang="ru-RU" sz="1050" kern="1200" dirty="0">
              <a:solidFill>
                <a:schemeClr val="tx1"/>
              </a:solidFill>
            </a:rPr>
            <a:t>Приказ МСХ НО от 12.02.2025 г. №65</a:t>
          </a:r>
        </a:p>
      </dsp:txBody>
      <dsp:txXfrm>
        <a:off x="203735" y="0"/>
        <a:ext cx="3576436" cy="407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B786-2612-4561-A564-7BA33F658C16}">
      <dsp:nvSpPr>
        <dsp:cNvPr id="0" name=""/>
        <dsp:cNvSpPr/>
      </dsp:nvSpPr>
      <dsp:spPr>
        <a:xfrm>
          <a:off x="0" y="0"/>
          <a:ext cx="3988419" cy="4129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ts val="0"/>
            </a:spcAft>
          </a:pPr>
          <a:r>
            <a:rPr lang="ru-RU" sz="1050" kern="1200" dirty="0">
              <a:solidFill>
                <a:schemeClr val="tx1"/>
              </a:solidFill>
            </a:rPr>
            <a:t> Приказ МСХ НО от 12.02.2025 г. № 61</a:t>
          </a:r>
        </a:p>
      </dsp:txBody>
      <dsp:txXfrm>
        <a:off x="206456" y="0"/>
        <a:ext cx="3575508" cy="412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B786-2612-4561-A564-7BA33F658C16}">
      <dsp:nvSpPr>
        <dsp:cNvPr id="0" name=""/>
        <dsp:cNvSpPr/>
      </dsp:nvSpPr>
      <dsp:spPr>
        <a:xfrm>
          <a:off x="7924" y="0"/>
          <a:ext cx="3942268" cy="4273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ts val="0"/>
            </a:spcAft>
          </a:pPr>
          <a:r>
            <a:rPr lang="ru-RU" sz="1050" kern="1200" dirty="0">
              <a:solidFill>
                <a:schemeClr val="tx1"/>
              </a:solidFill>
            </a:rPr>
            <a:t>Приказ МСХ НО от 12.02.2025 г. № 66</a:t>
          </a:r>
        </a:p>
      </dsp:txBody>
      <dsp:txXfrm>
        <a:off x="221588" y="0"/>
        <a:ext cx="3514941" cy="4273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B786-2612-4561-A564-7BA33F658C16}">
      <dsp:nvSpPr>
        <dsp:cNvPr id="0" name=""/>
        <dsp:cNvSpPr/>
      </dsp:nvSpPr>
      <dsp:spPr>
        <a:xfrm>
          <a:off x="0" y="0"/>
          <a:ext cx="2341162" cy="37381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ts val="0"/>
            </a:spcAft>
          </a:pPr>
          <a:r>
            <a:rPr lang="ru-RU" sz="1050" kern="1200" dirty="0">
              <a:solidFill>
                <a:schemeClr val="tx1"/>
              </a:solidFill>
            </a:rPr>
            <a:t>Постановление Правительства НО от 15.02.2024 г. № 54 </a:t>
          </a:r>
        </a:p>
      </dsp:txBody>
      <dsp:txXfrm>
        <a:off x="186907" y="0"/>
        <a:ext cx="1967349" cy="373813"/>
      </dsp:txXfrm>
    </dsp:sp>
    <dsp:sp modelId="{1D43BAA0-1D0C-48E9-8754-71AAB3901A01}">
      <dsp:nvSpPr>
        <dsp:cNvPr id="0" name=""/>
        <dsp:cNvSpPr/>
      </dsp:nvSpPr>
      <dsp:spPr>
        <a:xfrm>
          <a:off x="2159409" y="0"/>
          <a:ext cx="1828390" cy="37381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ts val="0"/>
            </a:spcAft>
          </a:pPr>
          <a:r>
            <a:rPr lang="ru-RU" sz="1050" kern="1200" dirty="0">
              <a:solidFill>
                <a:schemeClr val="tx1"/>
              </a:solidFill>
            </a:rPr>
            <a:t>Муниципальный НПА</a:t>
          </a:r>
        </a:p>
      </dsp:txBody>
      <dsp:txXfrm>
        <a:off x="2346316" y="0"/>
        <a:ext cx="1454577" cy="373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B786-2612-4561-A564-7BA33F658C16}">
      <dsp:nvSpPr>
        <dsp:cNvPr id="0" name=""/>
        <dsp:cNvSpPr/>
      </dsp:nvSpPr>
      <dsp:spPr>
        <a:xfrm>
          <a:off x="0" y="0"/>
          <a:ext cx="2341162" cy="37381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ts val="0"/>
            </a:spcAft>
          </a:pPr>
          <a:r>
            <a:rPr lang="ru-RU" sz="1050" kern="1200" dirty="0">
              <a:solidFill>
                <a:schemeClr val="tx1"/>
              </a:solidFill>
            </a:rPr>
            <a:t>Постановление Правительства НО от 08.02.2024 г. №47</a:t>
          </a:r>
          <a:endParaRPr lang="ru-RU" sz="1050" kern="1200" dirty="0">
            <a:solidFill>
              <a:srgbClr val="7030A0"/>
            </a:solidFill>
          </a:endParaRPr>
        </a:p>
      </dsp:txBody>
      <dsp:txXfrm>
        <a:off x="186907" y="0"/>
        <a:ext cx="1967349" cy="373813"/>
      </dsp:txXfrm>
    </dsp:sp>
    <dsp:sp modelId="{1D43BAA0-1D0C-48E9-8754-71AAB3901A01}">
      <dsp:nvSpPr>
        <dsp:cNvPr id="0" name=""/>
        <dsp:cNvSpPr/>
      </dsp:nvSpPr>
      <dsp:spPr>
        <a:xfrm>
          <a:off x="2159409" y="0"/>
          <a:ext cx="1828390" cy="37381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ts val="0"/>
            </a:spcAft>
          </a:pPr>
          <a:r>
            <a:rPr lang="ru-RU" sz="1050" kern="1200" dirty="0">
              <a:solidFill>
                <a:schemeClr val="tx1"/>
              </a:solidFill>
            </a:rPr>
            <a:t>Муниципальный НПА</a:t>
          </a:r>
        </a:p>
      </dsp:txBody>
      <dsp:txXfrm>
        <a:off x="2346316" y="0"/>
        <a:ext cx="1454577" cy="3738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BBD77-D836-4BEE-A19E-A2052DF9DF1E}">
      <dsp:nvSpPr>
        <dsp:cNvPr id="0" name=""/>
        <dsp:cNvSpPr/>
      </dsp:nvSpPr>
      <dsp:spPr>
        <a:xfrm>
          <a:off x="4723" y="0"/>
          <a:ext cx="4701232" cy="9422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endParaRPr lang="ru-RU" sz="800" kern="1200" dirty="0">
            <a:solidFill>
              <a:schemeClr val="tx1"/>
            </a:solidFill>
          </a:endParaRPr>
        </a:p>
        <a:p>
          <a:pPr lvl="0" algn="ctr" defTabSz="355600">
            <a:lnSpc>
              <a:spcPct val="90000"/>
            </a:lnSpc>
            <a:spcBef>
              <a:spcPct val="0"/>
            </a:spcBef>
            <a:spcAft>
              <a:spcPct val="35000"/>
            </a:spcAft>
          </a:pPr>
          <a:r>
            <a:rPr lang="ru-RU" sz="1600" kern="1200" dirty="0">
              <a:solidFill>
                <a:schemeClr val="tx1"/>
              </a:solidFill>
            </a:rPr>
            <a:t>Решение о порядке предоставления субсидии от 20.02.2025 № 25-66428-01969-Р</a:t>
          </a:r>
        </a:p>
      </dsp:txBody>
      <dsp:txXfrm>
        <a:off x="475846" y="0"/>
        <a:ext cx="3758986" cy="942246"/>
      </dsp:txXfrm>
    </dsp:sp>
    <dsp:sp modelId="{B45D1D77-C20F-4633-A23B-C5237EC8937E}">
      <dsp:nvSpPr>
        <dsp:cNvPr id="0" name=""/>
        <dsp:cNvSpPr/>
      </dsp:nvSpPr>
      <dsp:spPr>
        <a:xfrm>
          <a:off x="4723" y="816223"/>
          <a:ext cx="3760985" cy="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222250">
            <a:lnSpc>
              <a:spcPct val="90000"/>
            </a:lnSpc>
            <a:spcBef>
              <a:spcPct val="0"/>
            </a:spcBef>
            <a:spcAft>
              <a:spcPct val="15000"/>
            </a:spcAft>
            <a:buChar char="••"/>
          </a:pPr>
          <a:endParaRPr lang="ru-RU" sz="500" kern="1200" dirty="0">
            <a:solidFill>
              <a:schemeClr val="tx1"/>
            </a:solidFill>
          </a:endParaRPr>
        </a:p>
      </dsp:txBody>
      <dsp:txXfrm>
        <a:off x="4723" y="816223"/>
        <a:ext cx="3760985" cy="90000"/>
      </dsp:txXfrm>
    </dsp:sp>
    <dsp:sp modelId="{F936D895-F24F-470B-BDCA-87F9B96D7677}">
      <dsp:nvSpPr>
        <dsp:cNvPr id="0" name=""/>
        <dsp:cNvSpPr/>
      </dsp:nvSpPr>
      <dsp:spPr>
        <a:xfrm>
          <a:off x="4490165" y="0"/>
          <a:ext cx="4701232" cy="9422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a:solidFill>
                <a:schemeClr val="tx1"/>
              </a:solidFill>
            </a:rPr>
            <a:t>Приказы Минсельхоза </a:t>
          </a:r>
          <a:r>
            <a:rPr lang="ru-RU" sz="1600" kern="1200" dirty="0" smtClean="0">
              <a:solidFill>
                <a:schemeClr val="tx1"/>
              </a:solidFill>
            </a:rPr>
            <a:t>России </a:t>
          </a:r>
          <a:r>
            <a:rPr lang="ru-RU" sz="1600" kern="1200" dirty="0">
              <a:solidFill>
                <a:schemeClr val="tx1"/>
              </a:solidFill>
            </a:rPr>
            <a:t>от 12.02.2024 № 61, </a:t>
          </a:r>
          <a:r>
            <a:rPr lang="ru-RU" sz="1600" kern="1200" dirty="0" smtClean="0">
              <a:solidFill>
                <a:schemeClr val="tx1"/>
              </a:solidFill>
            </a:rPr>
            <a:t>от </a:t>
          </a:r>
          <a:r>
            <a:rPr lang="ru-RU" sz="1600" kern="1200" dirty="0">
              <a:solidFill>
                <a:schemeClr val="tx1"/>
              </a:solidFill>
            </a:rPr>
            <a:t>03.12.2021 № 823, </a:t>
          </a:r>
          <a:r>
            <a:rPr lang="ru-RU" sz="1600" kern="1200" dirty="0" smtClean="0">
              <a:solidFill>
                <a:schemeClr val="tx1"/>
              </a:solidFill>
            </a:rPr>
            <a:t>    от </a:t>
          </a:r>
          <a:r>
            <a:rPr lang="ru-RU" sz="1600" kern="1200" dirty="0">
              <a:solidFill>
                <a:schemeClr val="tx1"/>
              </a:solidFill>
            </a:rPr>
            <a:t>14.02.2024 № 65</a:t>
          </a:r>
        </a:p>
      </dsp:txBody>
      <dsp:txXfrm>
        <a:off x="4961288" y="0"/>
        <a:ext cx="3758986" cy="942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51DCA-35C9-4EC1-9019-6CEAF14B47C7}">
      <dsp:nvSpPr>
        <dsp:cNvPr id="0" name=""/>
        <dsp:cNvSpPr/>
      </dsp:nvSpPr>
      <dsp:spPr>
        <a:xfrm>
          <a:off x="3523" y="0"/>
          <a:ext cx="3531608" cy="8898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ts val="0"/>
            </a:spcAft>
          </a:pPr>
          <a:r>
            <a:rPr lang="ru-RU" sz="1200" kern="1200" dirty="0">
              <a:solidFill>
                <a:schemeClr val="tx1"/>
              </a:solidFill>
            </a:rPr>
            <a:t>Постановление Правительства РФ от 14.07.2012 № 717</a:t>
          </a:r>
        </a:p>
        <a:p>
          <a:pPr lvl="0" algn="ctr" defTabSz="533400">
            <a:lnSpc>
              <a:spcPct val="90000"/>
            </a:lnSpc>
            <a:spcBef>
              <a:spcPct val="0"/>
            </a:spcBef>
            <a:spcAft>
              <a:spcPts val="0"/>
            </a:spcAft>
          </a:pPr>
          <a:r>
            <a:rPr lang="ru-RU" sz="1200" kern="1200" dirty="0">
              <a:solidFill>
                <a:schemeClr val="tx1"/>
              </a:solidFill>
            </a:rPr>
            <a:t> (приложение 12(1),</a:t>
          </a:r>
        </a:p>
        <a:p>
          <a:pPr lvl="0" algn="ctr" defTabSz="533400">
            <a:lnSpc>
              <a:spcPct val="90000"/>
            </a:lnSpc>
            <a:spcBef>
              <a:spcPct val="0"/>
            </a:spcBef>
            <a:spcAft>
              <a:spcPts val="0"/>
            </a:spcAft>
          </a:pPr>
          <a:r>
            <a:rPr lang="ru-RU" sz="1200" kern="1200" dirty="0">
              <a:solidFill>
                <a:schemeClr val="tx1"/>
              </a:solidFill>
            </a:rPr>
            <a:t> приложение 15,</a:t>
          </a:r>
        </a:p>
        <a:p>
          <a:pPr lvl="0" algn="ctr" defTabSz="533400">
            <a:lnSpc>
              <a:spcPct val="90000"/>
            </a:lnSpc>
            <a:spcBef>
              <a:spcPct val="0"/>
            </a:spcBef>
            <a:spcAft>
              <a:spcPts val="0"/>
            </a:spcAft>
          </a:pPr>
          <a:r>
            <a:rPr lang="ru-RU" sz="1200" kern="1200" dirty="0">
              <a:solidFill>
                <a:schemeClr val="tx1"/>
              </a:solidFill>
            </a:rPr>
            <a:t> приложение 17)</a:t>
          </a:r>
        </a:p>
      </dsp:txBody>
      <dsp:txXfrm>
        <a:off x="448452" y="0"/>
        <a:ext cx="2641751" cy="889857"/>
      </dsp:txXfrm>
    </dsp:sp>
    <dsp:sp modelId="{7706373C-F20B-4582-A203-3B956D4CDCF2}">
      <dsp:nvSpPr>
        <dsp:cNvPr id="0" name=""/>
        <dsp:cNvSpPr/>
      </dsp:nvSpPr>
      <dsp:spPr>
        <a:xfrm>
          <a:off x="3194772" y="0"/>
          <a:ext cx="3403599" cy="8898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ru-RU" sz="1100" kern="1200" dirty="0">
              <a:solidFill>
                <a:schemeClr val="tx1"/>
              </a:solidFill>
            </a:rPr>
            <a:t>Постановление Правительства НО от 19.09.2020 № 781</a:t>
          </a:r>
        </a:p>
        <a:p>
          <a:pPr lvl="0" algn="ctr" defTabSz="488950">
            <a:lnSpc>
              <a:spcPct val="90000"/>
            </a:lnSpc>
            <a:spcBef>
              <a:spcPct val="0"/>
            </a:spcBef>
            <a:spcAft>
              <a:spcPts val="0"/>
            </a:spcAft>
          </a:pPr>
          <a:r>
            <a:rPr lang="ru-RU" sz="1100" kern="1200" dirty="0">
              <a:solidFill>
                <a:schemeClr val="tx1"/>
              </a:solidFill>
            </a:rPr>
            <a:t>Приказ МСХ НО </a:t>
          </a:r>
        </a:p>
        <a:p>
          <a:pPr lvl="0" algn="ctr" defTabSz="488950">
            <a:lnSpc>
              <a:spcPct val="90000"/>
            </a:lnSpc>
            <a:spcBef>
              <a:spcPct val="0"/>
            </a:spcBef>
            <a:spcAft>
              <a:spcPts val="0"/>
            </a:spcAft>
          </a:pPr>
          <a:r>
            <a:rPr lang="ru-RU" sz="1100" kern="1200" dirty="0">
              <a:solidFill>
                <a:schemeClr val="tx1"/>
              </a:solidFill>
            </a:rPr>
            <a:t>от 12.02.2025 № 69</a:t>
          </a:r>
        </a:p>
      </dsp:txBody>
      <dsp:txXfrm>
        <a:off x="3639701" y="0"/>
        <a:ext cx="2513742" cy="889857"/>
      </dsp:txXfrm>
    </dsp:sp>
    <dsp:sp modelId="{4A89AFB2-6644-4730-AD22-177892228F54}">
      <dsp:nvSpPr>
        <dsp:cNvPr id="0" name=""/>
        <dsp:cNvSpPr/>
      </dsp:nvSpPr>
      <dsp:spPr>
        <a:xfrm>
          <a:off x="6258011" y="0"/>
          <a:ext cx="3433278" cy="88985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ts val="0"/>
            </a:spcAft>
          </a:pPr>
          <a:r>
            <a:rPr lang="ru-RU" sz="1100" i="1" kern="1200" dirty="0">
              <a:solidFill>
                <a:schemeClr val="tx1"/>
              </a:solidFill>
            </a:rPr>
            <a:t>Приказы Минсельхоза России</a:t>
          </a:r>
        </a:p>
        <a:p>
          <a:pPr lvl="0" algn="ctr" defTabSz="488950">
            <a:lnSpc>
              <a:spcPct val="90000"/>
            </a:lnSpc>
            <a:spcBef>
              <a:spcPct val="0"/>
            </a:spcBef>
            <a:spcAft>
              <a:spcPts val="0"/>
            </a:spcAft>
          </a:pPr>
          <a:r>
            <a:rPr lang="ru-RU" sz="1100" i="1" kern="1200" dirty="0">
              <a:solidFill>
                <a:schemeClr val="tx1"/>
              </a:solidFill>
            </a:rPr>
            <a:t> от 23.06.2023 № 588, </a:t>
          </a:r>
        </a:p>
        <a:p>
          <a:pPr lvl="0" algn="ctr" defTabSz="488950">
            <a:lnSpc>
              <a:spcPct val="90000"/>
            </a:lnSpc>
            <a:spcBef>
              <a:spcPct val="0"/>
            </a:spcBef>
            <a:spcAft>
              <a:spcPts val="0"/>
            </a:spcAft>
          </a:pPr>
          <a:r>
            <a:rPr lang="ru-RU" sz="1100" i="1" kern="1200" dirty="0">
              <a:solidFill>
                <a:schemeClr val="tx1"/>
              </a:solidFill>
            </a:rPr>
            <a:t>           от 22.01.2024 № 17,</a:t>
          </a:r>
        </a:p>
        <a:p>
          <a:pPr lvl="0" algn="ctr" defTabSz="488950">
            <a:lnSpc>
              <a:spcPct val="90000"/>
            </a:lnSpc>
            <a:spcBef>
              <a:spcPct val="0"/>
            </a:spcBef>
            <a:spcAft>
              <a:spcPts val="0"/>
            </a:spcAft>
          </a:pPr>
          <a:r>
            <a:rPr lang="ru-RU" sz="1100" i="1" kern="1200" dirty="0">
              <a:solidFill>
                <a:schemeClr val="tx1"/>
              </a:solidFill>
            </a:rPr>
            <a:t>от 26.06.2024 № 350,</a:t>
          </a:r>
        </a:p>
        <a:p>
          <a:pPr lvl="0" algn="ctr" defTabSz="488950">
            <a:lnSpc>
              <a:spcPct val="90000"/>
            </a:lnSpc>
            <a:spcBef>
              <a:spcPct val="0"/>
            </a:spcBef>
            <a:spcAft>
              <a:spcPts val="0"/>
            </a:spcAft>
          </a:pPr>
          <a:r>
            <a:rPr lang="ru-RU" sz="1100" i="1" kern="1200" dirty="0">
              <a:solidFill>
                <a:schemeClr val="tx1"/>
              </a:solidFill>
            </a:rPr>
            <a:t>от 01.08.2024 № 448</a:t>
          </a:r>
        </a:p>
      </dsp:txBody>
      <dsp:txXfrm>
        <a:off x="6702940" y="0"/>
        <a:ext cx="2543421" cy="8898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2" y="0"/>
            <a:ext cx="2946247" cy="498328"/>
          </a:xfrm>
          <a:prstGeom prst="rect">
            <a:avLst/>
          </a:prstGeom>
        </p:spPr>
        <p:txBody>
          <a:bodyPr vert="horz" lIns="91682" tIns="45841" rIns="91682" bIns="45841" rtlCol="0"/>
          <a:lstStyle>
            <a:lvl1pPr algn="l" eaLnBrk="1" fontAlgn="auto" hangingPunct="1">
              <a:spcBef>
                <a:spcPts val="0"/>
              </a:spcBef>
              <a:spcAft>
                <a:spcPts val="0"/>
              </a:spcAft>
              <a:defRPr sz="1200">
                <a:latin typeface="+mn-lt"/>
              </a:defRPr>
            </a:lvl1pPr>
          </a:lstStyle>
          <a:p>
            <a:pPr>
              <a:defRPr/>
            </a:pPr>
            <a:endParaRPr lang="uk-UA"/>
          </a:p>
        </p:txBody>
      </p:sp>
      <p:sp>
        <p:nvSpPr>
          <p:cNvPr id="3" name="Місце для дати 2"/>
          <p:cNvSpPr>
            <a:spLocks noGrp="1"/>
          </p:cNvSpPr>
          <p:nvPr>
            <p:ph type="dt" sz="quarter" idx="1"/>
          </p:nvPr>
        </p:nvSpPr>
        <p:spPr>
          <a:xfrm>
            <a:off x="3849828" y="0"/>
            <a:ext cx="2946246" cy="498328"/>
          </a:xfrm>
          <a:prstGeom prst="rect">
            <a:avLst/>
          </a:prstGeom>
        </p:spPr>
        <p:txBody>
          <a:bodyPr vert="horz" lIns="91682" tIns="45841" rIns="91682" bIns="45841" rtlCol="0"/>
          <a:lstStyle>
            <a:lvl1pPr algn="r" eaLnBrk="1" fontAlgn="auto" hangingPunct="1">
              <a:spcBef>
                <a:spcPts val="0"/>
              </a:spcBef>
              <a:spcAft>
                <a:spcPts val="0"/>
              </a:spcAft>
              <a:defRPr sz="1200">
                <a:latin typeface="+mn-lt"/>
              </a:defRPr>
            </a:lvl1pPr>
          </a:lstStyle>
          <a:p>
            <a:pPr>
              <a:defRPr/>
            </a:pPr>
            <a:fld id="{ED7EC775-34D2-46FE-9B45-E74976D19994}" type="datetimeFigureOut">
              <a:rPr lang="uk-UA"/>
              <a:pPr>
                <a:defRPr/>
              </a:pPr>
              <a:t>10.09.2025</a:t>
            </a:fld>
            <a:endParaRPr lang="uk-UA"/>
          </a:p>
        </p:txBody>
      </p:sp>
      <p:sp>
        <p:nvSpPr>
          <p:cNvPr id="4" name="Місце для нижнього колонтитула 3"/>
          <p:cNvSpPr>
            <a:spLocks noGrp="1"/>
          </p:cNvSpPr>
          <p:nvPr>
            <p:ph type="ftr" sz="quarter" idx="2"/>
          </p:nvPr>
        </p:nvSpPr>
        <p:spPr>
          <a:xfrm>
            <a:off x="2" y="9428312"/>
            <a:ext cx="2946247" cy="498328"/>
          </a:xfrm>
          <a:prstGeom prst="rect">
            <a:avLst/>
          </a:prstGeom>
        </p:spPr>
        <p:txBody>
          <a:bodyPr vert="horz" lIns="91682" tIns="45841" rIns="91682" bIns="45841" rtlCol="0" anchor="b"/>
          <a:lstStyle>
            <a:lvl1pPr algn="l" eaLnBrk="1" fontAlgn="auto" hangingPunct="1">
              <a:spcBef>
                <a:spcPts val="0"/>
              </a:spcBef>
              <a:spcAft>
                <a:spcPts val="0"/>
              </a:spcAft>
              <a:defRPr sz="1200">
                <a:latin typeface="+mn-lt"/>
              </a:defRPr>
            </a:lvl1pPr>
          </a:lstStyle>
          <a:p>
            <a:pPr>
              <a:defRPr/>
            </a:pPr>
            <a:endParaRPr lang="uk-UA"/>
          </a:p>
        </p:txBody>
      </p:sp>
      <p:sp>
        <p:nvSpPr>
          <p:cNvPr id="5" name="Місце для номера слайда 4"/>
          <p:cNvSpPr>
            <a:spLocks noGrp="1"/>
          </p:cNvSpPr>
          <p:nvPr>
            <p:ph type="sldNum" sz="quarter" idx="3"/>
          </p:nvPr>
        </p:nvSpPr>
        <p:spPr>
          <a:xfrm>
            <a:off x="3849828" y="9428312"/>
            <a:ext cx="2946246" cy="498328"/>
          </a:xfrm>
          <a:prstGeom prst="rect">
            <a:avLst/>
          </a:prstGeom>
        </p:spPr>
        <p:txBody>
          <a:bodyPr vert="horz" wrap="square" lIns="91682" tIns="45841" rIns="91682" bIns="4584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F08E864-9DE9-4E06-A956-F42CA73D1043}" type="slidenum">
              <a:rPr lang="uk-UA" altLang="ru-RU"/>
              <a:pPr>
                <a:defRPr/>
              </a:pPr>
              <a:t>‹#›</a:t>
            </a:fld>
            <a:endParaRPr lang="uk-UA" altLang="ru-RU"/>
          </a:p>
        </p:txBody>
      </p:sp>
    </p:spTree>
    <p:extLst>
      <p:ext uri="{BB962C8B-B14F-4D97-AF65-F5344CB8AC3E}">
        <p14:creationId xmlns:p14="http://schemas.microsoft.com/office/powerpoint/2010/main" val="2874073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2" y="0"/>
            <a:ext cx="2946247" cy="498328"/>
          </a:xfrm>
          <a:prstGeom prst="rect">
            <a:avLst/>
          </a:prstGeom>
        </p:spPr>
        <p:txBody>
          <a:bodyPr vert="horz" lIns="91682" tIns="45841" rIns="91682" bIns="45841" rtlCol="0"/>
          <a:lstStyle>
            <a:lvl1pPr algn="l" eaLnBrk="1" fontAlgn="auto" hangingPunct="1">
              <a:spcBef>
                <a:spcPts val="0"/>
              </a:spcBef>
              <a:spcAft>
                <a:spcPts val="0"/>
              </a:spcAft>
              <a:defRPr sz="1200">
                <a:latin typeface="+mn-lt"/>
              </a:defRPr>
            </a:lvl1pPr>
          </a:lstStyle>
          <a:p>
            <a:pPr>
              <a:defRPr/>
            </a:pPr>
            <a:endParaRPr lang="uk-UA"/>
          </a:p>
        </p:txBody>
      </p:sp>
      <p:sp>
        <p:nvSpPr>
          <p:cNvPr id="3" name="Місце для дати 2"/>
          <p:cNvSpPr>
            <a:spLocks noGrp="1"/>
          </p:cNvSpPr>
          <p:nvPr>
            <p:ph type="dt" idx="1"/>
          </p:nvPr>
        </p:nvSpPr>
        <p:spPr>
          <a:xfrm>
            <a:off x="3849828" y="0"/>
            <a:ext cx="2946246" cy="498328"/>
          </a:xfrm>
          <a:prstGeom prst="rect">
            <a:avLst/>
          </a:prstGeom>
        </p:spPr>
        <p:txBody>
          <a:bodyPr vert="horz" lIns="91682" tIns="45841" rIns="91682" bIns="45841" rtlCol="0"/>
          <a:lstStyle>
            <a:lvl1pPr algn="r" eaLnBrk="1" fontAlgn="auto" hangingPunct="1">
              <a:spcBef>
                <a:spcPts val="0"/>
              </a:spcBef>
              <a:spcAft>
                <a:spcPts val="0"/>
              </a:spcAft>
              <a:defRPr sz="1200">
                <a:latin typeface="+mn-lt"/>
              </a:defRPr>
            </a:lvl1pPr>
          </a:lstStyle>
          <a:p>
            <a:pPr>
              <a:defRPr/>
            </a:pPr>
            <a:fld id="{357349C2-A2E3-4EF9-9143-2D3CFDD9ACDE}" type="datetimeFigureOut">
              <a:rPr lang="uk-UA"/>
              <a:pPr>
                <a:defRPr/>
              </a:pPr>
              <a:t>10.09.2025</a:t>
            </a:fld>
            <a:endParaRPr lang="uk-UA"/>
          </a:p>
        </p:txBody>
      </p:sp>
      <p:sp>
        <p:nvSpPr>
          <p:cNvPr id="4" name="Місце для зображення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682" tIns="45841" rIns="91682" bIns="45841" rtlCol="0" anchor="ctr"/>
          <a:lstStyle/>
          <a:p>
            <a:pPr lvl="0"/>
            <a:endParaRPr lang="uk-UA" noProof="0"/>
          </a:p>
        </p:txBody>
      </p:sp>
      <p:sp>
        <p:nvSpPr>
          <p:cNvPr id="5" name="Місце для нотаток 4"/>
          <p:cNvSpPr>
            <a:spLocks noGrp="1"/>
          </p:cNvSpPr>
          <p:nvPr>
            <p:ph type="body" sz="quarter" idx="3"/>
          </p:nvPr>
        </p:nvSpPr>
        <p:spPr>
          <a:xfrm>
            <a:off x="679292" y="4775647"/>
            <a:ext cx="5439101" cy="3909961"/>
          </a:xfrm>
          <a:prstGeom prst="rect">
            <a:avLst/>
          </a:prstGeom>
        </p:spPr>
        <p:txBody>
          <a:bodyPr vert="horz" lIns="91682" tIns="45841" rIns="91682" bIns="45841" rtlCol="0"/>
          <a:lstStyle/>
          <a:p>
            <a:pPr lvl="0"/>
            <a:r>
              <a:rPr lang="uk-UA" noProof="0"/>
              <a:t>Редагувати стиль зразка тексту</a:t>
            </a:r>
          </a:p>
          <a:p>
            <a:pPr lvl="1"/>
            <a:r>
              <a:rPr lang="uk-UA" noProof="0"/>
              <a:t>Другий рівень</a:t>
            </a:r>
          </a:p>
          <a:p>
            <a:pPr lvl="2"/>
            <a:r>
              <a:rPr lang="uk-UA" noProof="0"/>
              <a:t>Третій рівень</a:t>
            </a:r>
          </a:p>
          <a:p>
            <a:pPr lvl="3"/>
            <a:r>
              <a:rPr lang="uk-UA" noProof="0"/>
              <a:t>Четвертий рівень</a:t>
            </a:r>
          </a:p>
          <a:p>
            <a:pPr lvl="4"/>
            <a:r>
              <a:rPr lang="uk-UA" noProof="0"/>
              <a:t>П’ятий рівень</a:t>
            </a:r>
          </a:p>
        </p:txBody>
      </p:sp>
      <p:sp>
        <p:nvSpPr>
          <p:cNvPr id="6" name="Місце для нижнього колонтитула 5"/>
          <p:cNvSpPr>
            <a:spLocks noGrp="1"/>
          </p:cNvSpPr>
          <p:nvPr>
            <p:ph type="ftr" sz="quarter" idx="4"/>
          </p:nvPr>
        </p:nvSpPr>
        <p:spPr>
          <a:xfrm>
            <a:off x="2" y="9428312"/>
            <a:ext cx="2946247" cy="498328"/>
          </a:xfrm>
          <a:prstGeom prst="rect">
            <a:avLst/>
          </a:prstGeom>
        </p:spPr>
        <p:txBody>
          <a:bodyPr vert="horz" lIns="91682" tIns="45841" rIns="91682" bIns="45841" rtlCol="0" anchor="b"/>
          <a:lstStyle>
            <a:lvl1pPr algn="l" eaLnBrk="1" fontAlgn="auto" hangingPunct="1">
              <a:spcBef>
                <a:spcPts val="0"/>
              </a:spcBef>
              <a:spcAft>
                <a:spcPts val="0"/>
              </a:spcAft>
              <a:defRPr sz="1200">
                <a:latin typeface="+mn-lt"/>
              </a:defRPr>
            </a:lvl1pPr>
          </a:lstStyle>
          <a:p>
            <a:pPr>
              <a:defRPr/>
            </a:pPr>
            <a:endParaRPr lang="uk-UA"/>
          </a:p>
        </p:txBody>
      </p:sp>
      <p:sp>
        <p:nvSpPr>
          <p:cNvPr id="7" name="Місце для номера слайда 6"/>
          <p:cNvSpPr>
            <a:spLocks noGrp="1"/>
          </p:cNvSpPr>
          <p:nvPr>
            <p:ph type="sldNum" sz="quarter" idx="5"/>
          </p:nvPr>
        </p:nvSpPr>
        <p:spPr>
          <a:xfrm>
            <a:off x="3849828" y="9428312"/>
            <a:ext cx="2946246" cy="498328"/>
          </a:xfrm>
          <a:prstGeom prst="rect">
            <a:avLst/>
          </a:prstGeom>
        </p:spPr>
        <p:txBody>
          <a:bodyPr vert="horz" wrap="square" lIns="91682" tIns="45841" rIns="91682" bIns="4584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4FBAB4F-B7FB-4813-8FC8-07695FBCECA9}" type="slidenum">
              <a:rPr lang="uk-UA" altLang="ru-RU"/>
              <a:pPr>
                <a:defRPr/>
              </a:pPr>
              <a:t>‹#›</a:t>
            </a:fld>
            <a:endParaRPr lang="uk-UA" altLang="ru-RU"/>
          </a:p>
        </p:txBody>
      </p:sp>
    </p:spTree>
    <p:extLst>
      <p:ext uri="{BB962C8B-B14F-4D97-AF65-F5344CB8AC3E}">
        <p14:creationId xmlns:p14="http://schemas.microsoft.com/office/powerpoint/2010/main" val="2471461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E265A-7E1B-4B7F-91F7-C70C8CF5F800}" type="slidenum">
              <a:rPr lang="uk-UA" altLang="ru-RU" smtClean="0"/>
              <a:pPr>
                <a:spcBef>
                  <a:spcPct val="0"/>
                </a:spcBef>
              </a:pPr>
              <a:t>2</a:t>
            </a:fld>
            <a:endParaRPr lang="uk-UA" altLang="ru-RU" dirty="0"/>
          </a:p>
        </p:txBody>
      </p:sp>
    </p:spTree>
    <p:extLst>
      <p:ext uri="{BB962C8B-B14F-4D97-AF65-F5344CB8AC3E}">
        <p14:creationId xmlns:p14="http://schemas.microsoft.com/office/powerpoint/2010/main" val="1375528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1D235A-3A5E-4C27-9D38-8BDB98C97BFE}" type="slidenum">
              <a:rPr lang="uk-UA" altLang="ru-RU" smtClean="0"/>
              <a:pPr>
                <a:spcBef>
                  <a:spcPct val="0"/>
                </a:spcBef>
              </a:pPr>
              <a:t>11</a:t>
            </a:fld>
            <a:endParaRPr lang="uk-UA" altLang="ru-RU"/>
          </a:p>
        </p:txBody>
      </p:sp>
    </p:spTree>
    <p:extLst>
      <p:ext uri="{BB962C8B-B14F-4D97-AF65-F5344CB8AC3E}">
        <p14:creationId xmlns:p14="http://schemas.microsoft.com/office/powerpoint/2010/main" val="119963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1D235A-3A5E-4C27-9D38-8BDB98C97BFE}" type="slidenum">
              <a:rPr lang="uk-UA" altLang="ru-RU" smtClean="0"/>
              <a:pPr>
                <a:spcBef>
                  <a:spcPct val="0"/>
                </a:spcBef>
              </a:pPr>
              <a:t>12</a:t>
            </a:fld>
            <a:endParaRPr lang="uk-UA" altLang="ru-RU"/>
          </a:p>
        </p:txBody>
      </p:sp>
    </p:spTree>
    <p:extLst>
      <p:ext uri="{BB962C8B-B14F-4D97-AF65-F5344CB8AC3E}">
        <p14:creationId xmlns:p14="http://schemas.microsoft.com/office/powerpoint/2010/main" val="119963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1D235A-3A5E-4C27-9D38-8BDB98C97BFE}" type="slidenum">
              <a:rPr lang="uk-UA" altLang="ru-RU" smtClean="0"/>
              <a:pPr>
                <a:spcBef>
                  <a:spcPct val="0"/>
                </a:spcBef>
              </a:pPr>
              <a:t>13</a:t>
            </a:fld>
            <a:endParaRPr lang="uk-UA" altLang="ru-RU"/>
          </a:p>
        </p:txBody>
      </p:sp>
    </p:spTree>
    <p:extLst>
      <p:ext uri="{BB962C8B-B14F-4D97-AF65-F5344CB8AC3E}">
        <p14:creationId xmlns:p14="http://schemas.microsoft.com/office/powerpoint/2010/main" val="220342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522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F9ACB7-1665-43DA-9381-70CC43661196}" type="slidenum">
              <a:rPr lang="uk-UA" altLang="ru-RU" smtClean="0"/>
              <a:pPr>
                <a:spcBef>
                  <a:spcPct val="0"/>
                </a:spcBef>
              </a:pPr>
              <a:t>14</a:t>
            </a:fld>
            <a:endParaRPr lang="uk-UA" altLang="ru-RU"/>
          </a:p>
        </p:txBody>
      </p:sp>
    </p:spTree>
    <p:extLst>
      <p:ext uri="{BB962C8B-B14F-4D97-AF65-F5344CB8AC3E}">
        <p14:creationId xmlns:p14="http://schemas.microsoft.com/office/powerpoint/2010/main" val="744613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E15CD5-B3A6-4BDE-8CF4-7B337DDFBF21}" type="slidenum">
              <a:rPr lang="uk-UA" altLang="ru-RU" smtClean="0"/>
              <a:pPr>
                <a:spcBef>
                  <a:spcPct val="0"/>
                </a:spcBef>
              </a:pPr>
              <a:t>15</a:t>
            </a:fld>
            <a:endParaRPr lang="uk-UA" altLang="ru-RU"/>
          </a:p>
        </p:txBody>
      </p:sp>
    </p:spTree>
    <p:extLst>
      <p:ext uri="{BB962C8B-B14F-4D97-AF65-F5344CB8AC3E}">
        <p14:creationId xmlns:p14="http://schemas.microsoft.com/office/powerpoint/2010/main" val="3823412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E15CD5-B3A6-4BDE-8CF4-7B337DDFBF21}" type="slidenum">
              <a:rPr lang="uk-UA" altLang="ru-RU" smtClean="0"/>
              <a:pPr>
                <a:spcBef>
                  <a:spcPct val="0"/>
                </a:spcBef>
              </a:pPr>
              <a:t>16</a:t>
            </a:fld>
            <a:endParaRPr lang="uk-UA" altLang="ru-RU"/>
          </a:p>
        </p:txBody>
      </p:sp>
    </p:spTree>
    <p:extLst>
      <p:ext uri="{BB962C8B-B14F-4D97-AF65-F5344CB8AC3E}">
        <p14:creationId xmlns:p14="http://schemas.microsoft.com/office/powerpoint/2010/main" val="2658466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399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E15CD5-B3A6-4BDE-8CF4-7B337DDFBF21}" type="slidenum">
              <a:rPr lang="uk-UA" altLang="ru-RU" smtClean="0"/>
              <a:pPr>
                <a:spcBef>
                  <a:spcPct val="0"/>
                </a:spcBef>
              </a:pPr>
              <a:t>17</a:t>
            </a:fld>
            <a:endParaRPr lang="uk-UA" altLang="ru-RU"/>
          </a:p>
        </p:txBody>
      </p:sp>
    </p:spTree>
    <p:extLst>
      <p:ext uri="{BB962C8B-B14F-4D97-AF65-F5344CB8AC3E}">
        <p14:creationId xmlns:p14="http://schemas.microsoft.com/office/powerpoint/2010/main" val="2976105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91229B-368C-47A3-8204-A1AA48A33525}" type="slidenum">
              <a:rPr lang="uk-UA" altLang="ru-RU" smtClean="0"/>
              <a:pPr>
                <a:spcBef>
                  <a:spcPct val="0"/>
                </a:spcBef>
              </a:pPr>
              <a:t>18</a:t>
            </a:fld>
            <a:endParaRPr lang="uk-UA" altLang="ru-RU"/>
          </a:p>
        </p:txBody>
      </p:sp>
    </p:spTree>
    <p:extLst>
      <p:ext uri="{BB962C8B-B14F-4D97-AF65-F5344CB8AC3E}">
        <p14:creationId xmlns:p14="http://schemas.microsoft.com/office/powerpoint/2010/main" val="3345916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91229B-368C-47A3-8204-A1AA48A33525}" type="slidenum">
              <a:rPr lang="uk-UA" altLang="ru-RU" smtClean="0"/>
              <a:pPr>
                <a:spcBef>
                  <a:spcPct val="0"/>
                </a:spcBef>
              </a:pPr>
              <a:t>19</a:t>
            </a:fld>
            <a:endParaRPr lang="uk-UA" altLang="ru-RU"/>
          </a:p>
        </p:txBody>
      </p:sp>
    </p:spTree>
    <p:extLst>
      <p:ext uri="{BB962C8B-B14F-4D97-AF65-F5344CB8AC3E}">
        <p14:creationId xmlns:p14="http://schemas.microsoft.com/office/powerpoint/2010/main" val="3345916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91229B-368C-47A3-8204-A1AA48A33525}" type="slidenum">
              <a:rPr lang="uk-UA" altLang="ru-RU" smtClean="0"/>
              <a:pPr>
                <a:spcBef>
                  <a:spcPct val="0"/>
                </a:spcBef>
              </a:pPr>
              <a:t>20</a:t>
            </a:fld>
            <a:endParaRPr lang="uk-UA" altLang="ru-RU"/>
          </a:p>
        </p:txBody>
      </p:sp>
    </p:spTree>
    <p:extLst>
      <p:ext uri="{BB962C8B-B14F-4D97-AF65-F5344CB8AC3E}">
        <p14:creationId xmlns:p14="http://schemas.microsoft.com/office/powerpoint/2010/main" val="334591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133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680474-56E2-4C39-B574-855AE70BC230}" type="slidenum">
              <a:rPr lang="uk-UA" altLang="ru-RU" smtClean="0"/>
              <a:pPr>
                <a:spcBef>
                  <a:spcPct val="0"/>
                </a:spcBef>
              </a:pPr>
              <a:t>3</a:t>
            </a:fld>
            <a:endParaRPr lang="uk-UA" altLang="ru-RU" dirty="0"/>
          </a:p>
        </p:txBody>
      </p:sp>
    </p:spTree>
    <p:extLst>
      <p:ext uri="{BB962C8B-B14F-4D97-AF65-F5344CB8AC3E}">
        <p14:creationId xmlns:p14="http://schemas.microsoft.com/office/powerpoint/2010/main" val="3786865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91229B-368C-47A3-8204-A1AA48A33525}" type="slidenum">
              <a:rPr lang="uk-UA" altLang="ru-RU" smtClean="0"/>
              <a:pPr>
                <a:spcBef>
                  <a:spcPct val="0"/>
                </a:spcBef>
              </a:pPr>
              <a:t>21</a:t>
            </a:fld>
            <a:endParaRPr lang="uk-UA" altLang="ru-RU"/>
          </a:p>
        </p:txBody>
      </p:sp>
    </p:spTree>
    <p:extLst>
      <p:ext uri="{BB962C8B-B14F-4D97-AF65-F5344CB8AC3E}">
        <p14:creationId xmlns:p14="http://schemas.microsoft.com/office/powerpoint/2010/main" val="3345916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defTabSz="923738">
              <a:spcBef>
                <a:spcPct val="0"/>
              </a:spcBef>
              <a:defRPr/>
            </a:pPr>
            <a:fld id="{074634CE-C4D0-413B-B160-2946E5726AA1}" type="slidenum">
              <a:rPr lang="uk-UA" altLang="ru-RU">
                <a:solidFill>
                  <a:prstClr val="black"/>
                </a:solidFill>
              </a:rPr>
              <a:pPr defTabSz="923738">
                <a:spcBef>
                  <a:spcPct val="0"/>
                </a:spcBef>
                <a:defRPr/>
              </a:pPr>
              <a:t>22</a:t>
            </a:fld>
            <a:endParaRPr lang="uk-UA" altLang="ru-RU">
              <a:solidFill>
                <a:prstClr val="black"/>
              </a:solidFill>
            </a:endParaRPr>
          </a:p>
        </p:txBody>
      </p:sp>
    </p:spTree>
    <p:extLst>
      <p:ext uri="{BB962C8B-B14F-4D97-AF65-F5344CB8AC3E}">
        <p14:creationId xmlns:p14="http://schemas.microsoft.com/office/powerpoint/2010/main" val="4199671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44D221-2994-4731-A9E9-90BD7290158F}" type="slidenum">
              <a:rPr lang="uk-UA" altLang="ru-RU" smtClean="0"/>
              <a:pPr>
                <a:spcBef>
                  <a:spcPct val="0"/>
                </a:spcBef>
              </a:pPr>
              <a:t>23</a:t>
            </a:fld>
            <a:endParaRPr lang="uk-UA" altLang="ru-RU"/>
          </a:p>
        </p:txBody>
      </p:sp>
    </p:spTree>
    <p:extLst>
      <p:ext uri="{BB962C8B-B14F-4D97-AF65-F5344CB8AC3E}">
        <p14:creationId xmlns:p14="http://schemas.microsoft.com/office/powerpoint/2010/main" val="1399996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44D221-2994-4731-A9E9-90BD7290158F}" type="slidenum">
              <a:rPr lang="uk-UA" altLang="ru-RU" smtClean="0"/>
              <a:pPr>
                <a:spcBef>
                  <a:spcPct val="0"/>
                </a:spcBef>
              </a:pPr>
              <a:t>24</a:t>
            </a:fld>
            <a:endParaRPr lang="uk-UA" altLang="ru-RU"/>
          </a:p>
        </p:txBody>
      </p:sp>
    </p:spTree>
    <p:extLst>
      <p:ext uri="{BB962C8B-B14F-4D97-AF65-F5344CB8AC3E}">
        <p14:creationId xmlns:p14="http://schemas.microsoft.com/office/powerpoint/2010/main" val="1399996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44D221-2994-4731-A9E9-90BD7290158F}" type="slidenum">
              <a:rPr lang="uk-UA" altLang="ru-RU" smtClean="0"/>
              <a:pPr>
                <a:spcBef>
                  <a:spcPct val="0"/>
                </a:spcBef>
              </a:pPr>
              <a:t>25</a:t>
            </a:fld>
            <a:endParaRPr lang="uk-UA" altLang="ru-RU"/>
          </a:p>
        </p:txBody>
      </p:sp>
    </p:spTree>
    <p:extLst>
      <p:ext uri="{BB962C8B-B14F-4D97-AF65-F5344CB8AC3E}">
        <p14:creationId xmlns:p14="http://schemas.microsoft.com/office/powerpoint/2010/main" val="1399996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542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504B30-D214-4427-98EB-BD90697D55D9}" type="slidenum">
              <a:rPr lang="uk-UA" altLang="ru-RU" smtClean="0">
                <a:solidFill>
                  <a:prstClr val="black"/>
                </a:solidFill>
              </a:rPr>
              <a:pPr>
                <a:spcBef>
                  <a:spcPct val="0"/>
                </a:spcBef>
              </a:pPr>
              <a:t>26</a:t>
            </a:fld>
            <a:endParaRPr lang="uk-UA" altLang="ru-RU">
              <a:solidFill>
                <a:prstClr val="black"/>
              </a:solidFill>
            </a:endParaRPr>
          </a:p>
        </p:txBody>
      </p:sp>
    </p:spTree>
    <p:extLst>
      <p:ext uri="{BB962C8B-B14F-4D97-AF65-F5344CB8AC3E}">
        <p14:creationId xmlns:p14="http://schemas.microsoft.com/office/powerpoint/2010/main" val="4160165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542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504B30-D214-4427-98EB-BD90697D55D9}" type="slidenum">
              <a:rPr lang="uk-UA" altLang="ru-RU" smtClean="0">
                <a:solidFill>
                  <a:prstClr val="black"/>
                </a:solidFill>
              </a:rPr>
              <a:pPr>
                <a:spcBef>
                  <a:spcPct val="0"/>
                </a:spcBef>
              </a:pPr>
              <a:t>27</a:t>
            </a:fld>
            <a:endParaRPr lang="uk-UA" altLang="ru-RU">
              <a:solidFill>
                <a:prstClr val="black"/>
              </a:solidFill>
            </a:endParaRPr>
          </a:p>
        </p:txBody>
      </p:sp>
    </p:spTree>
    <p:extLst>
      <p:ext uri="{BB962C8B-B14F-4D97-AF65-F5344CB8AC3E}">
        <p14:creationId xmlns:p14="http://schemas.microsoft.com/office/powerpoint/2010/main" val="3547519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42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504B30-D214-4427-98EB-BD90697D55D9}" type="slidenum">
              <a:rPr lang="uk-UA" altLang="ru-RU" smtClean="0"/>
              <a:pPr>
                <a:spcBef>
                  <a:spcPct val="0"/>
                </a:spcBef>
              </a:pPr>
              <a:t>28</a:t>
            </a:fld>
            <a:endParaRPr lang="uk-UA" altLang="ru-RU" dirty="0"/>
          </a:p>
        </p:txBody>
      </p:sp>
    </p:spTree>
    <p:extLst>
      <p:ext uri="{BB962C8B-B14F-4D97-AF65-F5344CB8AC3E}">
        <p14:creationId xmlns:p14="http://schemas.microsoft.com/office/powerpoint/2010/main" val="2607705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63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5B7FB6-2A8F-462F-9887-1E8D291DE535}" type="slidenum">
              <a:rPr lang="uk-UA" altLang="ru-RU" smtClean="0"/>
              <a:pPr>
                <a:spcBef>
                  <a:spcPct val="0"/>
                </a:spcBef>
              </a:pPr>
              <a:t>29</a:t>
            </a:fld>
            <a:endParaRPr lang="uk-UA" altLang="ru-RU" dirty="0"/>
          </a:p>
        </p:txBody>
      </p:sp>
    </p:spTree>
    <p:extLst>
      <p:ext uri="{BB962C8B-B14F-4D97-AF65-F5344CB8AC3E}">
        <p14:creationId xmlns:p14="http://schemas.microsoft.com/office/powerpoint/2010/main" val="3106637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44D221-2994-4731-A9E9-90BD7290158F}" type="slidenum">
              <a:rPr lang="uk-UA" altLang="ru-RU" smtClean="0"/>
              <a:pPr>
                <a:spcBef>
                  <a:spcPct val="0"/>
                </a:spcBef>
              </a:pPr>
              <a:t>30</a:t>
            </a:fld>
            <a:endParaRPr lang="uk-UA" altLang="ru-RU"/>
          </a:p>
        </p:txBody>
      </p:sp>
    </p:spTree>
    <p:extLst>
      <p:ext uri="{BB962C8B-B14F-4D97-AF65-F5344CB8AC3E}">
        <p14:creationId xmlns:p14="http://schemas.microsoft.com/office/powerpoint/2010/main" val="188505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21E047-3931-46D3-AA4D-EF72C806817F}" type="slidenum">
              <a:rPr lang="uk-UA" altLang="ru-RU" smtClean="0"/>
              <a:pPr>
                <a:spcBef>
                  <a:spcPct val="0"/>
                </a:spcBef>
              </a:pPr>
              <a:t>4</a:t>
            </a:fld>
            <a:endParaRPr lang="uk-UA" altLang="ru-RU"/>
          </a:p>
        </p:txBody>
      </p:sp>
    </p:spTree>
    <p:extLst>
      <p:ext uri="{BB962C8B-B14F-4D97-AF65-F5344CB8AC3E}">
        <p14:creationId xmlns:p14="http://schemas.microsoft.com/office/powerpoint/2010/main" val="1478474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604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0400F5-6C04-4050-88B2-154768BF629F}" type="slidenum">
              <a:rPr lang="uk-UA" altLang="ru-RU" smtClean="0"/>
              <a:pPr>
                <a:spcBef>
                  <a:spcPct val="0"/>
                </a:spcBef>
              </a:pPr>
              <a:t>31</a:t>
            </a:fld>
            <a:endParaRPr lang="uk-UA" altLang="ru-RU"/>
          </a:p>
        </p:txBody>
      </p:sp>
    </p:spTree>
    <p:extLst>
      <p:ext uri="{BB962C8B-B14F-4D97-AF65-F5344CB8AC3E}">
        <p14:creationId xmlns:p14="http://schemas.microsoft.com/office/powerpoint/2010/main" val="1778822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928EF2-48C5-41BD-A647-AF1993F6E73A}" type="slidenum">
              <a:rPr lang="uk-UA" altLang="ru-RU" smtClean="0"/>
              <a:pPr>
                <a:spcBef>
                  <a:spcPct val="0"/>
                </a:spcBef>
              </a:pPr>
              <a:t>32</a:t>
            </a:fld>
            <a:endParaRPr lang="uk-UA" altLang="ru-RU"/>
          </a:p>
        </p:txBody>
      </p:sp>
    </p:spTree>
    <p:extLst>
      <p:ext uri="{BB962C8B-B14F-4D97-AF65-F5344CB8AC3E}">
        <p14:creationId xmlns:p14="http://schemas.microsoft.com/office/powerpoint/2010/main" val="2426016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928EF2-48C5-41BD-A647-AF1993F6E73A}" type="slidenum">
              <a:rPr lang="uk-UA" altLang="ru-RU" smtClean="0"/>
              <a:pPr>
                <a:spcBef>
                  <a:spcPct val="0"/>
                </a:spcBef>
              </a:pPr>
              <a:t>33</a:t>
            </a:fld>
            <a:endParaRPr lang="uk-UA" altLang="ru-RU"/>
          </a:p>
        </p:txBody>
      </p:sp>
    </p:spTree>
    <p:extLst>
      <p:ext uri="{BB962C8B-B14F-4D97-AF65-F5344CB8AC3E}">
        <p14:creationId xmlns:p14="http://schemas.microsoft.com/office/powerpoint/2010/main" val="4268496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928EF2-48C5-41BD-A647-AF1993F6E73A}" type="slidenum">
              <a:rPr lang="uk-UA" altLang="ru-RU" smtClean="0"/>
              <a:pPr>
                <a:spcBef>
                  <a:spcPct val="0"/>
                </a:spcBef>
              </a:pPr>
              <a:t>34</a:t>
            </a:fld>
            <a:endParaRPr lang="uk-UA" altLang="ru-RU"/>
          </a:p>
        </p:txBody>
      </p:sp>
    </p:spTree>
    <p:extLst>
      <p:ext uri="{BB962C8B-B14F-4D97-AF65-F5344CB8AC3E}">
        <p14:creationId xmlns:p14="http://schemas.microsoft.com/office/powerpoint/2010/main" val="2426016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624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928EF2-48C5-41BD-A647-AF1993F6E73A}" type="slidenum">
              <a:rPr lang="uk-UA" altLang="ru-RU" smtClean="0"/>
              <a:pPr>
                <a:spcBef>
                  <a:spcPct val="0"/>
                </a:spcBef>
              </a:pPr>
              <a:t>35</a:t>
            </a:fld>
            <a:endParaRPr lang="uk-UA" altLang="ru-RU"/>
          </a:p>
        </p:txBody>
      </p:sp>
    </p:spTree>
    <p:extLst>
      <p:ext uri="{BB962C8B-B14F-4D97-AF65-F5344CB8AC3E}">
        <p14:creationId xmlns:p14="http://schemas.microsoft.com/office/powerpoint/2010/main" val="3095539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44D221-2994-4731-A9E9-90BD7290158F}" type="slidenum">
              <a:rPr lang="uk-UA" altLang="ru-RU" smtClean="0"/>
              <a:pPr>
                <a:spcBef>
                  <a:spcPct val="0"/>
                </a:spcBef>
              </a:pPr>
              <a:t>36</a:t>
            </a:fld>
            <a:endParaRPr lang="uk-UA" altLang="ru-RU"/>
          </a:p>
        </p:txBody>
      </p:sp>
    </p:spTree>
    <p:extLst>
      <p:ext uri="{BB962C8B-B14F-4D97-AF65-F5344CB8AC3E}">
        <p14:creationId xmlns:p14="http://schemas.microsoft.com/office/powerpoint/2010/main" val="2445262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665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5030A0-6BC0-4684-A1C0-C668317514DA}" type="slidenum">
              <a:rPr lang="uk-UA" altLang="ru-RU" smtClean="0"/>
              <a:pPr>
                <a:spcBef>
                  <a:spcPct val="0"/>
                </a:spcBef>
              </a:pPr>
              <a:t>37</a:t>
            </a:fld>
            <a:endParaRPr lang="uk-UA" altLang="ru-RU"/>
          </a:p>
        </p:txBody>
      </p:sp>
    </p:spTree>
    <p:extLst>
      <p:ext uri="{BB962C8B-B14F-4D97-AF65-F5344CB8AC3E}">
        <p14:creationId xmlns:p14="http://schemas.microsoft.com/office/powerpoint/2010/main" val="1895289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686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A00A6D-6985-4189-8D0B-02033BC5DA0B}" type="slidenum">
              <a:rPr lang="uk-UA" altLang="ru-RU" smtClean="0"/>
              <a:pPr>
                <a:spcBef>
                  <a:spcPct val="0"/>
                </a:spcBef>
              </a:pPr>
              <a:t>38</a:t>
            </a:fld>
            <a:endParaRPr lang="uk-UA" altLang="ru-RU"/>
          </a:p>
        </p:txBody>
      </p:sp>
    </p:spTree>
    <p:extLst>
      <p:ext uri="{BB962C8B-B14F-4D97-AF65-F5344CB8AC3E}">
        <p14:creationId xmlns:p14="http://schemas.microsoft.com/office/powerpoint/2010/main" val="248540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706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1C72B0E-5B91-4D66-8B22-7DFC8D37C844}" type="slidenum">
              <a:rPr lang="uk-UA" altLang="ru-RU" smtClean="0"/>
              <a:pPr>
                <a:spcBef>
                  <a:spcPct val="0"/>
                </a:spcBef>
              </a:pPr>
              <a:t>39</a:t>
            </a:fld>
            <a:endParaRPr lang="uk-UA" altLang="ru-RU"/>
          </a:p>
        </p:txBody>
      </p:sp>
    </p:spTree>
    <p:extLst>
      <p:ext uri="{BB962C8B-B14F-4D97-AF65-F5344CB8AC3E}">
        <p14:creationId xmlns:p14="http://schemas.microsoft.com/office/powerpoint/2010/main" val="2105176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0ABC53-EAEB-48A7-87C5-3318836FA08C}" type="slidenum">
              <a:rPr lang="uk-UA" altLang="ru-RU" smtClean="0"/>
              <a:pPr>
                <a:spcBef>
                  <a:spcPct val="0"/>
                </a:spcBef>
              </a:pPr>
              <a:t>5</a:t>
            </a:fld>
            <a:endParaRPr lang="uk-UA" altLang="ru-RU"/>
          </a:p>
        </p:txBody>
      </p:sp>
    </p:spTree>
    <p:extLst>
      <p:ext uri="{BB962C8B-B14F-4D97-AF65-F5344CB8AC3E}">
        <p14:creationId xmlns:p14="http://schemas.microsoft.com/office/powerpoint/2010/main" val="161664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83B34E-21FD-4C7B-B7C4-3E91F4F0332D}" type="slidenum">
              <a:rPr lang="uk-UA" altLang="ru-RU" smtClean="0"/>
              <a:pPr>
                <a:spcBef>
                  <a:spcPct val="0"/>
                </a:spcBef>
              </a:pPr>
              <a:t>6</a:t>
            </a:fld>
            <a:endParaRPr lang="uk-UA" altLang="ru-RU"/>
          </a:p>
        </p:txBody>
      </p:sp>
    </p:spTree>
    <p:extLst>
      <p:ext uri="{BB962C8B-B14F-4D97-AF65-F5344CB8AC3E}">
        <p14:creationId xmlns:p14="http://schemas.microsoft.com/office/powerpoint/2010/main" val="283425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3A1B3A-DAEB-4645-AD0C-C67D82F32164}" type="slidenum">
              <a:rPr lang="uk-UA" altLang="ru-RU" smtClean="0"/>
              <a:pPr>
                <a:spcBef>
                  <a:spcPct val="0"/>
                </a:spcBef>
              </a:pPr>
              <a:t>7</a:t>
            </a:fld>
            <a:endParaRPr lang="uk-UA" altLang="ru-RU"/>
          </a:p>
        </p:txBody>
      </p:sp>
    </p:spTree>
    <p:extLst>
      <p:ext uri="{BB962C8B-B14F-4D97-AF65-F5344CB8AC3E}">
        <p14:creationId xmlns:p14="http://schemas.microsoft.com/office/powerpoint/2010/main" val="62010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3A1B3A-DAEB-4645-AD0C-C67D82F32164}" type="slidenum">
              <a:rPr lang="uk-UA" altLang="ru-RU" smtClean="0"/>
              <a:pPr>
                <a:spcBef>
                  <a:spcPct val="0"/>
                </a:spcBef>
              </a:pPr>
              <a:t>8</a:t>
            </a:fld>
            <a:endParaRPr lang="uk-UA" altLang="ru-RU"/>
          </a:p>
        </p:txBody>
      </p:sp>
    </p:spTree>
    <p:extLst>
      <p:ext uri="{BB962C8B-B14F-4D97-AF65-F5344CB8AC3E}">
        <p14:creationId xmlns:p14="http://schemas.microsoft.com/office/powerpoint/2010/main" val="80942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21E047-3931-46D3-AA4D-EF72C806817F}" type="slidenum">
              <a:rPr lang="uk-UA" altLang="ru-RU" smtClean="0"/>
              <a:pPr>
                <a:spcBef>
                  <a:spcPct val="0"/>
                </a:spcBef>
              </a:pPr>
              <a:t>9</a:t>
            </a:fld>
            <a:endParaRPr lang="uk-UA" altLang="ru-RU"/>
          </a:p>
        </p:txBody>
      </p:sp>
    </p:spTree>
    <p:extLst>
      <p:ext uri="{BB962C8B-B14F-4D97-AF65-F5344CB8AC3E}">
        <p14:creationId xmlns:p14="http://schemas.microsoft.com/office/powerpoint/2010/main" val="1478474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120" indent="-285460">
              <a:spcBef>
                <a:spcPct val="30000"/>
              </a:spcBef>
              <a:defRPr sz="1200">
                <a:solidFill>
                  <a:schemeClr val="tx1"/>
                </a:solidFill>
                <a:latin typeface="Calibri" panose="020F0502020204030204" pitchFamily="34" charset="0"/>
              </a:defRPr>
            </a:lvl2pPr>
            <a:lvl3pPr marL="1145049" indent="-227728">
              <a:spcBef>
                <a:spcPct val="30000"/>
              </a:spcBef>
              <a:defRPr sz="1200">
                <a:solidFill>
                  <a:schemeClr val="tx1"/>
                </a:solidFill>
                <a:latin typeface="Calibri" panose="020F0502020204030204" pitchFamily="34" charset="0"/>
              </a:defRPr>
            </a:lvl3pPr>
            <a:lvl4pPr marL="1603711" indent="-227728">
              <a:spcBef>
                <a:spcPct val="30000"/>
              </a:spcBef>
              <a:defRPr sz="1200">
                <a:solidFill>
                  <a:schemeClr val="tx1"/>
                </a:solidFill>
                <a:latin typeface="Calibri" panose="020F0502020204030204" pitchFamily="34" charset="0"/>
              </a:defRPr>
            </a:lvl4pPr>
            <a:lvl5pPr marL="2062372" indent="-227728">
              <a:spcBef>
                <a:spcPct val="30000"/>
              </a:spcBef>
              <a:defRPr sz="1200">
                <a:solidFill>
                  <a:schemeClr val="tx1"/>
                </a:solidFill>
                <a:latin typeface="Calibri" panose="020F0502020204030204" pitchFamily="34" charset="0"/>
              </a:defRPr>
            </a:lvl5pPr>
            <a:lvl6pPr marL="2524240" indent="-227728" eaLnBrk="0" fontAlgn="base" hangingPunct="0">
              <a:spcBef>
                <a:spcPct val="30000"/>
              </a:spcBef>
              <a:spcAft>
                <a:spcPct val="0"/>
              </a:spcAft>
              <a:defRPr sz="1200">
                <a:solidFill>
                  <a:schemeClr val="tx1"/>
                </a:solidFill>
                <a:latin typeface="Calibri" panose="020F0502020204030204" pitchFamily="34" charset="0"/>
              </a:defRPr>
            </a:lvl6pPr>
            <a:lvl7pPr marL="2986109" indent="-227728" eaLnBrk="0" fontAlgn="base" hangingPunct="0">
              <a:spcBef>
                <a:spcPct val="30000"/>
              </a:spcBef>
              <a:spcAft>
                <a:spcPct val="0"/>
              </a:spcAft>
              <a:defRPr sz="1200">
                <a:solidFill>
                  <a:schemeClr val="tx1"/>
                </a:solidFill>
                <a:latin typeface="Calibri" panose="020F0502020204030204" pitchFamily="34" charset="0"/>
              </a:defRPr>
            </a:lvl7pPr>
            <a:lvl8pPr marL="3447976" indent="-227728" eaLnBrk="0" fontAlgn="base" hangingPunct="0">
              <a:spcBef>
                <a:spcPct val="30000"/>
              </a:spcBef>
              <a:spcAft>
                <a:spcPct val="0"/>
              </a:spcAft>
              <a:defRPr sz="1200">
                <a:solidFill>
                  <a:schemeClr val="tx1"/>
                </a:solidFill>
                <a:latin typeface="Calibri" panose="020F0502020204030204" pitchFamily="34" charset="0"/>
              </a:defRPr>
            </a:lvl8pPr>
            <a:lvl9pPr marL="3909844" indent="-22772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44D221-2994-4731-A9E9-90BD7290158F}" type="slidenum">
              <a:rPr lang="uk-UA" altLang="ru-RU" smtClean="0"/>
              <a:pPr>
                <a:spcBef>
                  <a:spcPct val="0"/>
                </a:spcBef>
              </a:pPr>
              <a:t>10</a:t>
            </a:fld>
            <a:endParaRPr lang="uk-UA" altLang="ru-RU"/>
          </a:p>
        </p:txBody>
      </p:sp>
    </p:spTree>
    <p:extLst>
      <p:ext uri="{BB962C8B-B14F-4D97-AF65-F5344CB8AC3E}">
        <p14:creationId xmlns:p14="http://schemas.microsoft.com/office/powerpoint/2010/main" val="3888876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кутник 9"/>
          <p:cNvSpPr/>
          <p:nvPr userDrawn="1"/>
        </p:nvSpPr>
        <p:spPr>
          <a:xfrm>
            <a:off x="8804275" y="5597525"/>
            <a:ext cx="2117725" cy="12604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5" name="Рисунок 7"/>
          <p:cNvPicPr>
            <a:picLocks noChangeAspect="1"/>
          </p:cNvPicPr>
          <p:nvPr userDrawn="1"/>
        </p:nvPicPr>
        <p:blipFill>
          <a:blip r:embed="rId2">
            <a:extLst>
              <a:ext uri="{28A0092B-C50C-407E-A947-70E740481C1C}">
                <a14:useLocalDpi xmlns:a14="http://schemas.microsoft.com/office/drawing/2010/main" val="0"/>
              </a:ext>
            </a:extLst>
          </a:blip>
          <a:srcRect l="76472" t="2" b="28299"/>
          <a:stretch>
            <a:fillRect/>
          </a:stretch>
        </p:blipFill>
        <p:spPr bwMode="auto">
          <a:xfrm>
            <a:off x="8789988" y="0"/>
            <a:ext cx="2136775"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кутник 7"/>
          <p:cNvSpPr/>
          <p:nvPr userDrawn="1"/>
        </p:nvSpPr>
        <p:spPr>
          <a:xfrm>
            <a:off x="8966200" y="0"/>
            <a:ext cx="2119313" cy="4916488"/>
          </a:xfrm>
          <a:prstGeom prst="rect">
            <a:avLst/>
          </a:prstGeom>
          <a:solidFill>
            <a:srgbClr val="C79478">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7" name="Прямокутник 8"/>
          <p:cNvSpPr/>
          <p:nvPr userDrawn="1"/>
        </p:nvSpPr>
        <p:spPr>
          <a:xfrm>
            <a:off x="8966200" y="5597525"/>
            <a:ext cx="2119313" cy="1260475"/>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8" name="Рисунок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7375" y="917575"/>
            <a:ext cx="14001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587375" y="3350703"/>
            <a:ext cx="7264400" cy="1143317"/>
          </a:xfrm>
        </p:spPr>
        <p:txBody>
          <a:bodyPr>
            <a:normAutofit/>
          </a:bodyPr>
          <a:lstStyle>
            <a:lvl1pPr algn="l">
              <a:defRPr sz="4400" b="1">
                <a:latin typeface="+mn-lt"/>
              </a:defRPr>
            </a:lvl1pPr>
          </a:lstStyle>
          <a:p>
            <a:r>
              <a:rPr lang="ru-RU"/>
              <a:t>Образец заголовка</a:t>
            </a:r>
            <a:endParaRPr lang="uk-UA" dirty="0"/>
          </a:p>
        </p:txBody>
      </p:sp>
      <p:sp>
        <p:nvSpPr>
          <p:cNvPr id="3" name="Підзаголовок 2"/>
          <p:cNvSpPr>
            <a:spLocks noGrp="1"/>
          </p:cNvSpPr>
          <p:nvPr>
            <p:ph type="subTitle" idx="1"/>
          </p:nvPr>
        </p:nvSpPr>
        <p:spPr>
          <a:xfrm>
            <a:off x="587375" y="4360393"/>
            <a:ext cx="7244080" cy="1655762"/>
          </a:xfrm>
        </p:spPr>
        <p:txBody>
          <a:bodyPr anchor="b">
            <a:normAutofit/>
          </a:bodyPr>
          <a:lstStyle>
            <a:lvl1pPr marL="0" indent="0" algn="l">
              <a:buNone/>
              <a:defRPr sz="1800">
                <a:solidFill>
                  <a:srgbClr val="6B66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dirty="0"/>
          </a:p>
        </p:txBody>
      </p:sp>
    </p:spTree>
    <p:extLst>
      <p:ext uri="{BB962C8B-B14F-4D97-AF65-F5344CB8AC3E}">
        <p14:creationId xmlns:p14="http://schemas.microsoft.com/office/powerpoint/2010/main" val="551525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лайд 1">
    <p:spTree>
      <p:nvGrpSpPr>
        <p:cNvPr id="1" name=""/>
        <p:cNvGrpSpPr/>
        <p:nvPr/>
      </p:nvGrpSpPr>
      <p:grpSpPr>
        <a:xfrm>
          <a:off x="0" y="0"/>
          <a:ext cx="0" cy="0"/>
          <a:chOff x="0" y="0"/>
          <a:chExt cx="0" cy="0"/>
        </a:xfrm>
      </p:grpSpPr>
      <p:sp>
        <p:nvSpPr>
          <p:cNvPr id="5" name="Прямокутник 7"/>
          <p:cNvSpPr/>
          <p:nvPr userDrawn="1"/>
        </p:nvSpPr>
        <p:spPr>
          <a:xfrm>
            <a:off x="8636000" y="5994400"/>
            <a:ext cx="2449513" cy="863600"/>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6" name="Рисунок 7"/>
          <p:cNvPicPr>
            <a:picLocks noChangeAspect="1"/>
          </p:cNvPicPr>
          <p:nvPr userDrawn="1"/>
        </p:nvPicPr>
        <p:blipFill>
          <a:blip r:embed="rId2">
            <a:extLst>
              <a:ext uri="{28A0092B-C50C-407E-A947-70E740481C1C}">
                <a14:useLocalDpi xmlns:a14="http://schemas.microsoft.com/office/drawing/2010/main" val="0"/>
              </a:ext>
            </a:extLst>
          </a:blip>
          <a:srcRect b="25565"/>
          <a:stretch>
            <a:fillRect/>
          </a:stretch>
        </p:blipFill>
        <p:spPr bwMode="auto">
          <a:xfrm>
            <a:off x="8745538" y="5197475"/>
            <a:ext cx="140017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кутник 9"/>
          <p:cNvSpPr/>
          <p:nvPr userDrawn="1"/>
        </p:nvSpPr>
        <p:spPr>
          <a:xfrm>
            <a:off x="10052050" y="5360988"/>
            <a:ext cx="987425" cy="44450"/>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8" name="Рисунок 9"/>
          <p:cNvPicPr>
            <a:picLocks noChangeAspect="1"/>
          </p:cNvPicPr>
          <p:nvPr userDrawn="1"/>
        </p:nvPicPr>
        <p:blipFill>
          <a:blip r:embed="rId2" cstate="print">
            <a:extLst>
              <a:ext uri="{28A0092B-C50C-407E-A947-70E740481C1C}">
                <a14:useLocalDpi xmlns:a14="http://schemas.microsoft.com/office/drawing/2010/main" val="0"/>
              </a:ext>
            </a:extLst>
          </a:blip>
          <a:srcRect t="73801" b="-6847"/>
          <a:stretch>
            <a:fillRect/>
          </a:stretch>
        </p:blipFill>
        <p:spPr bwMode="auto">
          <a:xfrm>
            <a:off x="10055225" y="5486400"/>
            <a:ext cx="10223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Заголовок 1"/>
          <p:cNvSpPr>
            <a:spLocks noGrp="1"/>
          </p:cNvSpPr>
          <p:nvPr>
            <p:ph type="title"/>
          </p:nvPr>
        </p:nvSpPr>
        <p:spPr>
          <a:xfrm>
            <a:off x="587375" y="549274"/>
            <a:ext cx="10515600" cy="666067"/>
          </a:xfrm>
        </p:spPr>
        <p:txBody>
          <a:bodyPr>
            <a:noAutofit/>
          </a:bodyPr>
          <a:lstStyle>
            <a:lvl1pPr>
              <a:defRPr sz="6000" b="1">
                <a:latin typeface="+mn-lt"/>
                <a:ea typeface="Open Sans" panose="020B0606030504020204" pitchFamily="34" charset="0"/>
                <a:cs typeface="Open Sans" panose="020B0606030504020204" pitchFamily="34" charset="0"/>
              </a:defRPr>
            </a:lvl1pPr>
          </a:lstStyle>
          <a:p>
            <a:r>
              <a:rPr lang="ru-RU"/>
              <a:t>Образец заголовка</a:t>
            </a:r>
            <a:endParaRPr lang="uk-UA" dirty="0"/>
          </a:p>
        </p:txBody>
      </p:sp>
      <p:sp>
        <p:nvSpPr>
          <p:cNvPr id="13" name="Підзаголовок 2"/>
          <p:cNvSpPr>
            <a:spLocks noGrp="1"/>
          </p:cNvSpPr>
          <p:nvPr>
            <p:ph type="subTitle" idx="1"/>
          </p:nvPr>
        </p:nvSpPr>
        <p:spPr>
          <a:xfrm>
            <a:off x="1539432" y="1422653"/>
            <a:ext cx="5369391" cy="4922585"/>
          </a:xfrm>
        </p:spPr>
        <p:txBody>
          <a:bodyPr/>
          <a:lstStyle>
            <a:lvl1pPr marL="0" indent="0" algn="l">
              <a:buNone/>
              <a:defRPr sz="2400">
                <a:solidFill>
                  <a:srgbClr val="6B66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dirty="0"/>
          </a:p>
        </p:txBody>
      </p:sp>
      <p:sp>
        <p:nvSpPr>
          <p:cNvPr id="4" name="Місце для тексту 3"/>
          <p:cNvSpPr>
            <a:spLocks noGrp="1"/>
          </p:cNvSpPr>
          <p:nvPr>
            <p:ph type="body" sz="quarter" idx="13"/>
          </p:nvPr>
        </p:nvSpPr>
        <p:spPr>
          <a:xfrm>
            <a:off x="587375" y="5405376"/>
            <a:ext cx="4111625" cy="939861"/>
          </a:xfrm>
        </p:spPr>
        <p:txBody>
          <a:bodyPr anchor="b"/>
          <a:lstStyle>
            <a:lvl1pPr marL="0" indent="0">
              <a:buNone/>
              <a:defRPr sz="2000" b="1"/>
            </a:lvl1pPr>
          </a:lstStyle>
          <a:p>
            <a:pPr lvl="0"/>
            <a:r>
              <a:rPr lang="ru-RU"/>
              <a:t>Образец текста</a:t>
            </a:r>
          </a:p>
        </p:txBody>
      </p:sp>
      <p:sp>
        <p:nvSpPr>
          <p:cNvPr id="9" name="Місце для номера слайда 17"/>
          <p:cNvSpPr>
            <a:spLocks noGrp="1"/>
          </p:cNvSpPr>
          <p:nvPr>
            <p:ph type="sldNum" sz="quarter" idx="14"/>
          </p:nvPr>
        </p:nvSpPr>
        <p:spPr>
          <a:xfrm>
            <a:off x="8861425" y="6308725"/>
            <a:ext cx="2743200" cy="365125"/>
          </a:xfrm>
        </p:spPr>
        <p:txBody>
          <a:bodyPr/>
          <a:lstStyle>
            <a:lvl1pPr>
              <a:defRPr sz="1600">
                <a:solidFill>
                  <a:schemeClr val="accent1"/>
                </a:solidFill>
              </a:defRPr>
            </a:lvl1pPr>
          </a:lstStyle>
          <a:p>
            <a:pPr>
              <a:defRPr/>
            </a:pPr>
            <a:fld id="{007B75A8-1AE2-4613-8334-06EB4AF0A1D8}" type="slidenum">
              <a:rPr lang="uk-UA" altLang="ru-RU"/>
              <a:pPr>
                <a:defRPr/>
              </a:pPr>
              <a:t>‹#›</a:t>
            </a:fld>
            <a:endParaRPr lang="uk-UA" altLang="ru-RU"/>
          </a:p>
        </p:txBody>
      </p:sp>
    </p:spTree>
    <p:extLst>
      <p:ext uri="{BB962C8B-B14F-4D97-AF65-F5344CB8AC3E}">
        <p14:creationId xmlns:p14="http://schemas.microsoft.com/office/powerpoint/2010/main" val="257848976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 2">
    <p:spTree>
      <p:nvGrpSpPr>
        <p:cNvPr id="1" name=""/>
        <p:cNvGrpSpPr/>
        <p:nvPr/>
      </p:nvGrpSpPr>
      <p:grpSpPr>
        <a:xfrm>
          <a:off x="0" y="0"/>
          <a:ext cx="0" cy="0"/>
          <a:chOff x="0" y="0"/>
          <a:chExt cx="0" cy="0"/>
        </a:xfrm>
      </p:grpSpPr>
      <p:sp>
        <p:nvSpPr>
          <p:cNvPr id="8" name="Прямокутник 7"/>
          <p:cNvSpPr/>
          <p:nvPr userDrawn="1"/>
        </p:nvSpPr>
        <p:spPr>
          <a:xfrm>
            <a:off x="8636000" y="5994400"/>
            <a:ext cx="2449513" cy="863600"/>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9" name="Рисунок 7"/>
          <p:cNvPicPr>
            <a:picLocks noChangeAspect="1"/>
          </p:cNvPicPr>
          <p:nvPr userDrawn="1"/>
        </p:nvPicPr>
        <p:blipFill>
          <a:blip r:embed="rId2">
            <a:extLst>
              <a:ext uri="{28A0092B-C50C-407E-A947-70E740481C1C}">
                <a14:useLocalDpi xmlns:a14="http://schemas.microsoft.com/office/drawing/2010/main" val="0"/>
              </a:ext>
            </a:extLst>
          </a:blip>
          <a:srcRect b="25565"/>
          <a:stretch>
            <a:fillRect/>
          </a:stretch>
        </p:blipFill>
        <p:spPr bwMode="auto">
          <a:xfrm>
            <a:off x="8745538" y="5197475"/>
            <a:ext cx="140017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кутник 9"/>
          <p:cNvSpPr/>
          <p:nvPr userDrawn="1"/>
        </p:nvSpPr>
        <p:spPr>
          <a:xfrm>
            <a:off x="10052050" y="5357813"/>
            <a:ext cx="1046163" cy="47625"/>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11" name="Рисунок 9"/>
          <p:cNvPicPr>
            <a:picLocks noChangeAspect="1"/>
          </p:cNvPicPr>
          <p:nvPr userDrawn="1"/>
        </p:nvPicPr>
        <p:blipFill>
          <a:blip r:embed="rId2" cstate="print">
            <a:extLst>
              <a:ext uri="{28A0092B-C50C-407E-A947-70E740481C1C}">
                <a14:useLocalDpi xmlns:a14="http://schemas.microsoft.com/office/drawing/2010/main" val="0"/>
              </a:ext>
            </a:extLst>
          </a:blip>
          <a:srcRect t="73801" b="-6847"/>
          <a:stretch>
            <a:fillRect/>
          </a:stretch>
        </p:blipFill>
        <p:spPr bwMode="auto">
          <a:xfrm>
            <a:off x="10055225" y="5486400"/>
            <a:ext cx="10223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57975" y="1365250"/>
            <a:ext cx="41402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Заголовок 1"/>
          <p:cNvSpPr>
            <a:spLocks noGrp="1"/>
          </p:cNvSpPr>
          <p:nvPr>
            <p:ph type="title"/>
          </p:nvPr>
        </p:nvSpPr>
        <p:spPr>
          <a:xfrm>
            <a:off x="587375" y="512762"/>
            <a:ext cx="10515600" cy="630577"/>
          </a:xfrm>
        </p:spPr>
        <p:txBody>
          <a:bodyPr>
            <a:noAutofit/>
          </a:bodyPr>
          <a:lstStyle>
            <a:lvl1pPr>
              <a:defRPr sz="6000" b="1">
                <a:latin typeface="+mn-lt"/>
                <a:ea typeface="Open Sans" panose="020B0606030504020204" pitchFamily="34" charset="0"/>
                <a:cs typeface="Open Sans" panose="020B0606030504020204" pitchFamily="34" charset="0"/>
              </a:defRPr>
            </a:lvl1pPr>
          </a:lstStyle>
          <a:p>
            <a:r>
              <a:rPr lang="ru-RU"/>
              <a:t>Образец заголовка</a:t>
            </a:r>
            <a:endParaRPr lang="uk-UA" dirty="0"/>
          </a:p>
        </p:txBody>
      </p:sp>
      <p:sp>
        <p:nvSpPr>
          <p:cNvPr id="13" name="Підзаголовок 2"/>
          <p:cNvSpPr>
            <a:spLocks noGrp="1"/>
          </p:cNvSpPr>
          <p:nvPr>
            <p:ph type="subTitle" idx="1"/>
          </p:nvPr>
        </p:nvSpPr>
        <p:spPr>
          <a:xfrm>
            <a:off x="1643605" y="1373801"/>
            <a:ext cx="5265074" cy="617046"/>
          </a:xfrm>
        </p:spPr>
        <p:txBody>
          <a:bodyPr>
            <a:normAutofit/>
          </a:bodyPr>
          <a:lstStyle>
            <a:lvl1pPr marL="0" indent="0" algn="l">
              <a:buNone/>
              <a:defRPr sz="3600" b="1">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dirty="0"/>
          </a:p>
        </p:txBody>
      </p:sp>
      <p:sp>
        <p:nvSpPr>
          <p:cNvPr id="7" name="Місце для тексту 6"/>
          <p:cNvSpPr>
            <a:spLocks noGrp="1"/>
          </p:cNvSpPr>
          <p:nvPr>
            <p:ph type="body" sz="quarter" idx="10"/>
          </p:nvPr>
        </p:nvSpPr>
        <p:spPr>
          <a:xfrm>
            <a:off x="8924805" y="2658807"/>
            <a:ext cx="1397205" cy="894480"/>
          </a:xfrm>
        </p:spPr>
        <p:txBody>
          <a:bodyPr anchor="ctr">
            <a:normAutofit/>
          </a:bodyPr>
          <a:lstStyle>
            <a:lvl1pPr marL="0" indent="0">
              <a:buNone/>
              <a:defRPr sz="1400" b="1"/>
            </a:lvl1pPr>
          </a:lstStyle>
          <a:p>
            <a:pPr lvl="0"/>
            <a:r>
              <a:rPr lang="ru-RU"/>
              <a:t>Образец текста</a:t>
            </a:r>
          </a:p>
        </p:txBody>
      </p:sp>
      <p:sp>
        <p:nvSpPr>
          <p:cNvPr id="20" name="Місце для тексту 19"/>
          <p:cNvSpPr>
            <a:spLocks noGrp="1"/>
          </p:cNvSpPr>
          <p:nvPr>
            <p:ph type="body" sz="quarter" idx="11"/>
          </p:nvPr>
        </p:nvSpPr>
        <p:spPr>
          <a:xfrm>
            <a:off x="1631950" y="2071626"/>
            <a:ext cx="5289550" cy="393780"/>
          </a:xfrm>
        </p:spPr>
        <p:txBody>
          <a:bodyPr>
            <a:normAutofit/>
          </a:bodyPr>
          <a:lstStyle>
            <a:lvl2pPr marL="252000" indent="0">
              <a:buNone/>
              <a:defRPr sz="2000">
                <a:solidFill>
                  <a:srgbClr val="6B6666"/>
                </a:solidFill>
              </a:defRPr>
            </a:lvl2pPr>
          </a:lstStyle>
          <a:p>
            <a:pPr lvl="0"/>
            <a:r>
              <a:rPr lang="ru-RU"/>
              <a:t>Образец текста</a:t>
            </a:r>
          </a:p>
        </p:txBody>
      </p:sp>
      <p:sp>
        <p:nvSpPr>
          <p:cNvPr id="14" name="Місце для тексту 3"/>
          <p:cNvSpPr>
            <a:spLocks noGrp="1"/>
          </p:cNvSpPr>
          <p:nvPr>
            <p:ph type="body" sz="quarter" idx="13"/>
          </p:nvPr>
        </p:nvSpPr>
        <p:spPr>
          <a:xfrm>
            <a:off x="587375" y="5368864"/>
            <a:ext cx="4111625" cy="939861"/>
          </a:xfrm>
        </p:spPr>
        <p:txBody>
          <a:bodyPr anchor="b"/>
          <a:lstStyle>
            <a:lvl1pPr marL="0" indent="0">
              <a:buNone/>
              <a:defRPr sz="2000" b="1"/>
            </a:lvl1pPr>
          </a:lstStyle>
          <a:p>
            <a:pPr lvl="0"/>
            <a:r>
              <a:rPr lang="ru-RU"/>
              <a:t>Образец текста</a:t>
            </a:r>
          </a:p>
        </p:txBody>
      </p:sp>
      <p:sp>
        <p:nvSpPr>
          <p:cNvPr id="16" name="Місце для номера слайда 17"/>
          <p:cNvSpPr>
            <a:spLocks noGrp="1"/>
          </p:cNvSpPr>
          <p:nvPr>
            <p:ph type="sldNum" sz="quarter" idx="14"/>
          </p:nvPr>
        </p:nvSpPr>
        <p:spPr>
          <a:xfrm>
            <a:off x="8861425" y="6308725"/>
            <a:ext cx="2743200" cy="365125"/>
          </a:xfrm>
        </p:spPr>
        <p:txBody>
          <a:bodyPr/>
          <a:lstStyle>
            <a:lvl1pPr>
              <a:defRPr sz="1600">
                <a:solidFill>
                  <a:schemeClr val="accent1"/>
                </a:solidFill>
              </a:defRPr>
            </a:lvl1pPr>
          </a:lstStyle>
          <a:p>
            <a:pPr>
              <a:defRPr/>
            </a:pPr>
            <a:fld id="{D645874E-A924-4372-BA99-D1FB7704F41F}" type="slidenum">
              <a:rPr lang="uk-UA" altLang="ru-RU"/>
              <a:pPr>
                <a:defRPr/>
              </a:pPr>
              <a:t>‹#›</a:t>
            </a:fld>
            <a:endParaRPr lang="uk-UA" altLang="ru-RU"/>
          </a:p>
        </p:txBody>
      </p:sp>
    </p:spTree>
    <p:extLst>
      <p:ext uri="{BB962C8B-B14F-4D97-AF65-F5344CB8AC3E}">
        <p14:creationId xmlns:p14="http://schemas.microsoft.com/office/powerpoint/2010/main" val="24751254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3">
    <p:spTree>
      <p:nvGrpSpPr>
        <p:cNvPr id="1" name=""/>
        <p:cNvGrpSpPr/>
        <p:nvPr/>
      </p:nvGrpSpPr>
      <p:grpSpPr>
        <a:xfrm>
          <a:off x="0" y="0"/>
          <a:ext cx="0" cy="0"/>
          <a:chOff x="0" y="0"/>
          <a:chExt cx="0" cy="0"/>
        </a:xfrm>
      </p:grpSpPr>
      <p:sp>
        <p:nvSpPr>
          <p:cNvPr id="8" name="Прямокутник 18"/>
          <p:cNvSpPr/>
          <p:nvPr userDrawn="1"/>
        </p:nvSpPr>
        <p:spPr>
          <a:xfrm>
            <a:off x="587375" y="3622675"/>
            <a:ext cx="2857500" cy="2722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9" name="Прямокутник 7"/>
          <p:cNvSpPr/>
          <p:nvPr userDrawn="1"/>
        </p:nvSpPr>
        <p:spPr>
          <a:xfrm>
            <a:off x="8636000" y="5994400"/>
            <a:ext cx="2449513" cy="863600"/>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10" name="Рисунок 8"/>
          <p:cNvPicPr>
            <a:picLocks noChangeAspect="1"/>
          </p:cNvPicPr>
          <p:nvPr userDrawn="1"/>
        </p:nvPicPr>
        <p:blipFill>
          <a:blip r:embed="rId2">
            <a:extLst>
              <a:ext uri="{28A0092B-C50C-407E-A947-70E740481C1C}">
                <a14:useLocalDpi xmlns:a14="http://schemas.microsoft.com/office/drawing/2010/main" val="0"/>
              </a:ext>
            </a:extLst>
          </a:blip>
          <a:srcRect b="25565"/>
          <a:stretch>
            <a:fillRect/>
          </a:stretch>
        </p:blipFill>
        <p:spPr bwMode="auto">
          <a:xfrm>
            <a:off x="8745538" y="5197475"/>
            <a:ext cx="140017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кутник 9"/>
          <p:cNvSpPr/>
          <p:nvPr userDrawn="1"/>
        </p:nvSpPr>
        <p:spPr>
          <a:xfrm>
            <a:off x="10052050" y="5360988"/>
            <a:ext cx="987425" cy="44450"/>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14" name="Рисунок 10"/>
          <p:cNvPicPr>
            <a:picLocks noChangeAspect="1"/>
          </p:cNvPicPr>
          <p:nvPr userDrawn="1"/>
        </p:nvPicPr>
        <p:blipFill>
          <a:blip r:embed="rId2" cstate="print">
            <a:extLst>
              <a:ext uri="{28A0092B-C50C-407E-A947-70E740481C1C}">
                <a14:useLocalDpi xmlns:a14="http://schemas.microsoft.com/office/drawing/2010/main" val="0"/>
              </a:ext>
            </a:extLst>
          </a:blip>
          <a:srcRect t="73801" b="-6847"/>
          <a:stretch>
            <a:fillRect/>
          </a:stretch>
        </p:blipFill>
        <p:spPr bwMode="auto">
          <a:xfrm>
            <a:off x="10055225" y="5486400"/>
            <a:ext cx="10223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кутник 16"/>
          <p:cNvSpPr/>
          <p:nvPr userDrawn="1"/>
        </p:nvSpPr>
        <p:spPr>
          <a:xfrm>
            <a:off x="6389688" y="512763"/>
            <a:ext cx="2557462" cy="2924175"/>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sp>
        <p:nvSpPr>
          <p:cNvPr id="12" name="Заголовок 1"/>
          <p:cNvSpPr>
            <a:spLocks noGrp="1"/>
          </p:cNvSpPr>
          <p:nvPr>
            <p:ph type="title"/>
          </p:nvPr>
        </p:nvSpPr>
        <p:spPr>
          <a:xfrm>
            <a:off x="587375" y="512762"/>
            <a:ext cx="2780858" cy="910923"/>
          </a:xfrm>
        </p:spPr>
        <p:txBody>
          <a:bodyPr>
            <a:noAutofit/>
          </a:bodyPr>
          <a:lstStyle>
            <a:lvl1pPr>
              <a:defRPr sz="3600" b="1">
                <a:latin typeface="+mn-lt"/>
                <a:ea typeface="Open Sans" panose="020B0606030504020204" pitchFamily="34" charset="0"/>
                <a:cs typeface="Open Sans" panose="020B0606030504020204" pitchFamily="34" charset="0"/>
              </a:defRPr>
            </a:lvl1pPr>
          </a:lstStyle>
          <a:p>
            <a:r>
              <a:rPr lang="ru-RU"/>
              <a:t>Образец заголовка</a:t>
            </a:r>
            <a:endParaRPr lang="uk-UA" dirty="0"/>
          </a:p>
        </p:txBody>
      </p:sp>
      <p:sp>
        <p:nvSpPr>
          <p:cNvPr id="13" name="Підзаголовок 2"/>
          <p:cNvSpPr>
            <a:spLocks noGrp="1"/>
          </p:cNvSpPr>
          <p:nvPr>
            <p:ph type="subTitle" idx="1"/>
          </p:nvPr>
        </p:nvSpPr>
        <p:spPr>
          <a:xfrm>
            <a:off x="587375" y="1527859"/>
            <a:ext cx="2780858" cy="1886314"/>
          </a:xfrm>
        </p:spPr>
        <p:txBody>
          <a:bodyPr>
            <a:normAutofit/>
          </a:bodyPr>
          <a:lstStyle>
            <a:lvl1pPr marL="0" indent="0" algn="l">
              <a:buNone/>
              <a:defRPr sz="2000">
                <a:solidFill>
                  <a:srgbClr val="6B66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dirty="0"/>
          </a:p>
        </p:txBody>
      </p:sp>
      <p:sp>
        <p:nvSpPr>
          <p:cNvPr id="16" name="Місце для зображення 3"/>
          <p:cNvSpPr>
            <a:spLocks noGrp="1"/>
          </p:cNvSpPr>
          <p:nvPr>
            <p:ph type="pic" sz="quarter" idx="11"/>
          </p:nvPr>
        </p:nvSpPr>
        <p:spPr>
          <a:xfrm>
            <a:off x="3524772" y="512776"/>
            <a:ext cx="2737132" cy="2901755"/>
          </a:xfrm>
        </p:spPr>
        <p:txBody>
          <a:bodyPr rtlCol="0">
            <a:normAutofit/>
          </a:bodyPr>
          <a:lstStyle>
            <a:lvl1pPr marL="0" indent="0" algn="ctr">
              <a:buNone/>
              <a:defRPr sz="1800" i="0">
                <a:solidFill>
                  <a:schemeClr val="bg1">
                    <a:lumMod val="50000"/>
                  </a:schemeClr>
                </a:solidFill>
              </a:defRPr>
            </a:lvl1pPr>
          </a:lstStyle>
          <a:p>
            <a:pPr lvl="0"/>
            <a:r>
              <a:rPr lang="ru-RU" noProof="0"/>
              <a:t>Вставка рисунка</a:t>
            </a:r>
            <a:endParaRPr lang="ru-RU" noProof="0" dirty="0"/>
          </a:p>
        </p:txBody>
      </p:sp>
      <p:sp>
        <p:nvSpPr>
          <p:cNvPr id="24" name="Місце для тексту 23"/>
          <p:cNvSpPr>
            <a:spLocks noGrp="1"/>
          </p:cNvSpPr>
          <p:nvPr>
            <p:ph type="body" sz="quarter" idx="13"/>
          </p:nvPr>
        </p:nvSpPr>
        <p:spPr>
          <a:xfrm>
            <a:off x="753018" y="4862070"/>
            <a:ext cx="2499468" cy="1319212"/>
          </a:xfrm>
        </p:spPr>
        <p:txBody>
          <a:bodyPr anchor="b">
            <a:normAutofit/>
          </a:bodyPr>
          <a:lstStyle>
            <a:lvl1pPr marL="0" indent="0">
              <a:buNone/>
              <a:defRPr sz="2000" b="1">
                <a:solidFill>
                  <a:schemeClr val="bg1"/>
                </a:solidFill>
              </a:defRPr>
            </a:lvl1pPr>
          </a:lstStyle>
          <a:p>
            <a:pPr lvl="0"/>
            <a:r>
              <a:rPr lang="ru-RU"/>
              <a:t>Образец текста</a:t>
            </a:r>
          </a:p>
        </p:txBody>
      </p:sp>
      <p:sp>
        <p:nvSpPr>
          <p:cNvPr id="26" name="Місце для зображення 3"/>
          <p:cNvSpPr>
            <a:spLocks noGrp="1"/>
          </p:cNvSpPr>
          <p:nvPr>
            <p:ph type="pic" sz="quarter" idx="14"/>
          </p:nvPr>
        </p:nvSpPr>
        <p:spPr>
          <a:xfrm>
            <a:off x="9062977" y="512776"/>
            <a:ext cx="2505136" cy="2936479"/>
          </a:xfrm>
        </p:spPr>
        <p:txBody>
          <a:bodyPr rtlCol="0">
            <a:normAutofit/>
          </a:bodyPr>
          <a:lstStyle>
            <a:lvl1pPr marL="0" indent="0" algn="ctr">
              <a:buNone/>
              <a:defRPr sz="1800">
                <a:solidFill>
                  <a:schemeClr val="bg1">
                    <a:lumMod val="50000"/>
                  </a:schemeClr>
                </a:solidFill>
              </a:defRPr>
            </a:lvl1pPr>
          </a:lstStyle>
          <a:p>
            <a:pPr lvl="0"/>
            <a:r>
              <a:rPr lang="ru-RU" noProof="0"/>
              <a:t>Вставка рисунка</a:t>
            </a:r>
            <a:endParaRPr lang="ru-RU" noProof="0" dirty="0"/>
          </a:p>
        </p:txBody>
      </p:sp>
      <p:sp>
        <p:nvSpPr>
          <p:cNvPr id="27" name="Місце для зображення 3"/>
          <p:cNvSpPr>
            <a:spLocks noGrp="1"/>
          </p:cNvSpPr>
          <p:nvPr>
            <p:ph type="pic" sz="quarter" idx="15"/>
          </p:nvPr>
        </p:nvSpPr>
        <p:spPr>
          <a:xfrm>
            <a:off x="3543781" y="3611336"/>
            <a:ext cx="2706548" cy="2733005"/>
          </a:xfrm>
        </p:spPr>
        <p:txBody>
          <a:bodyPr rtlCol="0">
            <a:normAutofit/>
          </a:bodyPr>
          <a:lstStyle>
            <a:lvl1pPr marL="0" indent="0" algn="ctr">
              <a:buNone/>
              <a:defRPr sz="1800">
                <a:solidFill>
                  <a:schemeClr val="bg1">
                    <a:lumMod val="50000"/>
                  </a:schemeClr>
                </a:solidFill>
              </a:defRPr>
            </a:lvl1pPr>
          </a:lstStyle>
          <a:p>
            <a:pPr lvl="0"/>
            <a:r>
              <a:rPr lang="ru-RU" noProof="0"/>
              <a:t>Вставка рисунка</a:t>
            </a:r>
            <a:endParaRPr lang="ru-RU" noProof="0" dirty="0"/>
          </a:p>
        </p:txBody>
      </p:sp>
      <p:sp>
        <p:nvSpPr>
          <p:cNvPr id="17" name="Місце для номера слайда 17"/>
          <p:cNvSpPr>
            <a:spLocks noGrp="1"/>
          </p:cNvSpPr>
          <p:nvPr>
            <p:ph type="sldNum" sz="quarter" idx="16"/>
          </p:nvPr>
        </p:nvSpPr>
        <p:spPr>
          <a:xfrm>
            <a:off x="8861425" y="6308725"/>
            <a:ext cx="2743200" cy="365125"/>
          </a:xfrm>
        </p:spPr>
        <p:txBody>
          <a:bodyPr/>
          <a:lstStyle>
            <a:lvl1pPr>
              <a:defRPr sz="1600">
                <a:solidFill>
                  <a:schemeClr val="accent1"/>
                </a:solidFill>
              </a:defRPr>
            </a:lvl1pPr>
          </a:lstStyle>
          <a:p>
            <a:pPr>
              <a:defRPr/>
            </a:pPr>
            <a:fld id="{C3521FB5-2EAE-4FF3-9AC0-FAA1C7FB6840}" type="slidenum">
              <a:rPr lang="uk-UA" altLang="ru-RU"/>
              <a:pPr>
                <a:defRPr/>
              </a:pPr>
              <a:t>‹#›</a:t>
            </a:fld>
            <a:endParaRPr lang="uk-UA" altLang="ru-RU"/>
          </a:p>
        </p:txBody>
      </p:sp>
    </p:spTree>
    <p:extLst>
      <p:ext uri="{BB962C8B-B14F-4D97-AF65-F5344CB8AC3E}">
        <p14:creationId xmlns:p14="http://schemas.microsoft.com/office/powerpoint/2010/main" val="423943620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лайд 4">
    <p:spTree>
      <p:nvGrpSpPr>
        <p:cNvPr id="1" name=""/>
        <p:cNvGrpSpPr/>
        <p:nvPr/>
      </p:nvGrpSpPr>
      <p:grpSpPr>
        <a:xfrm>
          <a:off x="0" y="0"/>
          <a:ext cx="0" cy="0"/>
          <a:chOff x="0" y="0"/>
          <a:chExt cx="0" cy="0"/>
        </a:xfrm>
      </p:grpSpPr>
      <p:sp>
        <p:nvSpPr>
          <p:cNvPr id="8" name="Прямокутник 7"/>
          <p:cNvSpPr/>
          <p:nvPr userDrawn="1"/>
        </p:nvSpPr>
        <p:spPr>
          <a:xfrm>
            <a:off x="8636000" y="5994400"/>
            <a:ext cx="2449513" cy="863600"/>
          </a:xfrm>
          <a:prstGeom prst="rect">
            <a:avLst/>
          </a:prstGeom>
          <a:solidFill>
            <a:srgbClr val="C794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uk-UA"/>
          </a:p>
        </p:txBody>
      </p:sp>
      <p:pic>
        <p:nvPicPr>
          <p:cNvPr id="9" name="Рисунок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75" y="479425"/>
            <a:ext cx="14001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Заголовок 1"/>
          <p:cNvSpPr>
            <a:spLocks noGrp="1"/>
          </p:cNvSpPr>
          <p:nvPr>
            <p:ph type="ctrTitle"/>
          </p:nvPr>
        </p:nvSpPr>
        <p:spPr>
          <a:xfrm>
            <a:off x="587375" y="2589005"/>
            <a:ext cx="3811005" cy="1143317"/>
          </a:xfrm>
        </p:spPr>
        <p:txBody>
          <a:bodyPr>
            <a:normAutofit/>
          </a:bodyPr>
          <a:lstStyle>
            <a:lvl1pPr algn="l">
              <a:defRPr sz="2800" b="1">
                <a:latin typeface="+mn-lt"/>
              </a:defRPr>
            </a:lvl1pPr>
          </a:lstStyle>
          <a:p>
            <a:r>
              <a:rPr lang="ru-RU"/>
              <a:t>Образец заголовка</a:t>
            </a:r>
            <a:endParaRPr lang="uk-UA" dirty="0"/>
          </a:p>
        </p:txBody>
      </p:sp>
      <p:sp>
        <p:nvSpPr>
          <p:cNvPr id="21" name="Підзаголовок 2"/>
          <p:cNvSpPr>
            <a:spLocks noGrp="1"/>
          </p:cNvSpPr>
          <p:nvPr>
            <p:ph type="subTitle" idx="1"/>
          </p:nvPr>
        </p:nvSpPr>
        <p:spPr>
          <a:xfrm>
            <a:off x="5344570" y="2464376"/>
            <a:ext cx="6223543" cy="1274248"/>
          </a:xfrm>
        </p:spPr>
        <p:txBody>
          <a:bodyPr>
            <a:normAutofit/>
          </a:bodyPr>
          <a:lstStyle>
            <a:lvl1pPr marL="0" indent="0" algn="l">
              <a:buNone/>
              <a:defRPr sz="2000">
                <a:solidFill>
                  <a:srgbClr val="6B6666"/>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dirty="0"/>
          </a:p>
        </p:txBody>
      </p:sp>
      <p:sp>
        <p:nvSpPr>
          <p:cNvPr id="5" name="Місце для тексту 4"/>
          <p:cNvSpPr>
            <a:spLocks noGrp="1"/>
          </p:cNvSpPr>
          <p:nvPr>
            <p:ph type="body" sz="quarter" idx="10"/>
          </p:nvPr>
        </p:nvSpPr>
        <p:spPr>
          <a:xfrm>
            <a:off x="5335267" y="1157468"/>
            <a:ext cx="6232846" cy="1168400"/>
          </a:xfrm>
        </p:spPr>
        <p:txBody>
          <a:bodyPr anchor="b"/>
          <a:lstStyle>
            <a:lvl1pPr marL="0" indent="0">
              <a:buNone/>
              <a:defRPr b="1">
                <a:latin typeface="+mn-lt"/>
              </a:defRPr>
            </a:lvl1pPr>
          </a:lstStyle>
          <a:p>
            <a:pPr lvl="0"/>
            <a:r>
              <a:rPr lang="ru-RU"/>
              <a:t>Образец текста</a:t>
            </a:r>
          </a:p>
        </p:txBody>
      </p:sp>
      <p:sp>
        <p:nvSpPr>
          <p:cNvPr id="7" name="Місце для діаграми 6"/>
          <p:cNvSpPr>
            <a:spLocks noGrp="1"/>
          </p:cNvSpPr>
          <p:nvPr>
            <p:ph type="chart" sz="quarter" idx="11"/>
          </p:nvPr>
        </p:nvSpPr>
        <p:spPr>
          <a:xfrm>
            <a:off x="5348288" y="3298825"/>
            <a:ext cx="6219825" cy="3009900"/>
          </a:xfrm>
        </p:spPr>
        <p:txBody>
          <a:bodyPr rtlCol="0">
            <a:normAutofit/>
          </a:bodyPr>
          <a:lstStyle>
            <a:lvl1pPr marL="0" indent="0">
              <a:buNone/>
              <a:defRPr sz="1800">
                <a:solidFill>
                  <a:schemeClr val="bg1">
                    <a:lumMod val="50000"/>
                  </a:schemeClr>
                </a:solidFill>
              </a:defRPr>
            </a:lvl1pPr>
          </a:lstStyle>
          <a:p>
            <a:pPr lvl="0"/>
            <a:r>
              <a:rPr lang="ru-RU" noProof="0"/>
              <a:t>Вставка диаграммы</a:t>
            </a:r>
            <a:endParaRPr lang="uk-UA" noProof="0" dirty="0"/>
          </a:p>
        </p:txBody>
      </p:sp>
      <p:sp>
        <p:nvSpPr>
          <p:cNvPr id="26" name="Місце для тексту 25"/>
          <p:cNvSpPr>
            <a:spLocks noGrp="1"/>
          </p:cNvSpPr>
          <p:nvPr>
            <p:ph type="body" sz="quarter" idx="12"/>
          </p:nvPr>
        </p:nvSpPr>
        <p:spPr>
          <a:xfrm>
            <a:off x="587375" y="4884738"/>
            <a:ext cx="3857303" cy="1423987"/>
          </a:xfrm>
        </p:spPr>
        <p:txBody>
          <a:bodyPr anchor="b">
            <a:normAutofit/>
          </a:bodyPr>
          <a:lstStyle>
            <a:lvl1pPr marL="0" indent="0">
              <a:buNone/>
              <a:defRPr sz="2000" b="1"/>
            </a:lvl1pPr>
          </a:lstStyle>
          <a:p>
            <a:pPr lvl="0"/>
            <a:r>
              <a:rPr lang="ru-RU"/>
              <a:t>Образец текста</a:t>
            </a:r>
          </a:p>
        </p:txBody>
      </p:sp>
      <p:sp>
        <p:nvSpPr>
          <p:cNvPr id="10" name="Місце для номера слайда 17"/>
          <p:cNvSpPr>
            <a:spLocks noGrp="1"/>
          </p:cNvSpPr>
          <p:nvPr>
            <p:ph type="sldNum" sz="quarter" idx="13"/>
          </p:nvPr>
        </p:nvSpPr>
        <p:spPr>
          <a:xfrm>
            <a:off x="8861425" y="6308725"/>
            <a:ext cx="2743200" cy="365125"/>
          </a:xfrm>
        </p:spPr>
        <p:txBody>
          <a:bodyPr/>
          <a:lstStyle>
            <a:lvl1pPr>
              <a:defRPr sz="1600">
                <a:solidFill>
                  <a:schemeClr val="accent1"/>
                </a:solidFill>
              </a:defRPr>
            </a:lvl1pPr>
          </a:lstStyle>
          <a:p>
            <a:pPr>
              <a:defRPr/>
            </a:pPr>
            <a:fld id="{95C0C0CA-2D4C-40F9-B773-806468121AAA}" type="slidenum">
              <a:rPr lang="uk-UA" altLang="ru-RU"/>
              <a:pPr>
                <a:defRPr/>
              </a:pPr>
              <a:t>‹#›</a:t>
            </a:fld>
            <a:endParaRPr lang="uk-UA" altLang="ru-RU"/>
          </a:p>
        </p:txBody>
      </p:sp>
    </p:spTree>
    <p:extLst>
      <p:ext uri="{BB962C8B-B14F-4D97-AF65-F5344CB8AC3E}">
        <p14:creationId xmlns:p14="http://schemas.microsoft.com/office/powerpoint/2010/main" val="3555512723"/>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Місце для заголовка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uk-UA" altLang="ru-RU"/>
              <a:t>Зразок заголовка</a:t>
            </a:r>
          </a:p>
        </p:txBody>
      </p:sp>
      <p:sp>
        <p:nvSpPr>
          <p:cNvPr id="1027" name="Місце для тексту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uk-UA" altLang="ru-RU"/>
              <a:t>Редагувати стиль зразка тексту</a:t>
            </a:r>
          </a:p>
          <a:p>
            <a:pPr lvl="1"/>
            <a:r>
              <a:rPr lang="uk-UA" altLang="ru-RU"/>
              <a:t>Другий рівень</a:t>
            </a:r>
          </a:p>
          <a:p>
            <a:pPr lvl="2"/>
            <a:r>
              <a:rPr lang="uk-UA" altLang="ru-RU"/>
              <a:t>Третій рівень</a:t>
            </a:r>
          </a:p>
          <a:p>
            <a:pPr lvl="3"/>
            <a:r>
              <a:rPr lang="uk-UA" altLang="ru-RU"/>
              <a:t>Четвертий рівень</a:t>
            </a:r>
          </a:p>
          <a:p>
            <a:pPr lvl="4"/>
            <a:r>
              <a:rPr lang="uk-UA" altLang="ru-RU"/>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C96435B-E8C3-4108-8234-844BEE9F3A02}" type="datetime1">
              <a:rPr lang="uk-UA"/>
              <a:pPr>
                <a:defRPr/>
              </a:pPr>
              <a:t>10.09.2025</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7FD2A1-B332-47F8-8B21-99EE2C43C535}" type="slidenum">
              <a:rPr lang="uk-UA" altLang="ru-RU"/>
              <a:pPr>
                <a:defRPr/>
              </a:pPr>
              <a:t>‹#›</a:t>
            </a:fld>
            <a:endParaRPr lang="uk-UA" altLang="ru-RU"/>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image" Target="../media/image4.png"/><Relationship Id="rId7" Type="http://schemas.microsoft.com/office/2007/relationships/hdphoto" Target="../media/hdphoto2.wdp"/><Relationship Id="rId12" Type="http://schemas.openxmlformats.org/officeDocument/2006/relationships/image" Target="../media/image10.png"/><Relationship Id="rId17" Type="http://schemas.microsoft.com/office/2007/relationships/hdphoto" Target="../media/hdphoto5.wdp"/><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9.jpeg"/><Relationship Id="rId5" Type="http://schemas.microsoft.com/office/2007/relationships/hdphoto" Target="../media/hdphoto1.wdp"/><Relationship Id="rId15" Type="http://schemas.microsoft.com/office/2007/relationships/hdphoto" Target="../media/hdphoto4.wdp"/><Relationship Id="rId10" Type="http://schemas.openxmlformats.org/officeDocument/2006/relationships/image" Target="../media/image8.jpeg"/><Relationship Id="rId4" Type="http://schemas.openxmlformats.org/officeDocument/2006/relationships/image" Target="../media/image5.png"/><Relationship Id="rId9" Type="http://schemas.microsoft.com/office/2007/relationships/hdphoto" Target="../media/hdphoto3.wdp"/><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microsoft.com/office/2007/relationships/hdphoto" Target="../media/hdphoto17.wdp"/><Relationship Id="rId13" Type="http://schemas.openxmlformats.org/officeDocument/2006/relationships/image" Target="../media/image33.png"/><Relationship Id="rId18" Type="http://schemas.microsoft.com/office/2007/relationships/hdphoto" Target="../media/hdphoto21.wdp"/><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notesSlide" Target="../notesSlides/notesSlide27.xml"/><Relationship Id="rId16" Type="http://schemas.microsoft.com/office/2007/relationships/hdphoto" Target="../media/hdphoto20.wdp"/><Relationship Id="rId1" Type="http://schemas.openxmlformats.org/officeDocument/2006/relationships/slideLayout" Target="../slideLayouts/slideLayout5.xml"/><Relationship Id="rId6" Type="http://schemas.microsoft.com/office/2007/relationships/hdphoto" Target="../media/hdphoto16.wdp"/><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4.png"/><Relationship Id="rId10" Type="http://schemas.microsoft.com/office/2007/relationships/hdphoto" Target="../media/hdphoto18.wdp"/><Relationship Id="rId4" Type="http://schemas.microsoft.com/office/2007/relationships/hdphoto" Target="../media/hdphoto15.wdp"/><Relationship Id="rId9" Type="http://schemas.openxmlformats.org/officeDocument/2006/relationships/image" Target="../media/image30.png"/><Relationship Id="rId14" Type="http://schemas.microsoft.com/office/2007/relationships/hdphoto" Target="../media/hdphoto19.wdp"/></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18" Type="http://schemas.microsoft.com/office/2007/relationships/hdphoto" Target="../media/hdphoto12.wdp"/><Relationship Id="rId3" Type="http://schemas.openxmlformats.org/officeDocument/2006/relationships/image" Target="../media/image14.png"/><Relationship Id="rId21" Type="http://schemas.openxmlformats.org/officeDocument/2006/relationships/image" Target="../media/image24.png"/><Relationship Id="rId7" Type="http://schemas.openxmlformats.org/officeDocument/2006/relationships/image" Target="../media/image16.png"/><Relationship Id="rId12" Type="http://schemas.microsoft.com/office/2007/relationships/hdphoto" Target="../media/hdphoto9.wdp"/><Relationship Id="rId17" Type="http://schemas.openxmlformats.org/officeDocument/2006/relationships/image" Target="../media/image22.png"/><Relationship Id="rId2" Type="http://schemas.openxmlformats.org/officeDocument/2006/relationships/notesSlide" Target="../notesSlides/notesSlide2.xml"/><Relationship Id="rId16" Type="http://schemas.microsoft.com/office/2007/relationships/hdphoto" Target="../media/hdphoto11.wdp"/><Relationship Id="rId20" Type="http://schemas.microsoft.com/office/2007/relationships/hdphoto" Target="../media/hdphoto13.wdp"/><Relationship Id="rId1" Type="http://schemas.openxmlformats.org/officeDocument/2006/relationships/slideLayout" Target="../slideLayouts/slideLayout5.xml"/><Relationship Id="rId6" Type="http://schemas.microsoft.com/office/2007/relationships/hdphoto" Target="../media/hdphoto7.wdp"/><Relationship Id="rId11" Type="http://schemas.openxmlformats.org/officeDocument/2006/relationships/image" Target="../media/image19.png"/><Relationship Id="rId5" Type="http://schemas.openxmlformats.org/officeDocument/2006/relationships/image" Target="../media/image15.png"/><Relationship Id="rId15" Type="http://schemas.openxmlformats.org/officeDocument/2006/relationships/image" Target="../media/image21.png"/><Relationship Id="rId10" Type="http://schemas.openxmlformats.org/officeDocument/2006/relationships/image" Target="../media/image18.jpeg"/><Relationship Id="rId19" Type="http://schemas.openxmlformats.org/officeDocument/2006/relationships/image" Target="../media/image23.png"/><Relationship Id="rId4" Type="http://schemas.microsoft.com/office/2007/relationships/hdphoto" Target="../media/hdphoto6.wdp"/><Relationship Id="rId9" Type="http://schemas.microsoft.com/office/2007/relationships/hdphoto" Target="../media/hdphoto8.wdp"/><Relationship Id="rId14" Type="http://schemas.microsoft.com/office/2007/relationships/hdphoto" Target="../media/hdphoto10.wdp"/><Relationship Id="rId22" Type="http://schemas.microsoft.com/office/2007/relationships/hdphoto" Target="../media/hdphoto14.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microsoft.com/office/2007/relationships/hdphoto" Target="../media/hdphoto24.wdp"/><Relationship Id="rId3" Type="http://schemas.openxmlformats.org/officeDocument/2006/relationships/image" Target="../media/image37.png"/><Relationship Id="rId7" Type="http://schemas.openxmlformats.org/officeDocument/2006/relationships/image" Target="../media/image39.png"/><Relationship Id="rId12" Type="http://schemas.microsoft.com/office/2007/relationships/hdphoto" Target="../media/hdphoto26.wdp"/><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microsoft.com/office/2007/relationships/hdphoto" Target="../media/hdphoto23.wdp"/><Relationship Id="rId11" Type="http://schemas.openxmlformats.org/officeDocument/2006/relationships/image" Target="../media/image41.png"/><Relationship Id="rId5" Type="http://schemas.openxmlformats.org/officeDocument/2006/relationships/image" Target="../media/image38.png"/><Relationship Id="rId10" Type="http://schemas.microsoft.com/office/2007/relationships/hdphoto" Target="../media/hdphoto25.wdp"/><Relationship Id="rId4" Type="http://schemas.microsoft.com/office/2007/relationships/hdphoto" Target="../media/hdphoto22.wdp"/><Relationship Id="rId9"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8"/>
          <p:cNvSpPr txBox="1">
            <a:spLocks noChangeArrowheads="1"/>
          </p:cNvSpPr>
          <p:nvPr/>
        </p:nvSpPr>
        <p:spPr bwMode="auto">
          <a:xfrm>
            <a:off x="1643063" y="1536174"/>
            <a:ext cx="75104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4000" b="1" dirty="0">
                <a:latin typeface="Arial" panose="020B0604020202020204" pitchFamily="34" charset="0"/>
                <a:cs typeface="Arial" panose="020B0604020202020204" pitchFamily="34" charset="0"/>
              </a:rPr>
              <a:t>ГОСУДАРСТВЕННАЯ ПОДДЕРЖКА АГРОПРОМЫШЛЕННОГО КОМПЛЕКСА НИЖЕГОРОДСКОЙ ОБЛАСТИ В 2025 ГОДУ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dirty="0">
              <a:solidFill>
                <a:schemeClr val="accent1"/>
              </a:solidFill>
            </a:endParaRPr>
          </a:p>
          <a:p>
            <a:pPr>
              <a:lnSpc>
                <a:spcPct val="100000"/>
              </a:lnSpc>
              <a:spcBef>
                <a:spcPct val="0"/>
              </a:spcBef>
              <a:buFontTx/>
              <a:buNone/>
            </a:pPr>
            <a:fld id="{0BBD8E26-77A4-4937-8EB6-C99AC70F1E36}" type="slidenum">
              <a:rPr lang="uk-UA" altLang="ru-RU" sz="1600" smtClean="0">
                <a:solidFill>
                  <a:schemeClr val="accent1"/>
                </a:solidFill>
              </a:rPr>
              <a:pPr>
                <a:lnSpc>
                  <a:spcPct val="100000"/>
                </a:lnSpc>
                <a:spcBef>
                  <a:spcPct val="0"/>
                </a:spcBef>
                <a:buFontTx/>
                <a:buNone/>
              </a:pPr>
              <a:t>10</a:t>
            </a:fld>
            <a:endParaRPr lang="uk-UA" altLang="ru-RU" sz="1600" dirty="0">
              <a:solidFill>
                <a:schemeClr val="accent1"/>
              </a:solidFill>
            </a:endParaRPr>
          </a:p>
          <a:p>
            <a:pPr>
              <a:lnSpc>
                <a:spcPct val="100000"/>
              </a:lnSpc>
              <a:spcBef>
                <a:spcPct val="0"/>
              </a:spcBef>
              <a:buFontTx/>
              <a:buNone/>
            </a:pPr>
            <a:endParaRPr lang="uk-UA" altLang="ru-RU" sz="1600" dirty="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11" name="TextBox 8"/>
          <p:cNvSpPr txBox="1">
            <a:spLocks noChangeArrowheads="1"/>
          </p:cNvSpPr>
          <p:nvPr/>
        </p:nvSpPr>
        <p:spPr bwMode="auto">
          <a:xfrm>
            <a:off x="2463919" y="980217"/>
            <a:ext cx="9073163" cy="98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ct val="0"/>
              </a:spcBef>
              <a:buFontTx/>
              <a:buNone/>
            </a:pPr>
            <a:r>
              <a:rPr lang="en-US" altLang="ru-RU" sz="2400" dirty="0">
                <a:latin typeface="+mn-lt"/>
                <a:cs typeface="Arial" panose="020B0604020202020204" pitchFamily="34" charset="0"/>
              </a:rPr>
              <a:t>1</a:t>
            </a:r>
            <a:r>
              <a:rPr lang="ru-RU" altLang="ru-RU" sz="2400" dirty="0">
                <a:latin typeface="+mn-lt"/>
                <a:cs typeface="Arial" panose="020B0604020202020204" pitchFamily="34" charset="0"/>
              </a:rPr>
              <a:t>.5. Возмещение части затрат, связанных с </a:t>
            </a:r>
            <a:r>
              <a:rPr lang="ru-RU" sz="2400" dirty="0">
                <a:latin typeface="+mn-lt"/>
                <a:cs typeface="Arial" panose="020B0604020202020204" pitchFamily="34" charset="0"/>
              </a:rPr>
              <a:t>переработкой сырого молока крупного рогатого скота, козьего и овечьего </a:t>
            </a:r>
          </a:p>
          <a:p>
            <a:pPr algn="ctr">
              <a:lnSpc>
                <a:spcPct val="80000"/>
              </a:lnSpc>
              <a:spcBef>
                <a:spcPct val="0"/>
              </a:spcBef>
              <a:buFontTx/>
              <a:buNone/>
            </a:pPr>
            <a:r>
              <a:rPr lang="ru-RU" sz="2400" dirty="0">
                <a:latin typeface="+mn-lt"/>
                <a:cs typeface="Arial" panose="020B0604020202020204" pitchFamily="34" charset="0"/>
              </a:rPr>
              <a:t>на пищевую продукцию</a:t>
            </a:r>
            <a:endParaRPr lang="ru-RU" altLang="ru-RU" sz="2400" dirty="0">
              <a:latin typeface="+mn-lt"/>
              <a:cs typeface="Arial" panose="020B0604020202020204"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684317088"/>
              </p:ext>
            </p:extLst>
          </p:nvPr>
        </p:nvGraphicFramePr>
        <p:xfrm>
          <a:off x="2227811" y="3783576"/>
          <a:ext cx="9178253" cy="1882736"/>
        </p:xfrm>
        <a:graphic>
          <a:graphicData uri="http://schemas.openxmlformats.org/drawingml/2006/table">
            <a:tbl>
              <a:tblPr firstRow="1" bandRow="1">
                <a:tableStyleId>{5C22544A-7EE6-4342-B048-85BDC9FD1C3A}</a:tableStyleId>
              </a:tblPr>
              <a:tblGrid>
                <a:gridCol w="9178253">
                  <a:extLst>
                    <a:ext uri="{9D8B030D-6E8A-4147-A177-3AD203B41FA5}">
                      <a16:colId xmlns="" xmlns:a16="http://schemas.microsoft.com/office/drawing/2014/main" val="20000"/>
                    </a:ext>
                  </a:extLst>
                </a:gridCol>
              </a:tblGrid>
              <a:tr h="470531">
                <a:tc>
                  <a:txBody>
                    <a:bodyPr/>
                    <a:lstStyle/>
                    <a:p>
                      <a:pPr algn="ctr"/>
                      <a:r>
                        <a:rPr lang="ru-RU" sz="1400" dirty="0"/>
                        <a:t>Применение коэффициентов при расчете ставки субсидии:</a:t>
                      </a:r>
                    </a:p>
                  </a:txBody>
                  <a:tcPr marL="91433" marR="91433" marT="45718" marB="45718"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41220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kern="1200" dirty="0">
                          <a:solidFill>
                            <a:schemeClr val="dk1"/>
                          </a:solidFill>
                          <a:latin typeface="+mn-lt"/>
                          <a:ea typeface="+mn-ea"/>
                          <a:cs typeface="+mn-cs"/>
                        </a:rPr>
                        <a:t>Коэффициент достижения показателей (</a:t>
                      </a:r>
                      <a:r>
                        <a:rPr lang="ru-RU" sz="1400" kern="1200" dirty="0" err="1">
                          <a:solidFill>
                            <a:schemeClr val="dk1"/>
                          </a:solidFill>
                          <a:latin typeface="+mn-lt"/>
                          <a:ea typeface="+mn-ea"/>
                          <a:cs typeface="+mn-cs"/>
                        </a:rPr>
                        <a:t>Кп</a:t>
                      </a:r>
                      <a:r>
                        <a:rPr lang="ru-RU" sz="1400" kern="1200" dirty="0">
                          <a:solidFill>
                            <a:schemeClr val="dk1"/>
                          </a:solidFill>
                          <a:latin typeface="+mn-lt"/>
                          <a:ea typeface="+mn-ea"/>
                          <a:cs typeface="+mn-cs"/>
                        </a:rPr>
                        <a:t>) применяется к ставке субсидии:</a:t>
                      </a:r>
                      <a:r>
                        <a:rPr lang="ru-RU" sz="1400" kern="1200" baseline="0" dirty="0">
                          <a:solidFill>
                            <a:schemeClr val="dk1"/>
                          </a:solidFill>
                          <a:latin typeface="+mn-lt"/>
                          <a:ea typeface="+mn-ea"/>
                          <a:cs typeface="+mn-cs"/>
                        </a:rPr>
                        <a:t>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kern="1200" baseline="0" dirty="0">
                          <a:solidFill>
                            <a:schemeClr val="dk1"/>
                          </a:solidFill>
                          <a:latin typeface="+mn-lt"/>
                          <a:ea typeface="+mn-ea"/>
                          <a:cs typeface="+mn-cs"/>
                        </a:rPr>
                        <a:t>не может быть более 1,2 (в случае достижения результата в отчетном году);</a:t>
                      </a:r>
                    </a:p>
                    <a:p>
                      <a:pPr marL="285750" marR="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ru-RU" sz="1400" kern="1200" baseline="0" dirty="0">
                          <a:solidFill>
                            <a:schemeClr val="dk1"/>
                          </a:solidFill>
                          <a:latin typeface="+mn-lt"/>
                          <a:ea typeface="+mn-ea"/>
                          <a:cs typeface="+mn-cs"/>
                        </a:rPr>
                        <a:t>не может быть менее 0,8 (в случае невыполнения условий по достижению результата в отчетном году).</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400" kern="1200" dirty="0">
                          <a:solidFill>
                            <a:schemeClr val="dk1"/>
                          </a:solidFill>
                          <a:latin typeface="+mn-lt"/>
                          <a:ea typeface="+mn-ea"/>
                          <a:cs typeface="+mn-cs"/>
                        </a:rPr>
                        <a:t>Если плановое значение результата предоставления субсидии на отчетный год</a:t>
                      </a:r>
                      <a:r>
                        <a:rPr lang="ru-RU" sz="1400" kern="1200" baseline="0" dirty="0">
                          <a:solidFill>
                            <a:schemeClr val="dk1"/>
                          </a:solidFill>
                          <a:latin typeface="+mn-lt"/>
                          <a:ea typeface="+mn-ea"/>
                          <a:cs typeface="+mn-cs"/>
                        </a:rPr>
                        <a:t> </a:t>
                      </a:r>
                      <a:r>
                        <a:rPr lang="ru-RU" sz="1400" kern="1200" dirty="0">
                          <a:solidFill>
                            <a:schemeClr val="dk1"/>
                          </a:solidFill>
                          <a:latin typeface="+mn-lt"/>
                          <a:ea typeface="+mn-ea"/>
                          <a:cs typeface="+mn-cs"/>
                        </a:rPr>
                        <a:t>не устанавливалось или субсидия</a:t>
                      </a:r>
                      <a:r>
                        <a:rPr lang="ru-RU" sz="1400" kern="1200" baseline="0" dirty="0">
                          <a:solidFill>
                            <a:schemeClr val="dk1"/>
                          </a:solidFill>
                          <a:latin typeface="+mn-lt"/>
                          <a:ea typeface="+mn-ea"/>
                          <a:cs typeface="+mn-cs"/>
                        </a:rPr>
                        <a:t> </a:t>
                      </a:r>
                      <a:r>
                        <a:rPr lang="ru-RU" sz="1400" kern="1200" dirty="0">
                          <a:solidFill>
                            <a:schemeClr val="dk1"/>
                          </a:solidFill>
                          <a:latin typeface="+mn-lt"/>
                          <a:ea typeface="+mn-ea"/>
                          <a:cs typeface="+mn-cs"/>
                        </a:rPr>
                        <a:t>получателю субсидии не предоставлялась,</a:t>
                      </a:r>
                      <a:r>
                        <a:rPr lang="ru-RU" sz="1400" kern="1200" baseline="0" dirty="0">
                          <a:solidFill>
                            <a:schemeClr val="dk1"/>
                          </a:solidFill>
                          <a:latin typeface="+mn-lt"/>
                          <a:ea typeface="+mn-ea"/>
                          <a:cs typeface="+mn-cs"/>
                        </a:rPr>
                        <a:t> </a:t>
                      </a:r>
                      <a:r>
                        <a:rPr lang="ru-RU" sz="1400" kern="1200" dirty="0">
                          <a:solidFill>
                            <a:schemeClr val="dk1"/>
                          </a:solidFill>
                          <a:latin typeface="+mn-lt"/>
                          <a:ea typeface="+mn-ea"/>
                          <a:cs typeface="+mn-cs"/>
                        </a:rPr>
                        <a:t>применяется коэффициент </a:t>
                      </a:r>
                      <a:r>
                        <a:rPr lang="ru-RU" sz="1400" kern="1200" dirty="0" err="1">
                          <a:solidFill>
                            <a:schemeClr val="dk1"/>
                          </a:solidFill>
                          <a:latin typeface="+mn-lt"/>
                          <a:ea typeface="+mn-ea"/>
                          <a:cs typeface="+mn-cs"/>
                        </a:rPr>
                        <a:t>Кп</a:t>
                      </a:r>
                      <a:r>
                        <a:rPr lang="ru-RU" sz="1400" kern="1200" dirty="0">
                          <a:solidFill>
                            <a:schemeClr val="dk1"/>
                          </a:solidFill>
                          <a:latin typeface="+mn-lt"/>
                          <a:ea typeface="+mn-ea"/>
                          <a:cs typeface="+mn-cs"/>
                        </a:rPr>
                        <a:t>, равный 1.</a:t>
                      </a:r>
                    </a:p>
                  </a:txBody>
                  <a:tcPr marL="36000" marR="36000"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
        <p:nvSpPr>
          <p:cNvPr id="2" name="TextBox 8">
            <a:extLst>
              <a:ext uri="{FF2B5EF4-FFF2-40B4-BE49-F238E27FC236}">
                <a16:creationId xmlns="" xmlns:a16="http://schemas.microsoft.com/office/drawing/2014/main" id="{DAB052AB-AD42-48BD-DB03-916311EDFEA6}"/>
              </a:ext>
            </a:extLst>
          </p:cNvPr>
          <p:cNvSpPr txBox="1">
            <a:spLocks noChangeArrowheads="1"/>
          </p:cNvSpPr>
          <p:nvPr/>
        </p:nvSpPr>
        <p:spPr bwMode="auto">
          <a:xfrm>
            <a:off x="2138265" y="288224"/>
            <a:ext cx="972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ru-RU" altLang="ru-RU" dirty="0">
                <a:latin typeface="+mn-lt"/>
                <a:cs typeface="Arial" panose="020B0604020202020204" pitchFamily="34" charset="0"/>
              </a:rPr>
              <a:t>1. </a:t>
            </a:r>
            <a:r>
              <a:rPr lang="ru-RU" dirty="0">
                <a:latin typeface="+mn-lt"/>
              </a:rPr>
              <a:t>СУБСИДИЯ НА ПОДДЕРЖКУ ПРИОРИТЕТНЫХ НАПРАВЛЕНИЙ  </a:t>
            </a:r>
          </a:p>
        </p:txBody>
      </p:sp>
      <p:graphicFrame>
        <p:nvGraphicFramePr>
          <p:cNvPr id="4" name="Таблица 3">
            <a:extLst>
              <a:ext uri="{FF2B5EF4-FFF2-40B4-BE49-F238E27FC236}">
                <a16:creationId xmlns="" xmlns:a16="http://schemas.microsoft.com/office/drawing/2014/main" id="{68925917-EE56-70F8-9D4A-DC9BFFC2E8AF}"/>
              </a:ext>
            </a:extLst>
          </p:cNvPr>
          <p:cNvGraphicFramePr>
            <a:graphicFrameLocks noGrp="1"/>
          </p:cNvGraphicFramePr>
          <p:nvPr>
            <p:extLst>
              <p:ext uri="{D42A27DB-BD31-4B8C-83A1-F6EECF244321}">
                <p14:modId xmlns:p14="http://schemas.microsoft.com/office/powerpoint/2010/main" val="95961774"/>
              </p:ext>
            </p:extLst>
          </p:nvPr>
        </p:nvGraphicFramePr>
        <p:xfrm>
          <a:off x="2244436" y="2135094"/>
          <a:ext cx="9161628" cy="1446545"/>
        </p:xfrm>
        <a:graphic>
          <a:graphicData uri="http://schemas.openxmlformats.org/drawingml/2006/table">
            <a:tbl>
              <a:tblPr firstRow="1" bandRow="1">
                <a:tableStyleId>{5C22544A-7EE6-4342-B048-85BDC9FD1C3A}</a:tableStyleId>
              </a:tblPr>
              <a:tblGrid>
                <a:gridCol w="3231926">
                  <a:extLst>
                    <a:ext uri="{9D8B030D-6E8A-4147-A177-3AD203B41FA5}">
                      <a16:colId xmlns="" xmlns:a16="http://schemas.microsoft.com/office/drawing/2014/main" val="20000"/>
                    </a:ext>
                  </a:extLst>
                </a:gridCol>
                <a:gridCol w="5929702">
                  <a:extLst>
                    <a:ext uri="{9D8B030D-6E8A-4147-A177-3AD203B41FA5}">
                      <a16:colId xmlns="" xmlns:a16="http://schemas.microsoft.com/office/drawing/2014/main" val="1996360518"/>
                    </a:ext>
                  </a:extLst>
                </a:gridCol>
              </a:tblGrid>
              <a:tr h="501669">
                <a:tc>
                  <a:txBody>
                    <a:bodyPr/>
                    <a:lstStyle/>
                    <a:p>
                      <a:pPr algn="ctr"/>
                      <a:r>
                        <a:rPr lang="ru-RU" sz="1400" dirty="0"/>
                        <a:t>Базовая ставка субсидии на 2025 год</a:t>
                      </a:r>
                    </a:p>
                  </a:txBody>
                  <a:tcPr marL="91433" marR="91433" marT="45718" marB="45718" anchor="ctr">
                    <a:lnL w="12700" cmpd="sng">
                      <a:noFill/>
                    </a:lnL>
                    <a:lnR w="12700" cap="flat" cmpd="sng" algn="ctr">
                      <a:solidFill>
                        <a:srgbClr val="FFFFFF"/>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t>Условия:</a:t>
                      </a:r>
                    </a:p>
                  </a:txBody>
                  <a:tcPr marL="91433" marR="91433" marT="45718" marB="45718" anchor="ctr">
                    <a:lnL w="12700" cap="flat" cmpd="sng" algn="ctr">
                      <a:solidFill>
                        <a:srgbClr val="FFFFFF"/>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466377">
                <a:tc>
                  <a:txBody>
                    <a:bodyPr/>
                    <a:lstStyle/>
                    <a:p>
                      <a:pPr algn="ctr"/>
                      <a:r>
                        <a:rPr lang="ru-RU" sz="1400" dirty="0"/>
                        <a:t>324,40 рублей на 1 тонну переработанного молока</a:t>
                      </a:r>
                    </a:p>
                  </a:txBody>
                  <a:tcPr marL="36000" marR="36000" marT="45718" marB="45718"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t>- наличие мощностей для переработки молока на пищевую продукцию;</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t>- обязательство получателя по объему переработанного на пищевую продукцию молока сырого крупного рогатого скота, козьего и овечьего (тонн).</a:t>
                      </a:r>
                    </a:p>
                  </a:txBody>
                  <a:tcPr marL="36000" marR="36000" marT="45718" marB="45718"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98365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71A99A47-5986-4BC6-9DCE-7EF825769D60}" type="slidenum">
              <a:rPr lang="uk-UA" altLang="ru-RU" sz="1600" smtClean="0">
                <a:solidFill>
                  <a:schemeClr val="accent1"/>
                </a:solidFill>
              </a:rPr>
              <a:pPr>
                <a:lnSpc>
                  <a:spcPct val="100000"/>
                </a:lnSpc>
                <a:spcBef>
                  <a:spcPct val="0"/>
                </a:spcBef>
                <a:buFontTx/>
                <a:buNone/>
              </a:pPr>
              <a:t>11</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9643330" cy="755341"/>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16429" name="TextBox 5"/>
          <p:cNvSpPr txBox="1">
            <a:spLocks noChangeArrowheads="1"/>
          </p:cNvSpPr>
          <p:nvPr/>
        </p:nvSpPr>
        <p:spPr bwMode="auto">
          <a:xfrm>
            <a:off x="1889091" y="747385"/>
            <a:ext cx="94354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ru-RU" sz="2400" dirty="0">
                <a:latin typeface="+mn-lt"/>
              </a:rPr>
              <a:t>1</a:t>
            </a:r>
            <a:r>
              <a:rPr lang="ru-RU" altLang="ru-RU" sz="2400" dirty="0">
                <a:latin typeface="+mn-lt"/>
              </a:rPr>
              <a:t>.6. </a:t>
            </a:r>
            <a:r>
              <a:rPr lang="ru-RU" sz="2400" dirty="0">
                <a:latin typeface="+mn-lt"/>
              </a:rPr>
              <a:t>Гранты на развитие малых форм хозяйствования</a:t>
            </a:r>
            <a:endParaRPr lang="ru-RU" altLang="ru-RU" sz="2400" dirty="0">
              <a:latin typeface="+mn-lt"/>
            </a:endParaRPr>
          </a:p>
        </p:txBody>
      </p:sp>
      <p:sp>
        <p:nvSpPr>
          <p:cNvPr id="2" name="Прямоугольник 1"/>
          <p:cNvSpPr/>
          <p:nvPr/>
        </p:nvSpPr>
        <p:spPr>
          <a:xfrm>
            <a:off x="2311400" y="1470240"/>
            <a:ext cx="9092171" cy="4539704"/>
          </a:xfrm>
          <a:prstGeom prst="rect">
            <a:avLst/>
          </a:prstGeom>
          <a:noFill/>
        </p:spPr>
        <p:txBody>
          <a:bodyPr wrap="square">
            <a:spAutoFit/>
          </a:bodyPr>
          <a:lstStyle/>
          <a:p>
            <a:r>
              <a:rPr lang="ru-RU" altLang="ru-RU" sz="1400" b="1" dirty="0">
                <a:latin typeface="Times New Roman" pitchFamily="18" charset="0"/>
                <a:cs typeface="Times New Roman" pitchFamily="18" charset="0"/>
              </a:rPr>
              <a:t>1. На развитие семейной фермы </a:t>
            </a:r>
          </a:p>
          <a:p>
            <a:r>
              <a:rPr lang="ru-RU" altLang="ru-RU" sz="1400" dirty="0">
                <a:latin typeface="Times New Roman" pitchFamily="18" charset="0"/>
                <a:cs typeface="Times New Roman" pitchFamily="18" charset="0"/>
              </a:rPr>
              <a:t>Размер гранта: до 30 млн. рублей, до 60% затрат на реализацию проекта; </a:t>
            </a:r>
          </a:p>
          <a:p>
            <a:r>
              <a:rPr lang="ru-RU" altLang="ru-RU" sz="1400" dirty="0">
                <a:latin typeface="Times New Roman" pitchFamily="18" charset="0"/>
                <a:cs typeface="Times New Roman" pitchFamily="18" charset="0"/>
              </a:rPr>
              <a:t>Получатели: </a:t>
            </a:r>
            <a:r>
              <a:rPr lang="ru-RU" sz="1400" dirty="0">
                <a:latin typeface="Times New Roman" pitchFamily="18" charset="0"/>
                <a:cs typeface="Times New Roman" pitchFamily="18" charset="0"/>
              </a:rPr>
              <a:t>крестьянские (фермерские) хозяйства (индивидуальные предприниматели)</a:t>
            </a:r>
            <a:r>
              <a:rPr lang="ru-RU" altLang="ru-RU" sz="1400" dirty="0">
                <a:latin typeface="Times New Roman" pitchFamily="18" charset="0"/>
                <a:cs typeface="Times New Roman" pitchFamily="18" charset="0"/>
              </a:rPr>
              <a:t>;</a:t>
            </a:r>
          </a:p>
          <a:p>
            <a:r>
              <a:rPr lang="ru-RU" altLang="ru-RU" sz="1400" dirty="0">
                <a:latin typeface="Times New Roman" pitchFamily="18" charset="0"/>
                <a:cs typeface="Times New Roman" pitchFamily="18" charset="0"/>
              </a:rPr>
              <a:t>Условие: ведение сельскохозяйственной деятельности более 12 месяцев.</a:t>
            </a:r>
          </a:p>
          <a:p>
            <a:endParaRPr lang="ru-RU" altLang="ru-RU" sz="1400" b="1" dirty="0">
              <a:latin typeface="Times New Roman" pitchFamily="18" charset="0"/>
              <a:cs typeface="Times New Roman" pitchFamily="18" charset="0"/>
            </a:endParaRPr>
          </a:p>
          <a:p>
            <a:r>
              <a:rPr lang="ru-RU" altLang="ru-RU" sz="1400" b="1" dirty="0">
                <a:latin typeface="Times New Roman" pitchFamily="18" charset="0"/>
                <a:cs typeface="Times New Roman" pitchFamily="18" charset="0"/>
              </a:rPr>
              <a:t>2. На развитие материально-технической базы </a:t>
            </a:r>
          </a:p>
          <a:p>
            <a:r>
              <a:rPr lang="ru-RU" altLang="ru-RU" sz="1400" b="1" dirty="0">
                <a:latin typeface="Times New Roman" pitchFamily="18" charset="0"/>
                <a:cs typeface="Times New Roman" pitchFamily="18" charset="0"/>
              </a:rPr>
              <a:t>   - сельскохозяйственного потребительского кооператива </a:t>
            </a:r>
            <a:r>
              <a:rPr lang="ru-RU" altLang="ru-RU" sz="1400" dirty="0">
                <a:latin typeface="Times New Roman" pitchFamily="18" charset="0"/>
                <a:cs typeface="Times New Roman" pitchFamily="18" charset="0"/>
              </a:rPr>
              <a:t>(ведение деятельности более 12 месяцев):</a:t>
            </a:r>
            <a:endParaRPr lang="ru-RU" altLang="ru-RU" sz="1400" b="1" dirty="0">
              <a:latin typeface="Times New Roman" pitchFamily="18" charset="0"/>
              <a:cs typeface="Times New Roman" pitchFamily="18" charset="0"/>
            </a:endParaRPr>
          </a:p>
          <a:p>
            <a:r>
              <a:rPr lang="ru-RU" altLang="ru-RU" sz="1400" dirty="0">
                <a:latin typeface="Times New Roman" pitchFamily="18" charset="0"/>
                <a:cs typeface="Times New Roman" pitchFamily="18" charset="0"/>
              </a:rPr>
              <a:t>   Размер гранта: до 70 млн. рублей, до 60% затрат на реализацию проекта; </a:t>
            </a:r>
          </a:p>
          <a:p>
            <a:r>
              <a:rPr lang="ru-RU" altLang="ru-RU" sz="1400" dirty="0">
                <a:latin typeface="Times New Roman" pitchFamily="18" charset="0"/>
                <a:cs typeface="Times New Roman" pitchFamily="18" charset="0"/>
              </a:rPr>
              <a:t>   Получатели гранта: сельскохозяйственные потребительские кооперативы.</a:t>
            </a:r>
          </a:p>
          <a:p>
            <a:endParaRPr lang="ru-RU" altLang="ru-RU" sz="900" dirty="0">
              <a:latin typeface="Times New Roman" pitchFamily="18" charset="0"/>
              <a:cs typeface="Times New Roman" pitchFamily="18" charset="0"/>
            </a:endParaRPr>
          </a:p>
          <a:p>
            <a:r>
              <a:rPr lang="ru-RU" altLang="ru-RU" sz="1400" dirty="0">
                <a:latin typeface="Times New Roman" pitchFamily="18" charset="0"/>
                <a:cs typeface="Times New Roman" pitchFamily="18" charset="0"/>
              </a:rPr>
              <a:t>   </a:t>
            </a:r>
            <a:r>
              <a:rPr lang="ru-RU" altLang="ru-RU" sz="1400" b="1" dirty="0">
                <a:latin typeface="Times New Roman" pitchFamily="18" charset="0"/>
                <a:cs typeface="Times New Roman" pitchFamily="18" charset="0"/>
              </a:rPr>
              <a:t>- сельскохозяйственного потребительского кооператива </a:t>
            </a:r>
            <a:r>
              <a:rPr lang="ru-RU" altLang="ru-RU" sz="1400" dirty="0">
                <a:latin typeface="Times New Roman" pitchFamily="18" charset="0"/>
                <a:cs typeface="Times New Roman" pitchFamily="18" charset="0"/>
              </a:rPr>
              <a:t>(ведение деятельности менее 12 месяцев):</a:t>
            </a:r>
            <a:endParaRPr lang="ru-RU" altLang="ru-RU" sz="1400" b="1" dirty="0">
              <a:latin typeface="Times New Roman" pitchFamily="18" charset="0"/>
              <a:cs typeface="Times New Roman" pitchFamily="18" charset="0"/>
            </a:endParaRPr>
          </a:p>
          <a:p>
            <a:r>
              <a:rPr lang="ru-RU" altLang="ru-RU" sz="1400" dirty="0">
                <a:latin typeface="Times New Roman" pitchFamily="18" charset="0"/>
                <a:cs typeface="Times New Roman" pitchFamily="18" charset="0"/>
              </a:rPr>
              <a:t>   Размер гранта: до 10 млн. рублей, до 80% затрат на реализацию проекта; </a:t>
            </a:r>
          </a:p>
          <a:p>
            <a:r>
              <a:rPr lang="ru-RU" altLang="ru-RU" sz="1400" dirty="0">
                <a:latin typeface="Times New Roman" pitchFamily="18" charset="0"/>
                <a:cs typeface="Times New Roman" pitchFamily="18" charset="0"/>
              </a:rPr>
              <a:t>   Получатели гранта: сельскохозяйственные потребительские кооперативы.</a:t>
            </a:r>
          </a:p>
          <a:p>
            <a:r>
              <a:rPr lang="ru-RU" altLang="ru-RU" sz="1400" dirty="0">
                <a:latin typeface="Times New Roman" pitchFamily="18" charset="0"/>
                <a:cs typeface="Times New Roman" pitchFamily="18" charset="0"/>
              </a:rPr>
              <a:t> </a:t>
            </a:r>
          </a:p>
          <a:p>
            <a:r>
              <a:rPr lang="ru-RU" altLang="ru-RU" sz="1400" b="1" dirty="0">
                <a:latin typeface="Times New Roman" pitchFamily="18" charset="0"/>
                <a:cs typeface="Times New Roman" pitchFamily="18" charset="0"/>
              </a:rPr>
              <a:t>3. Грант "</a:t>
            </a:r>
            <a:r>
              <a:rPr lang="ru-RU" altLang="ru-RU" sz="1400" b="1" dirty="0" err="1">
                <a:latin typeface="Times New Roman" pitchFamily="18" charset="0"/>
                <a:cs typeface="Times New Roman" pitchFamily="18" charset="0"/>
              </a:rPr>
              <a:t>Агропрогресс</a:t>
            </a:r>
            <a:r>
              <a:rPr lang="ru-RU" altLang="ru-RU" sz="1400" b="1" dirty="0">
                <a:latin typeface="Times New Roman" pitchFamily="18" charset="0"/>
                <a:cs typeface="Times New Roman" pitchFamily="18" charset="0"/>
              </a:rPr>
              <a:t>" </a:t>
            </a:r>
          </a:p>
          <a:p>
            <a:r>
              <a:rPr lang="ru-RU" altLang="ru-RU" sz="1400" dirty="0">
                <a:latin typeface="Times New Roman" pitchFamily="18" charset="0"/>
                <a:cs typeface="Times New Roman" pitchFamily="18" charset="0"/>
              </a:rPr>
              <a:t>Размер гранта: до 30 млн. рублей, до 25% затрат на реализацию проекта при условии привлечения инвестиционного кредита в объеме не менее 70% затрат;</a:t>
            </a:r>
          </a:p>
          <a:p>
            <a:r>
              <a:rPr lang="ru-RU" altLang="ru-RU" sz="1400" dirty="0">
                <a:latin typeface="Times New Roman" pitchFamily="18" charset="0"/>
                <a:cs typeface="Times New Roman" pitchFamily="18" charset="0"/>
              </a:rPr>
              <a:t>Получатели гранта: </a:t>
            </a:r>
            <a:r>
              <a:rPr lang="ru-RU" sz="1400" dirty="0">
                <a:latin typeface="Times New Roman" pitchFamily="18" charset="0"/>
                <a:cs typeface="Times New Roman" pitchFamily="18" charset="0"/>
              </a:rPr>
              <a:t>сельскохозяйственные товаропроизводители – субъекты МСП (за исключением крестьянских (фермерских) хозяйств, граждан, ведущих личное подсобное хозяйство, индивидуальных предпринимателей и сельскохозяйственных  потребительских кооперативов);</a:t>
            </a:r>
          </a:p>
          <a:p>
            <a:r>
              <a:rPr lang="ru-RU" altLang="ru-RU" sz="1400" dirty="0">
                <a:latin typeface="Times New Roman" pitchFamily="18" charset="0"/>
                <a:cs typeface="Times New Roman" pitchFamily="18" charset="0"/>
              </a:rPr>
              <a:t>Условие: ведение сельскохозяйственной деятельности более 24 месяцев.</a:t>
            </a:r>
          </a:p>
        </p:txBody>
      </p:sp>
      <p:sp>
        <p:nvSpPr>
          <p:cNvPr id="3" name="TextBox 8">
            <a:extLst>
              <a:ext uri="{FF2B5EF4-FFF2-40B4-BE49-F238E27FC236}">
                <a16:creationId xmlns="" xmlns:a16="http://schemas.microsoft.com/office/drawing/2014/main" id="{32C40EC0-0733-5E12-B74C-880DF4358456}"/>
              </a:ext>
            </a:extLst>
          </p:cNvPr>
          <p:cNvSpPr txBox="1">
            <a:spLocks noChangeArrowheads="1"/>
          </p:cNvSpPr>
          <p:nvPr/>
        </p:nvSpPr>
        <p:spPr bwMode="auto">
          <a:xfrm>
            <a:off x="1995250" y="224165"/>
            <a:ext cx="972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ru-RU" altLang="ru-RU" dirty="0">
                <a:latin typeface="+mn-lt"/>
                <a:cs typeface="Arial" panose="020B0604020202020204" pitchFamily="34" charset="0"/>
              </a:rPr>
              <a:t>1. </a:t>
            </a:r>
            <a:r>
              <a:rPr lang="ru-RU" dirty="0">
                <a:latin typeface="+mn-lt"/>
              </a:rPr>
              <a:t>СУБСИДИЯ НА ПОДДЕРЖКУ ПРИОРИТЕТНЫХ НАПРАВЛЕНИЙ  </a:t>
            </a:r>
          </a:p>
        </p:txBody>
      </p:sp>
    </p:spTree>
    <p:extLst>
      <p:ext uri="{BB962C8B-B14F-4D97-AF65-F5344CB8AC3E}">
        <p14:creationId xmlns:p14="http://schemas.microsoft.com/office/powerpoint/2010/main" val="350115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71A99A47-5986-4BC6-9DCE-7EF825769D60}" type="slidenum">
              <a:rPr lang="uk-UA" altLang="ru-RU" sz="1600" smtClean="0">
                <a:solidFill>
                  <a:schemeClr val="accent1"/>
                </a:solidFill>
              </a:rPr>
              <a:pPr>
                <a:lnSpc>
                  <a:spcPct val="100000"/>
                </a:lnSpc>
                <a:spcBef>
                  <a:spcPct val="0"/>
                </a:spcBef>
                <a:buFontTx/>
                <a:buNone/>
              </a:pPr>
              <a:t>12</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9643330" cy="755341"/>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66504610"/>
              </p:ext>
            </p:extLst>
          </p:nvPr>
        </p:nvGraphicFramePr>
        <p:xfrm>
          <a:off x="2259605" y="1705685"/>
          <a:ext cx="9300701" cy="4442560"/>
        </p:xfrm>
        <a:graphic>
          <a:graphicData uri="http://schemas.openxmlformats.org/drawingml/2006/table">
            <a:tbl>
              <a:tblPr firstRow="1" bandRow="1">
                <a:tableStyleId>{5C22544A-7EE6-4342-B048-85BDC9FD1C3A}</a:tableStyleId>
              </a:tblPr>
              <a:tblGrid>
                <a:gridCol w="2894864">
                  <a:extLst>
                    <a:ext uri="{9D8B030D-6E8A-4147-A177-3AD203B41FA5}">
                      <a16:colId xmlns="" xmlns:a16="http://schemas.microsoft.com/office/drawing/2014/main" val="20000"/>
                    </a:ext>
                  </a:extLst>
                </a:gridCol>
                <a:gridCol w="2894864">
                  <a:extLst>
                    <a:ext uri="{9D8B030D-6E8A-4147-A177-3AD203B41FA5}">
                      <a16:colId xmlns="" xmlns:a16="http://schemas.microsoft.com/office/drawing/2014/main" val="301233277"/>
                    </a:ext>
                  </a:extLst>
                </a:gridCol>
                <a:gridCol w="3510973">
                  <a:extLst>
                    <a:ext uri="{9D8B030D-6E8A-4147-A177-3AD203B41FA5}">
                      <a16:colId xmlns="" xmlns:a16="http://schemas.microsoft.com/office/drawing/2014/main" val="20001"/>
                    </a:ext>
                  </a:extLst>
                </a:gridCol>
              </a:tblGrid>
              <a:tr h="370840">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УСЛОВИЯ</a:t>
                      </a:r>
                      <a:r>
                        <a:rPr kumimoji="0" lang="ru-RU" alt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ru-RU"/>
                    </a:p>
                  </a:txBody>
                  <a:tcPr/>
                </a:tc>
                <a:tc hMerge="1">
                  <a:txBody>
                    <a:bodyPr/>
                    <a:lstStyle/>
                    <a:p>
                      <a:pPr algn="ctr"/>
                      <a:endParaRPr lang="ru-RU" sz="13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0"/>
                  </a:ext>
                </a:extLst>
              </a:tr>
              <a:tr h="370840">
                <a:tc>
                  <a:txBody>
                    <a:bodyPr/>
                    <a:lstStyle/>
                    <a:p>
                      <a:pPr algn="ctr"/>
                      <a:r>
                        <a:rPr lang="ru-RU" sz="1150" dirty="0"/>
                        <a:t>На закладку многолетних плодовых и ягодных насаждений</a:t>
                      </a:r>
                      <a:endParaRPr lang="ru-RU" sz="1150" dirty="0">
                        <a:solidFill>
                          <a:srgbClr val="FF0000"/>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50" dirty="0">
                          <a:solidFill>
                            <a:schemeClr val="tx1"/>
                          </a:solidFill>
                        </a:rPr>
                        <a:t>На закладку питомников</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50" dirty="0"/>
                        <a:t>На уход за многолетними плодовыми и ягодными насаждениями</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1"/>
                  </a:ext>
                </a:extLst>
              </a:tr>
              <a:tr h="1120455">
                <a:tc gridSpan="3">
                  <a:txBody>
                    <a:bodyPr/>
                    <a:lstStyle/>
                    <a:p>
                      <a:pPr marL="171450" indent="-171450">
                        <a:buFontTx/>
                        <a:buChar char="-"/>
                      </a:pPr>
                      <a:r>
                        <a:rPr lang="ru-RU" sz="1150" dirty="0"/>
                        <a:t>нахождение земельного участка (земельных участков), используемого (используемых) в целях мероприятий в собственности получателя либо в пользовании получателя на ином праве на срок: для посадок земляники - не менее 4 лет, для остальных многолетних насаждений - не менее 5 лет, начиная с месяца закладки многолетних насаждений.</a:t>
                      </a:r>
                    </a:p>
                    <a:p>
                      <a:pPr marL="171450" indent="-171450">
                        <a:buFontTx/>
                        <a:buChar char="-"/>
                      </a:pPr>
                      <a:r>
                        <a:rPr lang="ru-RU" sz="1150" dirty="0"/>
                        <a:t>использование получателем посадочного материала сельскохозяйственных культур, сорта или гибриды которых включены в Государственный реестр селекционных достижений, допущенных к использованию по конкретному региону допуска, при условии, что сортовые и посевные качества такого посадочного материала соответствуют ГОСТ Р 53135-2008.</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2"/>
                  </a:ext>
                </a:extLst>
              </a:tr>
              <a:tr h="2420635">
                <a:tc gridSpan="2">
                  <a:txBody>
                    <a:bodyPr/>
                    <a:lstStyle/>
                    <a:p>
                      <a:pPr marL="171450" indent="-171450">
                        <a:buFontTx/>
                        <a:buChar char="-"/>
                      </a:pPr>
                      <a:r>
                        <a:rPr lang="ru-RU" sz="1150" dirty="0"/>
                        <a:t>наличие у получателя проекта на закладку многолетних насаждений, разработанного в соответствии с Инструкцией по проектированию многолетних насаждений, рассмотренной и одобренной секцией "Земледелие и растениеводство" Научно-технического совета Минсельхоза России (протокол от 23 апреля 2013 г. N 8);</a:t>
                      </a:r>
                    </a:p>
                    <a:p>
                      <a:pPr marL="171450" indent="-171450">
                        <a:buFontTx/>
                        <a:buChar char="-"/>
                      </a:pPr>
                      <a:r>
                        <a:rPr lang="ru-RU" sz="1150" dirty="0"/>
                        <a:t>площадь закладки многолетних насаждений в соответствии с проектом на закладку многолетних насаждений составляет не менее 1 гектара;</a:t>
                      </a:r>
                    </a:p>
                    <a:p>
                      <a:pPr marL="171450" indent="-171450">
                        <a:buFontTx/>
                        <a:buChar char="-"/>
                      </a:pPr>
                      <a:r>
                        <a:rPr lang="ru-RU" sz="1150" dirty="0"/>
                        <a:t>субсидия уход предоставляется до начала периода товарного плодоношения многолетних насаждений, определяемого в пределах следующих сроков (начиная с месяца закладки):</a:t>
                      </a:r>
                    </a:p>
                    <a:p>
                      <a:pPr marL="324000" lvl="1" indent="-144000">
                        <a:buFont typeface="+mj-lt"/>
                        <a:buAutoNum type="alphaLcParenR"/>
                      </a:pPr>
                      <a:r>
                        <a:rPr lang="ru-RU" sz="1150" dirty="0"/>
                        <a:t>для ягодных насаждений - 3 года;</a:t>
                      </a:r>
                    </a:p>
                    <a:p>
                      <a:pPr marL="324000" lvl="1" indent="-144000">
                        <a:buFont typeface="+mj-lt"/>
                        <a:buAutoNum type="alphaLcParenR"/>
                      </a:pPr>
                      <a:r>
                        <a:rPr lang="ru-RU" sz="1150" dirty="0"/>
                        <a:t>для садов интенсивного типа (семечковых и косточковых) – 3 года;</a:t>
                      </a:r>
                    </a:p>
                    <a:p>
                      <a:pPr marL="324000" lvl="1" indent="-144000">
                        <a:buFont typeface="+mj-lt"/>
                        <a:buAutoNum type="alphaLcParenR"/>
                      </a:pPr>
                      <a:r>
                        <a:rPr lang="ru-RU" sz="1150" dirty="0"/>
                        <a:t>для питомников (кроме виноградных) - 3 года;</a:t>
                      </a:r>
                    </a:p>
                    <a:p>
                      <a:pPr marL="324000" lvl="1" indent="-144000">
                        <a:buFont typeface="+mj-lt"/>
                        <a:buAutoNum type="alphaLcParenR"/>
                      </a:pPr>
                      <a:r>
                        <a:rPr lang="ru-RU" sz="1150" dirty="0"/>
                        <a:t>для иных многолетних насаждений (кроме садов интенсивного типа (семечковых и косточковых)) - 6 лет.</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marL="171450" indent="-171450">
                        <a:buFontTx/>
                        <a:buChar char="-"/>
                      </a:pPr>
                      <a:r>
                        <a:rPr lang="ru-RU" sz="1150" dirty="0"/>
                        <a:t>наличие у получателя на начало текущего года не менее 1 гектара площади многолетних насаждений до начала периода их товарного плодоношения.</a:t>
                      </a:r>
                    </a:p>
                    <a:p>
                      <a:endParaRPr lang="ru-RU" sz="115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7" name="TextBox 5"/>
          <p:cNvSpPr txBox="1">
            <a:spLocks noChangeArrowheads="1"/>
          </p:cNvSpPr>
          <p:nvPr/>
        </p:nvSpPr>
        <p:spPr bwMode="auto">
          <a:xfrm>
            <a:off x="2192254" y="762524"/>
            <a:ext cx="94354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ru-RU" sz="2400" dirty="0">
                <a:latin typeface="+mn-lt"/>
              </a:rPr>
              <a:t>1</a:t>
            </a:r>
            <a:r>
              <a:rPr lang="ru-RU" altLang="ru-RU" sz="2400" dirty="0">
                <a:latin typeface="+mn-lt"/>
              </a:rPr>
              <a:t>.7. Субсидии на возмещение части затрат на закладку и уход за многолетними насаждениями</a:t>
            </a:r>
          </a:p>
        </p:txBody>
      </p:sp>
      <p:sp>
        <p:nvSpPr>
          <p:cNvPr id="2" name="TextBox 8">
            <a:extLst>
              <a:ext uri="{FF2B5EF4-FFF2-40B4-BE49-F238E27FC236}">
                <a16:creationId xmlns="" xmlns:a16="http://schemas.microsoft.com/office/drawing/2014/main" id="{90F907E9-E7A0-373B-052A-7B7452C0B4E8}"/>
              </a:ext>
            </a:extLst>
          </p:cNvPr>
          <p:cNvSpPr txBox="1">
            <a:spLocks noChangeArrowheads="1"/>
          </p:cNvSpPr>
          <p:nvPr/>
        </p:nvSpPr>
        <p:spPr bwMode="auto">
          <a:xfrm>
            <a:off x="2192254" y="202055"/>
            <a:ext cx="972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ru-RU" altLang="ru-RU" dirty="0">
                <a:latin typeface="+mn-lt"/>
                <a:cs typeface="Arial" panose="020B0604020202020204" pitchFamily="34" charset="0"/>
              </a:rPr>
              <a:t>1. </a:t>
            </a:r>
            <a:r>
              <a:rPr lang="ru-RU" dirty="0">
                <a:latin typeface="+mn-lt"/>
              </a:rPr>
              <a:t>СУБСИДИЯ НА ПОДДЕРЖКУ ПРИОРИТЕТНЫХ НАПРАВЛЕНИЙ  </a:t>
            </a:r>
          </a:p>
        </p:txBody>
      </p:sp>
    </p:spTree>
    <p:extLst>
      <p:ext uri="{BB962C8B-B14F-4D97-AF65-F5344CB8AC3E}">
        <p14:creationId xmlns:p14="http://schemas.microsoft.com/office/powerpoint/2010/main" val="395122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02168" y="5042634"/>
            <a:ext cx="9644251" cy="1277273"/>
          </a:xfrm>
          <a:prstGeom prst="rect">
            <a:avLst/>
          </a:prstGeom>
          <a:noFill/>
        </p:spPr>
        <p:txBody>
          <a:bodyPr wrap="square">
            <a:spAutoFit/>
          </a:bodyPr>
          <a:lstStyle/>
          <a:p>
            <a:pPr algn="just"/>
            <a:r>
              <a:rPr lang="ru-RU" sz="1100" dirty="0" smtClean="0">
                <a:solidFill>
                  <a:srgbClr val="262626"/>
                </a:solidFill>
                <a:latin typeface="+mn-lt"/>
              </a:rPr>
              <a:t>&lt;**&gt;</a:t>
            </a:r>
            <a:r>
              <a:rPr lang="en-US" sz="1100" dirty="0" smtClean="0">
                <a:solidFill>
                  <a:srgbClr val="262626"/>
                </a:solidFill>
                <a:latin typeface="+mn-lt"/>
              </a:rPr>
              <a:t> </a:t>
            </a:r>
            <a:r>
              <a:rPr lang="ru-RU" sz="1100" dirty="0">
                <a:solidFill>
                  <a:srgbClr val="262626"/>
                </a:solidFill>
                <a:latin typeface="+mn-lt"/>
              </a:rPr>
              <a:t>Повышающий коэффициент (</a:t>
            </a:r>
            <a:r>
              <a:rPr lang="ru-RU" sz="1100" dirty="0" err="1">
                <a:solidFill>
                  <a:srgbClr val="262626"/>
                </a:solidFill>
                <a:latin typeface="+mn-lt"/>
              </a:rPr>
              <a:t>Кп</a:t>
            </a:r>
            <a:r>
              <a:rPr lang="ru-RU" sz="1100" dirty="0">
                <a:solidFill>
                  <a:srgbClr val="262626"/>
                </a:solidFill>
                <a:latin typeface="+mn-lt"/>
              </a:rPr>
              <a:t>):</a:t>
            </a:r>
          </a:p>
          <a:p>
            <a:r>
              <a:rPr lang="ru-RU" sz="1100" dirty="0">
                <a:latin typeface="+mn-lt"/>
              </a:rPr>
              <a:t>- для садов интенсивного типа с плотностью посадки свыше 1250 растений на 1 гектар - 1,4;</a:t>
            </a:r>
          </a:p>
          <a:p>
            <a:r>
              <a:rPr lang="ru-RU" sz="1100" dirty="0">
                <a:latin typeface="+mn-lt"/>
              </a:rPr>
              <a:t>- для садов интенсивного типа с плотностью посадки свыше 2500 растений на 1 гектар - 1,7;</a:t>
            </a:r>
          </a:p>
          <a:p>
            <a:r>
              <a:rPr lang="ru-RU" sz="1100" dirty="0">
                <a:latin typeface="+mn-lt"/>
              </a:rPr>
              <a:t>- для садов интенсивного типа с плотностью посадки свыше 3500 растений на 1 гектар - 3;</a:t>
            </a:r>
          </a:p>
          <a:p>
            <a:r>
              <a:rPr lang="ru-RU" sz="1100" dirty="0">
                <a:solidFill>
                  <a:srgbClr val="262626"/>
                </a:solidFill>
                <a:latin typeface="+mn-lt"/>
              </a:rPr>
              <a:t>&lt;***&gt; Повышающий коэффициент (</a:t>
            </a:r>
            <a:r>
              <a:rPr lang="ru-RU" sz="1100" dirty="0" err="1">
                <a:solidFill>
                  <a:srgbClr val="262626"/>
                </a:solidFill>
                <a:latin typeface="+mn-lt"/>
              </a:rPr>
              <a:t>Кп</a:t>
            </a:r>
            <a:r>
              <a:rPr lang="ru-RU" sz="1100" dirty="0">
                <a:solidFill>
                  <a:srgbClr val="262626"/>
                </a:solidFill>
                <a:latin typeface="+mn-lt"/>
              </a:rPr>
              <a:t>):</a:t>
            </a:r>
            <a:endParaRPr lang="ru-RU" sz="1100" dirty="0">
              <a:latin typeface="+mn-lt"/>
            </a:endParaRPr>
          </a:p>
          <a:p>
            <a:r>
              <a:rPr lang="ru-RU" sz="1100" dirty="0">
                <a:latin typeface="+mn-lt"/>
              </a:rPr>
              <a:t>- для ягодных кустарниковых насаждений - 1,1;</a:t>
            </a:r>
          </a:p>
          <a:p>
            <a:r>
              <a:rPr lang="ru-RU" sz="1100" dirty="0">
                <a:latin typeface="+mn-lt"/>
              </a:rPr>
              <a:t>- для ягодных кустарниковых насаждений с установкой шпалерных конструкций - 1,4.</a:t>
            </a:r>
          </a:p>
        </p:txBody>
      </p:sp>
      <p:sp>
        <p:nvSpPr>
          <p:cNvPr id="16386"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71A99A47-5986-4BC6-9DCE-7EF825769D60}" type="slidenum">
              <a:rPr lang="uk-UA" altLang="ru-RU" sz="1600" smtClean="0">
                <a:solidFill>
                  <a:schemeClr val="accent1"/>
                </a:solidFill>
              </a:rPr>
              <a:pPr>
                <a:lnSpc>
                  <a:spcPct val="100000"/>
                </a:lnSpc>
                <a:spcBef>
                  <a:spcPct val="0"/>
                </a:spcBef>
                <a:buFontTx/>
                <a:buNone/>
              </a:pPr>
              <a:t>13</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148316230"/>
              </p:ext>
            </p:extLst>
          </p:nvPr>
        </p:nvGraphicFramePr>
        <p:xfrm>
          <a:off x="2077963" y="1396809"/>
          <a:ext cx="9914012" cy="3516063"/>
        </p:xfrm>
        <a:graphic>
          <a:graphicData uri="http://schemas.openxmlformats.org/drawingml/2006/table">
            <a:tbl>
              <a:tblPr/>
              <a:tblGrid>
                <a:gridCol w="5380112">
                  <a:extLst>
                    <a:ext uri="{9D8B030D-6E8A-4147-A177-3AD203B41FA5}">
                      <a16:colId xmlns="" xmlns:a16="http://schemas.microsoft.com/office/drawing/2014/main" val="2482391542"/>
                    </a:ext>
                  </a:extLst>
                </a:gridCol>
                <a:gridCol w="1285875">
                  <a:extLst>
                    <a:ext uri="{9D8B030D-6E8A-4147-A177-3AD203B41FA5}">
                      <a16:colId xmlns="" xmlns:a16="http://schemas.microsoft.com/office/drawing/2014/main" val="2431480006"/>
                    </a:ext>
                  </a:extLst>
                </a:gridCol>
                <a:gridCol w="1581150">
                  <a:extLst>
                    <a:ext uri="{9D8B030D-6E8A-4147-A177-3AD203B41FA5}">
                      <a16:colId xmlns="" xmlns:a16="http://schemas.microsoft.com/office/drawing/2014/main" val="2207675087"/>
                    </a:ext>
                  </a:extLst>
                </a:gridCol>
                <a:gridCol w="1666875">
                  <a:extLst>
                    <a:ext uri="{9D8B030D-6E8A-4147-A177-3AD203B41FA5}">
                      <a16:colId xmlns="" xmlns:a16="http://schemas.microsoft.com/office/drawing/2014/main" val="3031056523"/>
                    </a:ext>
                  </a:extLst>
                </a:gridCol>
              </a:tblGrid>
              <a:tr h="60133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400" b="1" i="0" u="none" strike="noStrike" cap="none" normalizeH="0" baseline="0" dirty="0">
                          <a:ln>
                            <a:noFill/>
                          </a:ln>
                          <a:solidFill>
                            <a:srgbClr val="FFFFFF"/>
                          </a:solidFill>
                          <a:effectLst/>
                          <a:latin typeface="Calibri" panose="020F0502020204030204" pitchFamily="34" charset="0"/>
                        </a:rPr>
                        <a:t>Направления предоставления субсидии</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FFFF"/>
                          </a:solidFill>
                          <a:effectLst/>
                          <a:latin typeface="Calibri" panose="020F0502020204030204" pitchFamily="34" charset="0"/>
                        </a:rPr>
                        <a:t>Ставка на 1 га</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400" b="1" i="0" u="none" strike="noStrike" cap="none" normalizeH="0" baseline="0" dirty="0">
                          <a:ln>
                            <a:noFill/>
                          </a:ln>
                          <a:solidFill>
                            <a:srgbClr val="FFFFFF"/>
                          </a:solidFill>
                          <a:effectLst/>
                          <a:latin typeface="Calibri" panose="020F0502020204030204" pitchFamily="34" charset="0"/>
                        </a:rPr>
                        <a:t>Ставка на 1 га&lt;*&gt;</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400" b="1" i="0" u="none" strike="noStrike" kern="1200" cap="none" normalizeH="0" baseline="0" dirty="0">
                          <a:ln>
                            <a:noFill/>
                          </a:ln>
                          <a:solidFill>
                            <a:srgbClr val="FFFFFF"/>
                          </a:solidFill>
                          <a:effectLst/>
                          <a:latin typeface="Calibri" panose="020F0502020204030204" pitchFamily="34" charset="0"/>
                          <a:ea typeface="+mn-ea"/>
                          <a:cs typeface="+mn-cs"/>
                        </a:rPr>
                        <a:t>Повышающий коэффициент (</a:t>
                      </a:r>
                      <a:r>
                        <a:rPr kumimoji="0" lang="ru-RU" altLang="ru-RU" sz="1400" b="1" i="0" u="none" strike="noStrike" kern="1200" cap="none" normalizeH="0" baseline="0" dirty="0" err="1">
                          <a:ln>
                            <a:noFill/>
                          </a:ln>
                          <a:solidFill>
                            <a:srgbClr val="FFFFFF"/>
                          </a:solidFill>
                          <a:effectLst/>
                          <a:latin typeface="Calibri" panose="020F0502020204030204" pitchFamily="34" charset="0"/>
                          <a:ea typeface="+mn-ea"/>
                          <a:cs typeface="+mn-cs"/>
                        </a:rPr>
                        <a:t>Кп</a:t>
                      </a:r>
                      <a:r>
                        <a:rPr kumimoji="0" lang="ru-RU" altLang="ru-RU" sz="1400" b="1" i="0" u="none" strike="noStrike" kern="1200" cap="none" normalizeH="0" baseline="0" dirty="0">
                          <a:ln>
                            <a:noFill/>
                          </a:ln>
                          <a:solidFill>
                            <a:srgbClr val="FFFFFF"/>
                          </a:solidFill>
                          <a:effectLst/>
                          <a:latin typeface="Calibri" panose="020F0502020204030204" pitchFamily="34" charset="0"/>
                          <a:ea typeface="+mn-ea"/>
                          <a:cs typeface="+mn-cs"/>
                        </a:rPr>
                        <a:t>)</a:t>
                      </a:r>
                      <a:endParaRPr lang="ru-RU" dirty="0"/>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2219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1. Закладка плодовых насаждений</a:t>
                      </a:r>
                      <a:endParaRPr kumimoji="0" lang="ru-RU" altLang="ru-RU" sz="13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75 000 руб.</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80 000 руб.</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Х</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extLst>
                  <a:ext uri="{0D108BD9-81ED-4DB2-BD59-A6C34878D82A}">
                    <a16:rowId xmlns="" xmlns:a16="http://schemas.microsoft.com/office/drawing/2014/main" val="2774626284"/>
                  </a:ext>
                </a:extLst>
              </a:tr>
              <a:tr h="32219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2. Закладка ягодных кустарниковых насаждений</a:t>
                      </a:r>
                      <a:endParaRPr kumimoji="0" lang="ru-RU" altLang="ru-RU" sz="13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315 000 руб. </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320 000 руб. </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&lt;***&gt;</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3539307764"/>
                  </a:ext>
                </a:extLst>
              </a:tr>
              <a:tr h="42147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3. Закладка ягодных насаждений (кроме ягодных кустарниковых насаждений)</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265 000 руб.</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270 000 руб.</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Х</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extLst>
                  <a:ext uri="{0D108BD9-81ED-4DB2-BD59-A6C34878D82A}">
                    <a16:rowId xmlns="" xmlns:a16="http://schemas.microsoft.com/office/drawing/2014/main" val="2706369034"/>
                  </a:ext>
                </a:extLst>
              </a:tr>
              <a:tr h="32219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4. Закладка плодовых питомников</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100 000 руб.</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3</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3754278582"/>
                  </a:ext>
                </a:extLst>
              </a:tr>
              <a:tr h="32219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5. Закладка ягодных питомников</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320 000 руб.</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Х</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extLst>
                  <a:ext uri="{0D108BD9-81ED-4DB2-BD59-A6C34878D82A}">
                    <a16:rowId xmlns="" xmlns:a16="http://schemas.microsoft.com/office/drawing/2014/main" val="3044360559"/>
                  </a:ext>
                </a:extLst>
              </a:tr>
              <a:tr h="322617">
                <a:tc>
                  <a:txBody>
                    <a:bodyPr/>
                    <a:lstStyle>
                      <a:lvl1pPr defTabSz="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6. Закладка садов интенсивного типа</a:t>
                      </a:r>
                      <a:endParaRPr kumimoji="0" lang="ru-RU" altLang="ru-RU" sz="13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315 000 руб.</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320 000 руб.</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300" b="0" i="0" u="none" strike="noStrike" cap="none" normalizeH="0" baseline="0" dirty="0">
                          <a:ln>
                            <a:noFill/>
                          </a:ln>
                          <a:solidFill>
                            <a:srgbClr val="000000"/>
                          </a:solidFill>
                          <a:effectLst/>
                          <a:latin typeface="Calibri" panose="020F0502020204030204" pitchFamily="34" charset="0"/>
                        </a:rPr>
                        <a:t>&lt;**&gt;</a:t>
                      </a:r>
                      <a:endParaRPr kumimoji="0" lang="ru-RU" altLang="ru-RU" sz="1300" b="0" i="0" u="none" strike="noStrike" cap="none" normalizeH="0" baseline="0" dirty="0">
                        <a:ln>
                          <a:noFill/>
                        </a:ln>
                        <a:solidFill>
                          <a:srgbClr val="000000"/>
                        </a:solidFill>
                        <a:effectLst/>
                        <a:latin typeface="Calibri" panose="020F0502020204030204"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4277204930"/>
                  </a:ext>
                </a:extLst>
              </a:tr>
              <a:tr h="440928">
                <a:tc>
                  <a:txBody>
                    <a:bodyPr/>
                    <a:lstStyle>
                      <a:lvl1pPr defTabSz="457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7. Уход за плодовыми и ягодными насаждениями (включая питомники) без установки шпалеры и (или) </a:t>
                      </a:r>
                      <a:r>
                        <a:rPr kumimoji="0" lang="ru-RU" altLang="ru-RU" sz="1300" b="0" i="0" u="none" strike="noStrike" cap="none" normalizeH="0" baseline="0" dirty="0" err="1">
                          <a:ln>
                            <a:noFill/>
                          </a:ln>
                          <a:solidFill>
                            <a:srgbClr val="000000"/>
                          </a:solidFill>
                          <a:effectLst/>
                          <a:latin typeface="Calibri" panose="020F0502020204030204" pitchFamily="34" charset="0"/>
                        </a:rPr>
                        <a:t>противоградной</a:t>
                      </a:r>
                      <a:r>
                        <a:rPr kumimoji="0" lang="ru-RU" altLang="ru-RU" sz="1300" b="0" i="0" u="none" strike="noStrike" cap="none" normalizeH="0" baseline="0" dirty="0">
                          <a:ln>
                            <a:noFill/>
                          </a:ln>
                          <a:solidFill>
                            <a:srgbClr val="000000"/>
                          </a:solidFill>
                          <a:effectLst/>
                          <a:latin typeface="Calibri" panose="020F0502020204030204" pitchFamily="34" charset="0"/>
                        </a:rPr>
                        <a:t> сетки</a:t>
                      </a:r>
                      <a:endParaRPr kumimoji="0" lang="ru-RU" altLang="ru-RU" sz="13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50 000 руб.</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Х</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extLst>
                  <a:ext uri="{0D108BD9-81ED-4DB2-BD59-A6C34878D82A}">
                    <a16:rowId xmlns="" xmlns:a16="http://schemas.microsoft.com/office/drawing/2014/main" val="1457353005"/>
                  </a:ext>
                </a:extLst>
              </a:tr>
              <a:tr h="440928">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ru-RU" altLang="ru-RU" sz="13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8.</a:t>
                      </a:r>
                      <a:r>
                        <a:rPr kumimoji="0" lang="ru-RU" altLang="ru-RU" sz="1300" b="0" i="0" u="none" strike="noStrike" cap="none" normalizeH="0" baseline="0" dirty="0">
                          <a:ln>
                            <a:noFill/>
                          </a:ln>
                          <a:solidFill>
                            <a:srgbClr val="000000"/>
                          </a:solidFill>
                          <a:effectLst/>
                          <a:latin typeface="Calibri" panose="020F0502020204030204" pitchFamily="34" charset="0"/>
                        </a:rPr>
                        <a:t> Уход за плодовыми и ягодными насаждениями (включая питомники) с установкой шпалеры и (или) </a:t>
                      </a:r>
                      <a:r>
                        <a:rPr kumimoji="0" lang="ru-RU" altLang="ru-RU" sz="1300" b="0" i="0" u="none" strike="noStrike" cap="none" normalizeH="0" baseline="0" dirty="0" err="1">
                          <a:ln>
                            <a:noFill/>
                          </a:ln>
                          <a:solidFill>
                            <a:srgbClr val="000000"/>
                          </a:solidFill>
                          <a:effectLst/>
                          <a:latin typeface="Calibri" panose="020F0502020204030204" pitchFamily="34" charset="0"/>
                        </a:rPr>
                        <a:t>противоградной</a:t>
                      </a:r>
                      <a:r>
                        <a:rPr kumimoji="0" lang="ru-RU" altLang="ru-RU" sz="1300" b="0" i="0" u="none" strike="noStrike" cap="none" normalizeH="0" baseline="0" dirty="0">
                          <a:ln>
                            <a:noFill/>
                          </a:ln>
                          <a:solidFill>
                            <a:srgbClr val="000000"/>
                          </a:solidFill>
                          <a:effectLst/>
                          <a:latin typeface="Calibri" panose="020F0502020204030204" pitchFamily="34" charset="0"/>
                        </a:rPr>
                        <a:t> сетки</a:t>
                      </a:r>
                      <a:endParaRPr kumimoji="0" lang="ru-RU" altLang="ru-RU" sz="13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80 000 руб.</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0" i="0" u="none" strike="noStrike" cap="none" normalizeH="0" baseline="0" dirty="0">
                          <a:ln>
                            <a:noFill/>
                          </a:ln>
                          <a:solidFill>
                            <a:srgbClr val="000000"/>
                          </a:solidFill>
                          <a:effectLst/>
                          <a:latin typeface="Calibri" panose="020F0502020204030204" pitchFamily="34" charset="0"/>
                        </a:rPr>
                        <a:t>Х</a:t>
                      </a: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bl>
          </a:graphicData>
        </a:graphic>
      </p:graphicFrame>
      <p:sp>
        <p:nvSpPr>
          <p:cNvPr id="16429" name="TextBox 5"/>
          <p:cNvSpPr txBox="1">
            <a:spLocks noChangeArrowheads="1"/>
          </p:cNvSpPr>
          <p:nvPr/>
        </p:nvSpPr>
        <p:spPr bwMode="auto">
          <a:xfrm>
            <a:off x="2102168" y="565813"/>
            <a:ext cx="96321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ru-RU" sz="2400" dirty="0"/>
              <a:t>1</a:t>
            </a:r>
            <a:r>
              <a:rPr lang="ru-RU" altLang="ru-RU" sz="2400" dirty="0"/>
              <a:t>.7. Субсидии на возмещение части затрат на закладку и уход за многолетними насаждениями</a:t>
            </a:r>
          </a:p>
        </p:txBody>
      </p:sp>
      <p:sp>
        <p:nvSpPr>
          <p:cNvPr id="2" name="TextBox 8">
            <a:extLst>
              <a:ext uri="{FF2B5EF4-FFF2-40B4-BE49-F238E27FC236}">
                <a16:creationId xmlns="" xmlns:a16="http://schemas.microsoft.com/office/drawing/2014/main" id="{897C4D38-4839-7998-F4E3-E4E4F8B23190}"/>
              </a:ext>
            </a:extLst>
          </p:cNvPr>
          <p:cNvSpPr txBox="1">
            <a:spLocks noChangeArrowheads="1"/>
          </p:cNvSpPr>
          <p:nvPr/>
        </p:nvSpPr>
        <p:spPr bwMode="auto">
          <a:xfrm>
            <a:off x="2090065" y="81944"/>
            <a:ext cx="972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ru-RU" altLang="ru-RU" dirty="0">
                <a:latin typeface="+mn-lt"/>
                <a:cs typeface="Arial" panose="020B0604020202020204" pitchFamily="34" charset="0"/>
              </a:rPr>
              <a:t>1. </a:t>
            </a:r>
            <a:r>
              <a:rPr lang="ru-RU" dirty="0">
                <a:latin typeface="+mn-lt"/>
              </a:rPr>
              <a:t>СУБСИДИЯ НА ПОДДЕРЖКУ ПРИОРИТЕТНЫХ НАПРАВЛЕНИЙ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A5FDE8BF-815E-4FA5-B72E-A3FDC4942E87}" type="slidenum">
              <a:rPr lang="uk-UA" altLang="ru-RU" sz="1600" smtClean="0">
                <a:solidFill>
                  <a:schemeClr val="accent1"/>
                </a:solidFill>
              </a:rPr>
              <a:pPr>
                <a:lnSpc>
                  <a:spcPct val="100000"/>
                </a:lnSpc>
                <a:spcBef>
                  <a:spcPct val="0"/>
                </a:spcBef>
                <a:buFontTx/>
                <a:buNone/>
              </a:pPr>
              <a:t>14</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51205" name="TextBox 8"/>
          <p:cNvSpPr txBox="1">
            <a:spLocks noChangeArrowheads="1"/>
          </p:cNvSpPr>
          <p:nvPr/>
        </p:nvSpPr>
        <p:spPr bwMode="auto">
          <a:xfrm>
            <a:off x="2211760" y="118556"/>
            <a:ext cx="94003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dirty="0">
                <a:latin typeface="+mn-lt"/>
                <a:cs typeface="Arial" panose="020B0604020202020204" pitchFamily="34" charset="0"/>
              </a:rPr>
              <a:t>2. ФЕДЕРАЛЬНАЯ ПРОГРАММА ЛЬГОТНОГО КРЕДИТОВАНИЯ</a:t>
            </a:r>
          </a:p>
        </p:txBody>
      </p:sp>
      <p:graphicFrame>
        <p:nvGraphicFramePr>
          <p:cNvPr id="10" name="Схема 9"/>
          <p:cNvGraphicFramePr/>
          <p:nvPr>
            <p:extLst>
              <p:ext uri="{D42A27DB-BD31-4B8C-83A1-F6EECF244321}">
                <p14:modId xmlns:p14="http://schemas.microsoft.com/office/powerpoint/2010/main" val="3970508593"/>
              </p:ext>
            </p:extLst>
          </p:nvPr>
        </p:nvGraphicFramePr>
        <p:xfrm>
          <a:off x="2375529" y="738561"/>
          <a:ext cx="9196121" cy="942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7" name="TextBox 10"/>
          <p:cNvSpPr txBox="1">
            <a:spLocks noChangeArrowheads="1"/>
          </p:cNvSpPr>
          <p:nvPr/>
        </p:nvSpPr>
        <p:spPr bwMode="auto">
          <a:xfrm>
            <a:off x="2167741" y="1830897"/>
            <a:ext cx="940391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1800" dirty="0">
                <a:latin typeface="+mn-lt"/>
              </a:rPr>
              <a:t>Сельскохозяйственные товаропроизводители и организации агропромышленного комплекса могут привлечь кредит по льготной процентной ставке </a:t>
            </a:r>
          </a:p>
          <a:p>
            <a:pPr algn="ctr">
              <a:lnSpc>
                <a:spcPct val="100000"/>
              </a:lnSpc>
              <a:spcBef>
                <a:spcPct val="0"/>
              </a:spcBef>
              <a:buFontTx/>
              <a:buNone/>
            </a:pPr>
            <a:r>
              <a:rPr lang="ru-RU" altLang="ru-RU" sz="1800" dirty="0">
                <a:latin typeface="+mn-lt"/>
              </a:rPr>
              <a:t>от 7,4% до 11% годовых в уполномоченных банках (при ставке ЦБ РФ 18%).</a:t>
            </a:r>
          </a:p>
        </p:txBody>
      </p:sp>
      <p:sp>
        <p:nvSpPr>
          <p:cNvPr id="12" name="Скругленный прямоугольник 11"/>
          <p:cNvSpPr/>
          <p:nvPr/>
        </p:nvSpPr>
        <p:spPr>
          <a:xfrm>
            <a:off x="2530838" y="3131445"/>
            <a:ext cx="1834989" cy="547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t>Заемщик</a:t>
            </a:r>
          </a:p>
        </p:txBody>
      </p:sp>
      <p:sp>
        <p:nvSpPr>
          <p:cNvPr id="13" name="Скругленный прямоугольник 12"/>
          <p:cNvSpPr/>
          <p:nvPr/>
        </p:nvSpPr>
        <p:spPr>
          <a:xfrm>
            <a:off x="5859825" y="3131445"/>
            <a:ext cx="1834989" cy="547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t>Банк</a:t>
            </a:r>
          </a:p>
        </p:txBody>
      </p:sp>
      <p:sp>
        <p:nvSpPr>
          <p:cNvPr id="14" name="Скругленный прямоугольник 13"/>
          <p:cNvSpPr/>
          <p:nvPr/>
        </p:nvSpPr>
        <p:spPr>
          <a:xfrm>
            <a:off x="9286958" y="3131445"/>
            <a:ext cx="1703505" cy="547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t>Минсельхоз России</a:t>
            </a:r>
          </a:p>
        </p:txBody>
      </p:sp>
      <p:sp>
        <p:nvSpPr>
          <p:cNvPr id="15" name="Стрелка вправо 14"/>
          <p:cNvSpPr/>
          <p:nvPr/>
        </p:nvSpPr>
        <p:spPr>
          <a:xfrm>
            <a:off x="4607275" y="3262629"/>
            <a:ext cx="982514" cy="156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трелка вправо 15"/>
          <p:cNvSpPr/>
          <p:nvPr/>
        </p:nvSpPr>
        <p:spPr>
          <a:xfrm rot="10800000">
            <a:off x="4564692" y="3426246"/>
            <a:ext cx="982514" cy="156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трелка вправо 16"/>
          <p:cNvSpPr/>
          <p:nvPr/>
        </p:nvSpPr>
        <p:spPr>
          <a:xfrm>
            <a:off x="8007433" y="3261117"/>
            <a:ext cx="982514" cy="155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8" name="Стрелка вправо 17"/>
          <p:cNvSpPr/>
          <p:nvPr/>
        </p:nvSpPr>
        <p:spPr>
          <a:xfrm rot="10800000">
            <a:off x="7964850" y="3427588"/>
            <a:ext cx="982514" cy="155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Семиугольник 18"/>
          <p:cNvSpPr/>
          <p:nvPr/>
        </p:nvSpPr>
        <p:spPr>
          <a:xfrm>
            <a:off x="4823088" y="2950676"/>
            <a:ext cx="393006" cy="3044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1</a:t>
            </a:r>
          </a:p>
        </p:txBody>
      </p:sp>
      <p:sp>
        <p:nvSpPr>
          <p:cNvPr id="20" name="Семиугольник 19"/>
          <p:cNvSpPr/>
          <p:nvPr/>
        </p:nvSpPr>
        <p:spPr>
          <a:xfrm>
            <a:off x="8286579" y="2939196"/>
            <a:ext cx="393006" cy="3044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2</a:t>
            </a:r>
          </a:p>
        </p:txBody>
      </p:sp>
      <p:sp>
        <p:nvSpPr>
          <p:cNvPr id="21" name="Семиугольник 20"/>
          <p:cNvSpPr/>
          <p:nvPr/>
        </p:nvSpPr>
        <p:spPr>
          <a:xfrm>
            <a:off x="8302187" y="3583147"/>
            <a:ext cx="393006" cy="3044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3</a:t>
            </a:r>
          </a:p>
        </p:txBody>
      </p:sp>
      <p:sp>
        <p:nvSpPr>
          <p:cNvPr id="22" name="Семиугольник 21"/>
          <p:cNvSpPr/>
          <p:nvPr/>
        </p:nvSpPr>
        <p:spPr>
          <a:xfrm>
            <a:off x="4823088" y="3583147"/>
            <a:ext cx="393006" cy="3044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4</a:t>
            </a:r>
          </a:p>
        </p:txBody>
      </p:sp>
      <p:grpSp>
        <p:nvGrpSpPr>
          <p:cNvPr id="2" name="Группа 1">
            <a:extLst>
              <a:ext uri="{FF2B5EF4-FFF2-40B4-BE49-F238E27FC236}">
                <a16:creationId xmlns="" xmlns:a16="http://schemas.microsoft.com/office/drawing/2014/main" id="{70EC9219-4B57-907A-276C-41D0F1749FD3}"/>
              </a:ext>
            </a:extLst>
          </p:cNvPr>
          <p:cNvGrpSpPr/>
          <p:nvPr/>
        </p:nvGrpSpPr>
        <p:grpSpPr>
          <a:xfrm>
            <a:off x="2375530" y="4185565"/>
            <a:ext cx="8761218" cy="2265771"/>
            <a:chOff x="2375530" y="4185565"/>
            <a:chExt cx="8761218" cy="2265771"/>
          </a:xfrm>
        </p:grpSpPr>
        <p:sp>
          <p:nvSpPr>
            <p:cNvPr id="3" name="Полилиния: фигура 2">
              <a:extLst>
                <a:ext uri="{FF2B5EF4-FFF2-40B4-BE49-F238E27FC236}">
                  <a16:creationId xmlns="" xmlns:a16="http://schemas.microsoft.com/office/drawing/2014/main" id="{D0AD59A6-00FF-8D23-76F8-4CEE45AFE664}"/>
                </a:ext>
              </a:extLst>
            </p:cNvPr>
            <p:cNvSpPr/>
            <p:nvPr/>
          </p:nvSpPr>
          <p:spPr>
            <a:xfrm>
              <a:off x="2609482" y="4350006"/>
              <a:ext cx="1955210" cy="2096982"/>
            </a:xfrm>
            <a:custGeom>
              <a:avLst/>
              <a:gdLst>
                <a:gd name="connsiteX0" fmla="*/ 0 w 1955210"/>
                <a:gd name="connsiteY0" fmla="*/ 325875 h 2096982"/>
                <a:gd name="connsiteX1" fmla="*/ 325875 w 1955210"/>
                <a:gd name="connsiteY1" fmla="*/ 0 h 2096982"/>
                <a:gd name="connsiteX2" fmla="*/ 1629335 w 1955210"/>
                <a:gd name="connsiteY2" fmla="*/ 0 h 2096982"/>
                <a:gd name="connsiteX3" fmla="*/ 1955210 w 1955210"/>
                <a:gd name="connsiteY3" fmla="*/ 325875 h 2096982"/>
                <a:gd name="connsiteX4" fmla="*/ 1955210 w 1955210"/>
                <a:gd name="connsiteY4" fmla="*/ 1771107 h 2096982"/>
                <a:gd name="connsiteX5" fmla="*/ 1629335 w 1955210"/>
                <a:gd name="connsiteY5" fmla="*/ 2096982 h 2096982"/>
                <a:gd name="connsiteX6" fmla="*/ 325875 w 1955210"/>
                <a:gd name="connsiteY6" fmla="*/ 2096982 h 2096982"/>
                <a:gd name="connsiteX7" fmla="*/ 0 w 1955210"/>
                <a:gd name="connsiteY7" fmla="*/ 1771107 h 2096982"/>
                <a:gd name="connsiteX8" fmla="*/ 0 w 1955210"/>
                <a:gd name="connsiteY8" fmla="*/ 325875 h 20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210" h="2096982">
                  <a:moveTo>
                    <a:pt x="0" y="325875"/>
                  </a:moveTo>
                  <a:cubicBezTo>
                    <a:pt x="0" y="145899"/>
                    <a:pt x="145899" y="0"/>
                    <a:pt x="325875" y="0"/>
                  </a:cubicBezTo>
                  <a:lnTo>
                    <a:pt x="1629335" y="0"/>
                  </a:lnTo>
                  <a:cubicBezTo>
                    <a:pt x="1809311" y="0"/>
                    <a:pt x="1955210" y="145899"/>
                    <a:pt x="1955210" y="325875"/>
                  </a:cubicBezTo>
                  <a:lnTo>
                    <a:pt x="1955210" y="1771107"/>
                  </a:lnTo>
                  <a:cubicBezTo>
                    <a:pt x="1955210" y="1951083"/>
                    <a:pt x="1809311" y="2096982"/>
                    <a:pt x="1629335" y="2096982"/>
                  </a:cubicBezTo>
                  <a:lnTo>
                    <a:pt x="325875" y="2096982"/>
                  </a:lnTo>
                  <a:cubicBezTo>
                    <a:pt x="145899" y="2096982"/>
                    <a:pt x="0" y="1951083"/>
                    <a:pt x="0" y="1771107"/>
                  </a:cubicBezTo>
                  <a:lnTo>
                    <a:pt x="0" y="325875"/>
                  </a:lnTo>
                  <a:close/>
                </a:path>
              </a:pathLst>
            </a:custGeom>
            <a:solidFill>
              <a:schemeClr val="accent1">
                <a:lumMod val="20000"/>
                <a:lumOff val="8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3008" tIns="165518" rIns="165518" bIns="165518" numCol="1" spcCol="1270" anchor="ctr" anchorCtr="0">
              <a:noAutofit/>
            </a:bodyPr>
            <a:lstStyle/>
            <a:p>
              <a:pPr marL="0" lvl="0" indent="0" algn="l" defTabSz="533400">
                <a:lnSpc>
                  <a:spcPct val="90000"/>
                </a:lnSpc>
                <a:spcBef>
                  <a:spcPct val="0"/>
                </a:spcBef>
                <a:spcAft>
                  <a:spcPct val="35000"/>
                </a:spcAft>
                <a:buNone/>
              </a:pPr>
              <a:r>
                <a:rPr lang="ru-RU" sz="1200" kern="1200" dirty="0"/>
                <a:t>Потенциальный заемщик подает в уполномоченный банк заявку и документы в соответствии с правилами банка</a:t>
              </a:r>
            </a:p>
          </p:txBody>
        </p:sp>
        <p:sp>
          <p:nvSpPr>
            <p:cNvPr id="4" name="Полилиния: фигура 3">
              <a:extLst>
                <a:ext uri="{FF2B5EF4-FFF2-40B4-BE49-F238E27FC236}">
                  <a16:creationId xmlns="" xmlns:a16="http://schemas.microsoft.com/office/drawing/2014/main" id="{A9B9E805-5C71-B195-7A74-75AEBA2B6A96}"/>
                </a:ext>
              </a:extLst>
            </p:cNvPr>
            <p:cNvSpPr/>
            <p:nvPr/>
          </p:nvSpPr>
          <p:spPr>
            <a:xfrm>
              <a:off x="2375530" y="4185565"/>
              <a:ext cx="536674" cy="537128"/>
            </a:xfrm>
            <a:custGeom>
              <a:avLst/>
              <a:gdLst>
                <a:gd name="connsiteX0" fmla="*/ 0 w 536674"/>
                <a:gd name="connsiteY0" fmla="*/ 268564 h 537128"/>
                <a:gd name="connsiteX1" fmla="*/ 268337 w 536674"/>
                <a:gd name="connsiteY1" fmla="*/ 0 h 537128"/>
                <a:gd name="connsiteX2" fmla="*/ 536674 w 536674"/>
                <a:gd name="connsiteY2" fmla="*/ 268564 h 537128"/>
                <a:gd name="connsiteX3" fmla="*/ 268337 w 536674"/>
                <a:gd name="connsiteY3" fmla="*/ 537128 h 537128"/>
                <a:gd name="connsiteX4" fmla="*/ 0 w 536674"/>
                <a:gd name="connsiteY4" fmla="*/ 268564 h 537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674" h="537128">
                  <a:moveTo>
                    <a:pt x="0" y="268564"/>
                  </a:moveTo>
                  <a:cubicBezTo>
                    <a:pt x="0" y="120240"/>
                    <a:pt x="120139" y="0"/>
                    <a:pt x="268337" y="0"/>
                  </a:cubicBezTo>
                  <a:cubicBezTo>
                    <a:pt x="416535" y="0"/>
                    <a:pt x="536674" y="120240"/>
                    <a:pt x="536674" y="268564"/>
                  </a:cubicBezTo>
                  <a:cubicBezTo>
                    <a:pt x="536674" y="416888"/>
                    <a:pt x="416535" y="537128"/>
                    <a:pt x="268337" y="537128"/>
                  </a:cubicBezTo>
                  <a:cubicBezTo>
                    <a:pt x="120139" y="537128"/>
                    <a:pt x="0" y="416888"/>
                    <a:pt x="0" y="2685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594" tIns="78661" rIns="78594" bIns="78661" numCol="1" spcCol="1270" anchor="ctr" anchorCtr="0">
              <a:noAutofit/>
            </a:bodyPr>
            <a:lstStyle/>
            <a:p>
              <a:pPr marL="0" lvl="0" indent="0" algn="ctr" defTabSz="1066800">
                <a:lnSpc>
                  <a:spcPct val="90000"/>
                </a:lnSpc>
                <a:spcBef>
                  <a:spcPct val="0"/>
                </a:spcBef>
                <a:spcAft>
                  <a:spcPct val="35000"/>
                </a:spcAft>
                <a:buNone/>
              </a:pPr>
              <a:r>
                <a:rPr lang="ru-RU" sz="2400" kern="1200" dirty="0"/>
                <a:t>1</a:t>
              </a:r>
            </a:p>
          </p:txBody>
        </p:sp>
        <p:sp>
          <p:nvSpPr>
            <p:cNvPr id="5" name="Полилиния: фигура 4">
              <a:extLst>
                <a:ext uri="{FF2B5EF4-FFF2-40B4-BE49-F238E27FC236}">
                  <a16:creationId xmlns="" xmlns:a16="http://schemas.microsoft.com/office/drawing/2014/main" id="{A02DD28F-E234-F69C-585F-9CD264F815BA}"/>
                </a:ext>
              </a:extLst>
            </p:cNvPr>
            <p:cNvSpPr/>
            <p:nvPr/>
          </p:nvSpPr>
          <p:spPr>
            <a:xfrm>
              <a:off x="4802770" y="4350006"/>
              <a:ext cx="1955210" cy="2096982"/>
            </a:xfrm>
            <a:custGeom>
              <a:avLst/>
              <a:gdLst>
                <a:gd name="connsiteX0" fmla="*/ 0 w 1955210"/>
                <a:gd name="connsiteY0" fmla="*/ 325875 h 2096982"/>
                <a:gd name="connsiteX1" fmla="*/ 325875 w 1955210"/>
                <a:gd name="connsiteY1" fmla="*/ 0 h 2096982"/>
                <a:gd name="connsiteX2" fmla="*/ 1629335 w 1955210"/>
                <a:gd name="connsiteY2" fmla="*/ 0 h 2096982"/>
                <a:gd name="connsiteX3" fmla="*/ 1955210 w 1955210"/>
                <a:gd name="connsiteY3" fmla="*/ 325875 h 2096982"/>
                <a:gd name="connsiteX4" fmla="*/ 1955210 w 1955210"/>
                <a:gd name="connsiteY4" fmla="*/ 1771107 h 2096982"/>
                <a:gd name="connsiteX5" fmla="*/ 1629335 w 1955210"/>
                <a:gd name="connsiteY5" fmla="*/ 2096982 h 2096982"/>
                <a:gd name="connsiteX6" fmla="*/ 325875 w 1955210"/>
                <a:gd name="connsiteY6" fmla="*/ 2096982 h 2096982"/>
                <a:gd name="connsiteX7" fmla="*/ 0 w 1955210"/>
                <a:gd name="connsiteY7" fmla="*/ 1771107 h 2096982"/>
                <a:gd name="connsiteX8" fmla="*/ 0 w 1955210"/>
                <a:gd name="connsiteY8" fmla="*/ 325875 h 20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210" h="2096982">
                  <a:moveTo>
                    <a:pt x="0" y="325875"/>
                  </a:moveTo>
                  <a:cubicBezTo>
                    <a:pt x="0" y="145899"/>
                    <a:pt x="145899" y="0"/>
                    <a:pt x="325875" y="0"/>
                  </a:cubicBezTo>
                  <a:lnTo>
                    <a:pt x="1629335" y="0"/>
                  </a:lnTo>
                  <a:cubicBezTo>
                    <a:pt x="1809311" y="0"/>
                    <a:pt x="1955210" y="145899"/>
                    <a:pt x="1955210" y="325875"/>
                  </a:cubicBezTo>
                  <a:lnTo>
                    <a:pt x="1955210" y="1771107"/>
                  </a:lnTo>
                  <a:cubicBezTo>
                    <a:pt x="1955210" y="1951083"/>
                    <a:pt x="1809311" y="2096982"/>
                    <a:pt x="1629335" y="2096982"/>
                  </a:cubicBezTo>
                  <a:lnTo>
                    <a:pt x="325875" y="2096982"/>
                  </a:lnTo>
                  <a:cubicBezTo>
                    <a:pt x="145899" y="2096982"/>
                    <a:pt x="0" y="1951083"/>
                    <a:pt x="0" y="1771107"/>
                  </a:cubicBezTo>
                  <a:lnTo>
                    <a:pt x="0" y="325875"/>
                  </a:lnTo>
                  <a:close/>
                </a:path>
              </a:pathLst>
            </a:custGeom>
            <a:solidFill>
              <a:schemeClr val="accent1">
                <a:lumMod val="20000"/>
                <a:lumOff val="8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3007" tIns="165518" rIns="165519" bIns="165518" numCol="1" spcCol="1270" anchor="ctr" anchorCtr="0">
              <a:noAutofit/>
            </a:bodyPr>
            <a:lstStyle/>
            <a:p>
              <a:pPr marL="0" lvl="0" indent="0" algn="l" defTabSz="533400">
                <a:lnSpc>
                  <a:spcPct val="90000"/>
                </a:lnSpc>
                <a:spcBef>
                  <a:spcPct val="0"/>
                </a:spcBef>
                <a:spcAft>
                  <a:spcPct val="35000"/>
                </a:spcAft>
                <a:buNone/>
              </a:pPr>
              <a:r>
                <a:rPr lang="ru-RU" sz="1200" kern="1200" dirty="0"/>
                <a:t>Банк проверят потенциального заемщика на соответствие требованиям и целевого назначения кредита, включает его в реестр потенциальных заемщиков и направляет реестр в Минсельхоз России</a:t>
              </a:r>
            </a:p>
          </p:txBody>
        </p:sp>
        <p:sp>
          <p:nvSpPr>
            <p:cNvPr id="7" name="Полилиния: фигура 6">
              <a:extLst>
                <a:ext uri="{FF2B5EF4-FFF2-40B4-BE49-F238E27FC236}">
                  <a16:creationId xmlns="" xmlns:a16="http://schemas.microsoft.com/office/drawing/2014/main" id="{FA66708B-6790-6BB0-0B1C-5688CC785A5D}"/>
                </a:ext>
              </a:extLst>
            </p:cNvPr>
            <p:cNvSpPr/>
            <p:nvPr/>
          </p:nvSpPr>
          <p:spPr>
            <a:xfrm>
              <a:off x="6992154" y="4350006"/>
              <a:ext cx="1955210" cy="2096982"/>
            </a:xfrm>
            <a:custGeom>
              <a:avLst/>
              <a:gdLst>
                <a:gd name="connsiteX0" fmla="*/ 0 w 1955210"/>
                <a:gd name="connsiteY0" fmla="*/ 325875 h 2096982"/>
                <a:gd name="connsiteX1" fmla="*/ 325875 w 1955210"/>
                <a:gd name="connsiteY1" fmla="*/ 0 h 2096982"/>
                <a:gd name="connsiteX2" fmla="*/ 1629335 w 1955210"/>
                <a:gd name="connsiteY2" fmla="*/ 0 h 2096982"/>
                <a:gd name="connsiteX3" fmla="*/ 1955210 w 1955210"/>
                <a:gd name="connsiteY3" fmla="*/ 325875 h 2096982"/>
                <a:gd name="connsiteX4" fmla="*/ 1955210 w 1955210"/>
                <a:gd name="connsiteY4" fmla="*/ 1771107 h 2096982"/>
                <a:gd name="connsiteX5" fmla="*/ 1629335 w 1955210"/>
                <a:gd name="connsiteY5" fmla="*/ 2096982 h 2096982"/>
                <a:gd name="connsiteX6" fmla="*/ 325875 w 1955210"/>
                <a:gd name="connsiteY6" fmla="*/ 2096982 h 2096982"/>
                <a:gd name="connsiteX7" fmla="*/ 0 w 1955210"/>
                <a:gd name="connsiteY7" fmla="*/ 1771107 h 2096982"/>
                <a:gd name="connsiteX8" fmla="*/ 0 w 1955210"/>
                <a:gd name="connsiteY8" fmla="*/ 325875 h 20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210" h="2096982">
                  <a:moveTo>
                    <a:pt x="0" y="325875"/>
                  </a:moveTo>
                  <a:cubicBezTo>
                    <a:pt x="0" y="145899"/>
                    <a:pt x="145899" y="0"/>
                    <a:pt x="325875" y="0"/>
                  </a:cubicBezTo>
                  <a:lnTo>
                    <a:pt x="1629335" y="0"/>
                  </a:lnTo>
                  <a:cubicBezTo>
                    <a:pt x="1809311" y="0"/>
                    <a:pt x="1955210" y="145899"/>
                    <a:pt x="1955210" y="325875"/>
                  </a:cubicBezTo>
                  <a:lnTo>
                    <a:pt x="1955210" y="1771107"/>
                  </a:lnTo>
                  <a:cubicBezTo>
                    <a:pt x="1955210" y="1951083"/>
                    <a:pt x="1809311" y="2096982"/>
                    <a:pt x="1629335" y="2096982"/>
                  </a:cubicBezTo>
                  <a:lnTo>
                    <a:pt x="325875" y="2096982"/>
                  </a:lnTo>
                  <a:cubicBezTo>
                    <a:pt x="145899" y="2096982"/>
                    <a:pt x="0" y="1951083"/>
                    <a:pt x="0" y="1771107"/>
                  </a:cubicBezTo>
                  <a:lnTo>
                    <a:pt x="0" y="325875"/>
                  </a:lnTo>
                  <a:close/>
                </a:path>
              </a:pathLst>
            </a:custGeom>
            <a:solidFill>
              <a:schemeClr val="accent1">
                <a:lumMod val="20000"/>
                <a:lumOff val="8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93008" tIns="165518" rIns="165518" bIns="165518" numCol="1" spcCol="1270" anchor="ctr" anchorCtr="0">
              <a:noAutofit/>
            </a:bodyPr>
            <a:lstStyle/>
            <a:p>
              <a:pPr marL="0" lvl="0" indent="0" algn="l" defTabSz="533400">
                <a:lnSpc>
                  <a:spcPct val="90000"/>
                </a:lnSpc>
                <a:spcBef>
                  <a:spcPct val="0"/>
                </a:spcBef>
                <a:spcAft>
                  <a:spcPct val="35000"/>
                </a:spcAft>
                <a:buNone/>
              </a:pPr>
              <a:r>
                <a:rPr lang="ru-RU" sz="1200" kern="1200" dirty="0"/>
                <a:t>Минсельхоз России рассматривает полученные документы и направляет уведомление о включении или не включении потенциального заемщика в реестр заемщиков</a:t>
              </a:r>
            </a:p>
          </p:txBody>
        </p:sp>
        <p:sp>
          <p:nvSpPr>
            <p:cNvPr id="11" name="Полилиния: фигура 10">
              <a:extLst>
                <a:ext uri="{FF2B5EF4-FFF2-40B4-BE49-F238E27FC236}">
                  <a16:creationId xmlns="" xmlns:a16="http://schemas.microsoft.com/office/drawing/2014/main" id="{C50F4CB8-527A-76F9-2344-6D3114B5D11C}"/>
                </a:ext>
              </a:extLst>
            </p:cNvPr>
            <p:cNvSpPr/>
            <p:nvPr/>
          </p:nvSpPr>
          <p:spPr>
            <a:xfrm>
              <a:off x="9181538" y="4354354"/>
              <a:ext cx="1955210" cy="2096982"/>
            </a:xfrm>
            <a:custGeom>
              <a:avLst/>
              <a:gdLst>
                <a:gd name="connsiteX0" fmla="*/ 0 w 1955210"/>
                <a:gd name="connsiteY0" fmla="*/ 325875 h 2096982"/>
                <a:gd name="connsiteX1" fmla="*/ 325875 w 1955210"/>
                <a:gd name="connsiteY1" fmla="*/ 0 h 2096982"/>
                <a:gd name="connsiteX2" fmla="*/ 1629335 w 1955210"/>
                <a:gd name="connsiteY2" fmla="*/ 0 h 2096982"/>
                <a:gd name="connsiteX3" fmla="*/ 1955210 w 1955210"/>
                <a:gd name="connsiteY3" fmla="*/ 325875 h 2096982"/>
                <a:gd name="connsiteX4" fmla="*/ 1955210 w 1955210"/>
                <a:gd name="connsiteY4" fmla="*/ 1771107 h 2096982"/>
                <a:gd name="connsiteX5" fmla="*/ 1629335 w 1955210"/>
                <a:gd name="connsiteY5" fmla="*/ 2096982 h 2096982"/>
                <a:gd name="connsiteX6" fmla="*/ 325875 w 1955210"/>
                <a:gd name="connsiteY6" fmla="*/ 2096982 h 2096982"/>
                <a:gd name="connsiteX7" fmla="*/ 0 w 1955210"/>
                <a:gd name="connsiteY7" fmla="*/ 1771107 h 2096982"/>
                <a:gd name="connsiteX8" fmla="*/ 0 w 1955210"/>
                <a:gd name="connsiteY8" fmla="*/ 325875 h 209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210" h="2096982">
                  <a:moveTo>
                    <a:pt x="0" y="325875"/>
                  </a:moveTo>
                  <a:cubicBezTo>
                    <a:pt x="0" y="145899"/>
                    <a:pt x="145899" y="0"/>
                    <a:pt x="325875" y="0"/>
                  </a:cubicBezTo>
                  <a:lnTo>
                    <a:pt x="1629335" y="0"/>
                  </a:lnTo>
                  <a:cubicBezTo>
                    <a:pt x="1809311" y="0"/>
                    <a:pt x="1955210" y="145899"/>
                    <a:pt x="1955210" y="325875"/>
                  </a:cubicBezTo>
                  <a:lnTo>
                    <a:pt x="1955210" y="1771107"/>
                  </a:lnTo>
                  <a:cubicBezTo>
                    <a:pt x="1955210" y="1951083"/>
                    <a:pt x="1809311" y="2096982"/>
                    <a:pt x="1629335" y="2096982"/>
                  </a:cubicBezTo>
                  <a:lnTo>
                    <a:pt x="325875" y="2096982"/>
                  </a:lnTo>
                  <a:cubicBezTo>
                    <a:pt x="145899" y="2096982"/>
                    <a:pt x="0" y="1951083"/>
                    <a:pt x="0" y="1771107"/>
                  </a:cubicBezTo>
                  <a:lnTo>
                    <a:pt x="0" y="325875"/>
                  </a:lnTo>
                  <a:close/>
                </a:path>
              </a:pathLst>
            </a:custGeom>
            <a:solidFill>
              <a:schemeClr val="accent1">
                <a:lumMod val="20000"/>
                <a:lumOff val="8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12833" tIns="85344" rIns="85345" bIns="85344" numCol="1" spcCol="1270" anchor="ctr" anchorCtr="0">
              <a:noAutofit/>
            </a:bodyPr>
            <a:lstStyle/>
            <a:p>
              <a:pPr marL="0" lvl="0" indent="0" algn="l" defTabSz="533400">
                <a:lnSpc>
                  <a:spcPct val="90000"/>
                </a:lnSpc>
                <a:spcBef>
                  <a:spcPct val="0"/>
                </a:spcBef>
                <a:spcAft>
                  <a:spcPct val="35000"/>
                </a:spcAft>
                <a:buNone/>
              </a:pPr>
              <a:r>
                <a:rPr lang="ru-RU" sz="1200" kern="1200" dirty="0"/>
                <a:t>Банк выдает кредит заемщику при положительном решении Минсельхоза России</a:t>
              </a:r>
            </a:p>
          </p:txBody>
        </p:sp>
      </p:grpSp>
      <p:sp>
        <p:nvSpPr>
          <p:cNvPr id="25" name="Полилиния: фигура 24">
            <a:extLst>
              <a:ext uri="{FF2B5EF4-FFF2-40B4-BE49-F238E27FC236}">
                <a16:creationId xmlns="" xmlns:a16="http://schemas.microsoft.com/office/drawing/2014/main" id="{7D18FCF7-1EB9-10B8-83DA-26CBB8F1352B}"/>
              </a:ext>
            </a:extLst>
          </p:cNvPr>
          <p:cNvSpPr/>
          <p:nvPr/>
        </p:nvSpPr>
        <p:spPr>
          <a:xfrm>
            <a:off x="4566755" y="4185565"/>
            <a:ext cx="536674" cy="537128"/>
          </a:xfrm>
          <a:custGeom>
            <a:avLst/>
            <a:gdLst>
              <a:gd name="connsiteX0" fmla="*/ 0 w 536674"/>
              <a:gd name="connsiteY0" fmla="*/ 268564 h 537128"/>
              <a:gd name="connsiteX1" fmla="*/ 268337 w 536674"/>
              <a:gd name="connsiteY1" fmla="*/ 0 h 537128"/>
              <a:gd name="connsiteX2" fmla="*/ 536674 w 536674"/>
              <a:gd name="connsiteY2" fmla="*/ 268564 h 537128"/>
              <a:gd name="connsiteX3" fmla="*/ 268337 w 536674"/>
              <a:gd name="connsiteY3" fmla="*/ 537128 h 537128"/>
              <a:gd name="connsiteX4" fmla="*/ 0 w 536674"/>
              <a:gd name="connsiteY4" fmla="*/ 268564 h 537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674" h="537128">
                <a:moveTo>
                  <a:pt x="0" y="268564"/>
                </a:moveTo>
                <a:cubicBezTo>
                  <a:pt x="0" y="120240"/>
                  <a:pt x="120139" y="0"/>
                  <a:pt x="268337" y="0"/>
                </a:cubicBezTo>
                <a:cubicBezTo>
                  <a:pt x="416535" y="0"/>
                  <a:pt x="536674" y="120240"/>
                  <a:pt x="536674" y="268564"/>
                </a:cubicBezTo>
                <a:cubicBezTo>
                  <a:pt x="536674" y="416888"/>
                  <a:pt x="416535" y="537128"/>
                  <a:pt x="268337" y="537128"/>
                </a:cubicBezTo>
                <a:cubicBezTo>
                  <a:pt x="120139" y="537128"/>
                  <a:pt x="0" y="416888"/>
                  <a:pt x="0" y="2685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594" tIns="78661" rIns="78594" bIns="78661" numCol="1" spcCol="1270" anchor="ctr" anchorCtr="0">
            <a:noAutofit/>
          </a:bodyPr>
          <a:lstStyle/>
          <a:p>
            <a:pPr marL="0" lvl="0" indent="0" algn="ctr" defTabSz="1066800">
              <a:lnSpc>
                <a:spcPct val="90000"/>
              </a:lnSpc>
              <a:spcBef>
                <a:spcPct val="0"/>
              </a:spcBef>
              <a:spcAft>
                <a:spcPct val="35000"/>
              </a:spcAft>
              <a:buNone/>
            </a:pPr>
            <a:r>
              <a:rPr lang="ru-RU" sz="2400" dirty="0"/>
              <a:t>2</a:t>
            </a:r>
            <a:endParaRPr lang="ru-RU" sz="2400" kern="1200" dirty="0"/>
          </a:p>
        </p:txBody>
      </p:sp>
      <p:sp>
        <p:nvSpPr>
          <p:cNvPr id="26" name="Полилиния: фигура 25">
            <a:extLst>
              <a:ext uri="{FF2B5EF4-FFF2-40B4-BE49-F238E27FC236}">
                <a16:creationId xmlns="" xmlns:a16="http://schemas.microsoft.com/office/drawing/2014/main" id="{78C44442-CBD1-91A4-5371-ACA24312D380}"/>
              </a:ext>
            </a:extLst>
          </p:cNvPr>
          <p:cNvSpPr/>
          <p:nvPr/>
        </p:nvSpPr>
        <p:spPr>
          <a:xfrm>
            <a:off x="6757980" y="4186947"/>
            <a:ext cx="536674" cy="537128"/>
          </a:xfrm>
          <a:custGeom>
            <a:avLst/>
            <a:gdLst>
              <a:gd name="connsiteX0" fmla="*/ 0 w 536674"/>
              <a:gd name="connsiteY0" fmla="*/ 268564 h 537128"/>
              <a:gd name="connsiteX1" fmla="*/ 268337 w 536674"/>
              <a:gd name="connsiteY1" fmla="*/ 0 h 537128"/>
              <a:gd name="connsiteX2" fmla="*/ 536674 w 536674"/>
              <a:gd name="connsiteY2" fmla="*/ 268564 h 537128"/>
              <a:gd name="connsiteX3" fmla="*/ 268337 w 536674"/>
              <a:gd name="connsiteY3" fmla="*/ 537128 h 537128"/>
              <a:gd name="connsiteX4" fmla="*/ 0 w 536674"/>
              <a:gd name="connsiteY4" fmla="*/ 268564 h 537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674" h="537128">
                <a:moveTo>
                  <a:pt x="0" y="268564"/>
                </a:moveTo>
                <a:cubicBezTo>
                  <a:pt x="0" y="120240"/>
                  <a:pt x="120139" y="0"/>
                  <a:pt x="268337" y="0"/>
                </a:cubicBezTo>
                <a:cubicBezTo>
                  <a:pt x="416535" y="0"/>
                  <a:pt x="536674" y="120240"/>
                  <a:pt x="536674" y="268564"/>
                </a:cubicBezTo>
                <a:cubicBezTo>
                  <a:pt x="536674" y="416888"/>
                  <a:pt x="416535" y="537128"/>
                  <a:pt x="268337" y="537128"/>
                </a:cubicBezTo>
                <a:cubicBezTo>
                  <a:pt x="120139" y="537128"/>
                  <a:pt x="0" y="416888"/>
                  <a:pt x="0" y="2685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594" tIns="78661" rIns="78594" bIns="78661" numCol="1" spcCol="1270" anchor="ctr" anchorCtr="0">
            <a:noAutofit/>
          </a:bodyPr>
          <a:lstStyle/>
          <a:p>
            <a:pPr marL="0" lvl="0" indent="0" algn="ctr" defTabSz="1066800">
              <a:lnSpc>
                <a:spcPct val="90000"/>
              </a:lnSpc>
              <a:spcBef>
                <a:spcPct val="0"/>
              </a:spcBef>
              <a:spcAft>
                <a:spcPct val="35000"/>
              </a:spcAft>
              <a:buNone/>
            </a:pPr>
            <a:r>
              <a:rPr lang="ru-RU" sz="2400" dirty="0"/>
              <a:t>3</a:t>
            </a:r>
            <a:endParaRPr lang="ru-RU" sz="2400" kern="1200" dirty="0"/>
          </a:p>
        </p:txBody>
      </p:sp>
      <p:sp>
        <p:nvSpPr>
          <p:cNvPr id="27" name="Полилиния: фигура 26">
            <a:extLst>
              <a:ext uri="{FF2B5EF4-FFF2-40B4-BE49-F238E27FC236}">
                <a16:creationId xmlns="" xmlns:a16="http://schemas.microsoft.com/office/drawing/2014/main" id="{51C1494F-2DA6-7C00-B455-8418B21E3B41}"/>
              </a:ext>
            </a:extLst>
          </p:cNvPr>
          <p:cNvSpPr/>
          <p:nvPr/>
        </p:nvSpPr>
        <p:spPr>
          <a:xfrm>
            <a:off x="8947364" y="4185565"/>
            <a:ext cx="536674" cy="537128"/>
          </a:xfrm>
          <a:custGeom>
            <a:avLst/>
            <a:gdLst>
              <a:gd name="connsiteX0" fmla="*/ 0 w 536674"/>
              <a:gd name="connsiteY0" fmla="*/ 268564 h 537128"/>
              <a:gd name="connsiteX1" fmla="*/ 268337 w 536674"/>
              <a:gd name="connsiteY1" fmla="*/ 0 h 537128"/>
              <a:gd name="connsiteX2" fmla="*/ 536674 w 536674"/>
              <a:gd name="connsiteY2" fmla="*/ 268564 h 537128"/>
              <a:gd name="connsiteX3" fmla="*/ 268337 w 536674"/>
              <a:gd name="connsiteY3" fmla="*/ 537128 h 537128"/>
              <a:gd name="connsiteX4" fmla="*/ 0 w 536674"/>
              <a:gd name="connsiteY4" fmla="*/ 268564 h 537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674" h="537128">
                <a:moveTo>
                  <a:pt x="0" y="268564"/>
                </a:moveTo>
                <a:cubicBezTo>
                  <a:pt x="0" y="120240"/>
                  <a:pt x="120139" y="0"/>
                  <a:pt x="268337" y="0"/>
                </a:cubicBezTo>
                <a:cubicBezTo>
                  <a:pt x="416535" y="0"/>
                  <a:pt x="536674" y="120240"/>
                  <a:pt x="536674" y="268564"/>
                </a:cubicBezTo>
                <a:cubicBezTo>
                  <a:pt x="536674" y="416888"/>
                  <a:pt x="416535" y="537128"/>
                  <a:pt x="268337" y="537128"/>
                </a:cubicBezTo>
                <a:cubicBezTo>
                  <a:pt x="120139" y="537128"/>
                  <a:pt x="0" y="416888"/>
                  <a:pt x="0" y="2685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594" tIns="78661" rIns="78594" bIns="78661" numCol="1" spcCol="1270" anchor="ctr" anchorCtr="0">
            <a:noAutofit/>
          </a:bodyPr>
          <a:lstStyle/>
          <a:p>
            <a:pPr marL="0" lvl="0" indent="0" algn="ctr" defTabSz="1066800">
              <a:lnSpc>
                <a:spcPct val="90000"/>
              </a:lnSpc>
              <a:spcBef>
                <a:spcPct val="0"/>
              </a:spcBef>
              <a:spcAft>
                <a:spcPct val="35000"/>
              </a:spcAft>
              <a:buNone/>
            </a:pPr>
            <a:r>
              <a:rPr lang="ru-RU" sz="2400" dirty="0"/>
              <a:t>4</a:t>
            </a:r>
            <a:endParaRPr lang="ru-RU" sz="2400" kern="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935F2879-8899-4387-BB4C-F79EB47C58CB}" type="slidenum">
              <a:rPr lang="uk-UA" altLang="ru-RU" sz="1600" smtClean="0">
                <a:solidFill>
                  <a:schemeClr val="accent1"/>
                </a:solidFill>
              </a:rPr>
              <a:pPr>
                <a:lnSpc>
                  <a:spcPct val="100000"/>
                </a:lnSpc>
                <a:spcBef>
                  <a:spcPct val="0"/>
                </a:spcBef>
                <a:buFontTx/>
                <a:buNone/>
              </a:pPr>
              <a:t>15</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38918" name="TextBox 8"/>
          <p:cNvSpPr txBox="1">
            <a:spLocks noChangeArrowheads="1"/>
          </p:cNvSpPr>
          <p:nvPr/>
        </p:nvSpPr>
        <p:spPr bwMode="auto">
          <a:xfrm>
            <a:off x="2325447" y="125048"/>
            <a:ext cx="9423972"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ct val="0"/>
              </a:spcBef>
              <a:buFontTx/>
              <a:buNone/>
            </a:pPr>
            <a:r>
              <a:rPr lang="ru-RU" altLang="ru-RU" sz="2400" dirty="0">
                <a:latin typeface="+mn-lt"/>
                <a:cs typeface="Arial" panose="020B0604020202020204" pitchFamily="34" charset="0"/>
              </a:rPr>
              <a:t>3. ВОЗМЕЩЕНИЕ ЧАСТИ ПРЯМЫХ ПОНЕСЕННЫХ ЗАТРАТ НА СОЗДАНИЕ </a:t>
            </a:r>
          </a:p>
          <a:p>
            <a:pPr algn="ctr">
              <a:lnSpc>
                <a:spcPct val="80000"/>
              </a:lnSpc>
              <a:spcBef>
                <a:spcPct val="0"/>
              </a:spcBef>
              <a:buFontTx/>
              <a:buNone/>
            </a:pPr>
            <a:r>
              <a:rPr lang="ru-RU" altLang="ru-RU" sz="2400" dirty="0">
                <a:latin typeface="+mn-lt"/>
                <a:cs typeface="Arial" panose="020B0604020202020204" pitchFamily="34" charset="0"/>
              </a:rPr>
              <a:t>И МОДЕРНИЗАЦИЮ ОБЪЕКТО В АПК</a:t>
            </a:r>
          </a:p>
        </p:txBody>
      </p:sp>
      <p:graphicFrame>
        <p:nvGraphicFramePr>
          <p:cNvPr id="7" name="Схема 6"/>
          <p:cNvGraphicFramePr/>
          <p:nvPr>
            <p:extLst>
              <p:ext uri="{D42A27DB-BD31-4B8C-83A1-F6EECF244321}">
                <p14:modId xmlns:p14="http://schemas.microsoft.com/office/powerpoint/2010/main" val="330941943"/>
              </p:ext>
            </p:extLst>
          </p:nvPr>
        </p:nvGraphicFramePr>
        <p:xfrm>
          <a:off x="2190026" y="756582"/>
          <a:ext cx="9694814" cy="889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Скругленный прямоугольник 10">
            <a:extLst>
              <a:ext uri="{FF2B5EF4-FFF2-40B4-BE49-F238E27FC236}">
                <a16:creationId xmlns="" xmlns:a16="http://schemas.microsoft.com/office/drawing/2014/main" id="{4D26088E-7A9D-AF09-1AE9-4DCBC9938442}"/>
              </a:ext>
            </a:extLst>
          </p:cNvPr>
          <p:cNvSpPr/>
          <p:nvPr/>
        </p:nvSpPr>
        <p:spPr>
          <a:xfrm>
            <a:off x="2055814" y="1690779"/>
            <a:ext cx="9830234" cy="1185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b="1" dirty="0">
                <a:solidFill>
                  <a:schemeClr val="tx1"/>
                </a:solidFill>
              </a:rPr>
              <a:t>Условия:</a:t>
            </a:r>
          </a:p>
          <a:p>
            <a:pPr marL="228600" indent="-228600">
              <a:buFontTx/>
              <a:buAutoNum type="arabicPeriod"/>
              <a:defRPr/>
            </a:pPr>
            <a:r>
              <a:rPr lang="ru-RU" sz="1200" dirty="0">
                <a:solidFill>
                  <a:schemeClr val="tx1"/>
                </a:solidFill>
              </a:rPr>
              <a:t>Строительство и (или) модернизация объекта начаты не более чем за 3 года, предшествующие году предоставления субсидии;</a:t>
            </a:r>
          </a:p>
          <a:p>
            <a:pPr marL="228600" indent="-228600">
              <a:buFontTx/>
              <a:buAutoNum type="arabicPeriod"/>
              <a:defRPr/>
            </a:pPr>
            <a:r>
              <a:rPr lang="ru-RU" sz="1200" dirty="0">
                <a:solidFill>
                  <a:schemeClr val="tx1"/>
                </a:solidFill>
              </a:rPr>
              <a:t>Объект введен в эксплуатацию;</a:t>
            </a:r>
          </a:p>
          <a:p>
            <a:pPr marL="228600" indent="-228600">
              <a:buFontTx/>
              <a:buAutoNum type="arabicPeriod"/>
              <a:defRPr/>
            </a:pPr>
            <a:r>
              <a:rPr lang="ru-RU" sz="1200" dirty="0">
                <a:solidFill>
                  <a:schemeClr val="tx1"/>
                </a:solidFill>
              </a:rPr>
              <a:t>Инвестиционный проект соответствует критериям отбора и одобрен Минсельхозом России;</a:t>
            </a:r>
          </a:p>
          <a:p>
            <a:pPr marL="228600" indent="-228600">
              <a:buFontTx/>
              <a:buAutoNum type="arabicPeriod"/>
              <a:defRPr/>
            </a:pPr>
            <a:r>
              <a:rPr lang="ru-RU" sz="1200" dirty="0">
                <a:solidFill>
                  <a:schemeClr val="tx1"/>
                </a:solidFill>
              </a:rPr>
              <a:t>Наличие</a:t>
            </a:r>
            <a:r>
              <a:rPr lang="en-US" sz="1200" dirty="0" smtClean="0">
                <a:solidFill>
                  <a:schemeClr val="tx1"/>
                </a:solidFill>
              </a:rPr>
              <a:t>:</a:t>
            </a:r>
            <a:r>
              <a:rPr lang="ru-RU" sz="1200" dirty="0" smtClean="0">
                <a:solidFill>
                  <a:schemeClr val="tx1"/>
                </a:solidFill>
              </a:rPr>
              <a:t>      - государственной </a:t>
            </a:r>
            <a:r>
              <a:rPr lang="ru-RU" sz="1200" dirty="0">
                <a:solidFill>
                  <a:schemeClr val="tx1"/>
                </a:solidFill>
              </a:rPr>
              <a:t>экспертизы на проектную документацию</a:t>
            </a:r>
            <a:r>
              <a:rPr lang="en-US" sz="1200" dirty="0" smtClean="0">
                <a:solidFill>
                  <a:schemeClr val="tx1"/>
                </a:solidFill>
              </a:rPr>
              <a:t>;</a:t>
            </a:r>
            <a:endParaRPr lang="ru-RU" sz="1200" dirty="0" smtClean="0">
              <a:solidFill>
                <a:schemeClr val="tx1"/>
              </a:solidFill>
            </a:endParaRPr>
          </a:p>
          <a:p>
            <a:pPr>
              <a:defRPr/>
            </a:pPr>
            <a:r>
              <a:rPr lang="ru-RU" sz="1200" dirty="0" smtClean="0">
                <a:solidFill>
                  <a:schemeClr val="tx1"/>
                </a:solidFill>
              </a:rPr>
              <a:t>                             - бизнес-план</a:t>
            </a:r>
            <a:r>
              <a:rPr lang="en-US" sz="1200" dirty="0">
                <a:solidFill>
                  <a:schemeClr val="tx1"/>
                </a:solidFill>
              </a:rPr>
              <a:t>а</a:t>
            </a:r>
            <a:r>
              <a:rPr lang="ru-RU" sz="1200" dirty="0">
                <a:solidFill>
                  <a:schemeClr val="tx1"/>
                </a:solidFill>
              </a:rPr>
              <a:t> инвестиционного проекта</a:t>
            </a:r>
            <a:r>
              <a:rPr lang="en-US" sz="1200" dirty="0">
                <a:solidFill>
                  <a:schemeClr val="tx1"/>
                </a:solidFill>
              </a:rPr>
              <a:t>.</a:t>
            </a:r>
          </a:p>
        </p:txBody>
      </p:sp>
      <p:graphicFrame>
        <p:nvGraphicFramePr>
          <p:cNvPr id="3" name="Таблица 2">
            <a:extLst>
              <a:ext uri="{FF2B5EF4-FFF2-40B4-BE49-F238E27FC236}">
                <a16:creationId xmlns="" xmlns:a16="http://schemas.microsoft.com/office/drawing/2014/main" id="{C3DE3C07-54B8-A4D6-6CB7-9CC744663726}"/>
              </a:ext>
            </a:extLst>
          </p:cNvPr>
          <p:cNvGraphicFramePr>
            <a:graphicFrameLocks noGrp="1"/>
          </p:cNvGraphicFramePr>
          <p:nvPr>
            <p:extLst>
              <p:ext uri="{D42A27DB-BD31-4B8C-83A1-F6EECF244321}">
                <p14:modId xmlns:p14="http://schemas.microsoft.com/office/powerpoint/2010/main" val="3188650504"/>
              </p:ext>
            </p:extLst>
          </p:nvPr>
        </p:nvGraphicFramePr>
        <p:xfrm>
          <a:off x="2029667" y="2946067"/>
          <a:ext cx="9882527" cy="3718368"/>
        </p:xfrm>
        <a:graphic>
          <a:graphicData uri="http://schemas.openxmlformats.org/drawingml/2006/table">
            <a:tbl>
              <a:tblPr firstRow="1" bandRow="1">
                <a:tableStyleId>{B301B821-A1FF-4177-AEE7-76D212191A09}</a:tableStyleId>
              </a:tblPr>
              <a:tblGrid>
                <a:gridCol w="2983084">
                  <a:extLst>
                    <a:ext uri="{9D8B030D-6E8A-4147-A177-3AD203B41FA5}">
                      <a16:colId xmlns="" xmlns:a16="http://schemas.microsoft.com/office/drawing/2014/main" val="1564296765"/>
                    </a:ext>
                  </a:extLst>
                </a:gridCol>
                <a:gridCol w="1504950">
                  <a:extLst>
                    <a:ext uri="{9D8B030D-6E8A-4147-A177-3AD203B41FA5}">
                      <a16:colId xmlns="" xmlns:a16="http://schemas.microsoft.com/office/drawing/2014/main" val="1606694163"/>
                    </a:ext>
                  </a:extLst>
                </a:gridCol>
                <a:gridCol w="2243043">
                  <a:extLst>
                    <a:ext uri="{9D8B030D-6E8A-4147-A177-3AD203B41FA5}">
                      <a16:colId xmlns="" xmlns:a16="http://schemas.microsoft.com/office/drawing/2014/main" val="1747931858"/>
                    </a:ext>
                  </a:extLst>
                </a:gridCol>
                <a:gridCol w="2026814">
                  <a:extLst>
                    <a:ext uri="{9D8B030D-6E8A-4147-A177-3AD203B41FA5}">
                      <a16:colId xmlns="" xmlns:a16="http://schemas.microsoft.com/office/drawing/2014/main" val="3000177177"/>
                    </a:ext>
                  </a:extLst>
                </a:gridCol>
                <a:gridCol w="1124636">
                  <a:extLst>
                    <a:ext uri="{9D8B030D-6E8A-4147-A177-3AD203B41FA5}">
                      <a16:colId xmlns="" xmlns:a16="http://schemas.microsoft.com/office/drawing/2014/main" val="2311167021"/>
                    </a:ext>
                  </a:extLst>
                </a:gridCol>
              </a:tblGrid>
              <a:tr h="820221">
                <a:tc>
                  <a:txBody>
                    <a:bodyPr/>
                    <a:lstStyle/>
                    <a:p>
                      <a:pPr algn="ctr"/>
                      <a:r>
                        <a:rPr lang="ru-RU" sz="1300" dirty="0">
                          <a:latin typeface="+mn-lt"/>
                        </a:rPr>
                        <a:t>Объекты АПК </a:t>
                      </a:r>
                    </a:p>
                  </a:txBody>
                  <a:tcPr marL="7200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a:latin typeface="+mn-lt"/>
                        </a:rPr>
                        <a:t>Направление</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a:latin typeface="+mn-lt"/>
                        </a:rPr>
                        <a:t>Размер возмещения из федерального и областного бюджетов с учетом уровня софинансирования </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300" dirty="0">
                          <a:latin typeface="+mn-lt"/>
                        </a:rPr>
                        <a:t>Размер возмещения из </a:t>
                      </a:r>
                      <a:r>
                        <a:rPr kumimoji="0" lang="ru-RU" altLang="ru-RU" sz="1300" b="1" i="0" u="none" strike="noStrike" cap="none" normalizeH="0" baseline="0" dirty="0">
                          <a:ln>
                            <a:noFill/>
                          </a:ln>
                          <a:solidFill>
                            <a:srgbClr val="FFFFFF"/>
                          </a:solidFill>
                          <a:effectLst/>
                          <a:latin typeface="Calibri" panose="020F0502020204030204" pitchFamily="34" charset="0"/>
                        </a:rPr>
                        <a:t>областного бюджета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FFFFFF"/>
                          </a:solidFill>
                          <a:effectLst/>
                          <a:latin typeface="Calibri" panose="020F0502020204030204" pitchFamily="34" charset="0"/>
                        </a:rPr>
                        <a:t>сверх уровня софинансирования</a:t>
                      </a:r>
                      <a:endParaRPr lang="ru-RU" sz="13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a:latin typeface="+mn-lt"/>
                        </a:rPr>
                        <a:t>Объект затрат</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69291474"/>
                  </a:ext>
                </a:extLst>
              </a:tr>
              <a:tr h="424241">
                <a:tc>
                  <a:txBody>
                    <a:bodyPr/>
                    <a:lstStyle/>
                    <a:p>
                      <a:pPr algn="l"/>
                      <a:r>
                        <a:rPr lang="ru-RU" sz="1200" dirty="0">
                          <a:latin typeface="+mn-lt"/>
                        </a:rPr>
                        <a:t>1.</a:t>
                      </a:r>
                      <a:r>
                        <a:rPr lang="ru-RU" sz="1200" baseline="0" dirty="0">
                          <a:latin typeface="+mn-lt"/>
                        </a:rPr>
                        <a:t> </a:t>
                      </a:r>
                      <a:r>
                        <a:rPr lang="ru-RU" sz="1200" dirty="0">
                          <a:latin typeface="+mn-lt"/>
                        </a:rPr>
                        <a:t>Хранилища </a:t>
                      </a:r>
                      <a:r>
                        <a:rPr lang="ru-RU" sz="1200" baseline="0" dirty="0">
                          <a:latin typeface="+mn-lt"/>
                        </a:rPr>
                        <a:t>картофеля и овощей </a:t>
                      </a:r>
                      <a:endParaRPr lang="ru-RU" sz="1200" dirty="0">
                        <a:latin typeface="+mn-lt"/>
                      </a:endParaRP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Создание и (или) модернизация</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25%</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ctr"/>
                      <a:r>
                        <a:rPr lang="ru-RU" sz="1200" dirty="0">
                          <a:latin typeface="+mn-lt"/>
                        </a:rPr>
                        <a:t>Фактическая стоимость, но не выше предельной стоимости</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6476919"/>
                  </a:ext>
                </a:extLst>
              </a:tr>
              <a:tr h="424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mn-lt"/>
                        </a:rPr>
                        <a:t>2. </a:t>
                      </a:r>
                      <a:r>
                        <a:rPr lang="ru-RU" sz="1200" baseline="0" dirty="0">
                          <a:latin typeface="+mn-lt"/>
                        </a:rPr>
                        <a:t>Плодохранилища</a:t>
                      </a:r>
                      <a:endParaRPr lang="ru-RU" sz="1200" dirty="0">
                        <a:latin typeface="+mn-lt"/>
                      </a:endParaRP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Создание и (или) модернизация</a:t>
                      </a: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25%</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52325583"/>
                  </a:ext>
                </a:extLst>
              </a:tr>
              <a:tr h="254536">
                <a:tc rowSpan="2">
                  <a:txBody>
                    <a:bodyPr/>
                    <a:lstStyle/>
                    <a:p>
                      <a:pPr algn="l"/>
                      <a:r>
                        <a:rPr lang="ru-RU" sz="1200" dirty="0">
                          <a:latin typeface="+mn-lt"/>
                        </a:rPr>
                        <a:t>3.</a:t>
                      </a:r>
                      <a:r>
                        <a:rPr lang="ru-RU" sz="1200" baseline="0" dirty="0">
                          <a:latin typeface="+mn-lt"/>
                        </a:rPr>
                        <a:t> Животноводческие молочные комплексы</a:t>
                      </a:r>
                      <a:endParaRPr lang="ru-RU" sz="1200" dirty="0">
                        <a:latin typeface="+mn-lt"/>
                      </a:endParaRP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a:t>
                      </a: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42%</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a:solidFill>
                            <a:srgbClr val="262626"/>
                          </a:solidFill>
                          <a:latin typeface="+mn-lt"/>
                        </a:rPr>
                        <a:t>до 50%</a:t>
                      </a:r>
                      <a:r>
                        <a:rPr lang="en-US" sz="1200">
                          <a:solidFill>
                            <a:srgbClr val="262626"/>
                          </a:solidFill>
                          <a:latin typeface="+mn-lt"/>
                        </a:rPr>
                        <a:t> </a:t>
                      </a:r>
                      <a:r>
                        <a:rPr lang="ru-RU" sz="1200">
                          <a:solidFill>
                            <a:srgbClr val="262626"/>
                          </a:solidFill>
                          <a:latin typeface="+mn-lt"/>
                        </a:rPr>
                        <a:t>&lt;*&gt;</a:t>
                      </a: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11982549"/>
                  </a:ext>
                </a:extLst>
              </a:tr>
              <a:tr h="265400">
                <a:tc vMerge="1">
                  <a:txBody>
                    <a:bodyPr/>
                    <a:lstStyle/>
                    <a:p>
                      <a:endParaRPr lang="ru-RU"/>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Модернизация</a:t>
                      </a:r>
                      <a:endParaRPr kumimoji="0" lang="ru-RU" sz="1800" b="0" i="0" u="none" strike="noStrike" kern="1200" cap="none" spc="0" normalizeH="0" baseline="0" noProof="0" dirty="0">
                        <a:ln>
                          <a:noFill/>
                        </a:ln>
                        <a:solidFill>
                          <a:srgbClr val="000000"/>
                        </a:solidFill>
                        <a:effectLst/>
                        <a:uLnTx/>
                        <a:uFillTx/>
                        <a:latin typeface="+mn-lt"/>
                        <a:ea typeface="+mn-ea"/>
                        <a:cs typeface="+mn-cs"/>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mn-lt"/>
                        </a:rPr>
                        <a:t>50%</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solidFill>
                            <a:srgbClr val="262626"/>
                          </a:solidFill>
                          <a:latin typeface="+mn-lt"/>
                        </a:rPr>
                        <a:t>50% </a:t>
                      </a: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extLst>
                  <a:ext uri="{0D108BD9-81ED-4DB2-BD59-A6C34878D82A}">
                    <a16:rowId xmlns="" xmlns:a16="http://schemas.microsoft.com/office/drawing/2014/main" val="1956735736"/>
                  </a:ext>
                </a:extLst>
              </a:tr>
              <a:tr h="322485">
                <a:tc>
                  <a:txBody>
                    <a:bodyPr/>
                    <a:lstStyle/>
                    <a:p>
                      <a:r>
                        <a:rPr lang="ru-RU" sz="1200" baseline="0" dirty="0">
                          <a:latin typeface="+mn-lt"/>
                        </a:rPr>
                        <a:t>4. </a:t>
                      </a:r>
                      <a:r>
                        <a:rPr kumimoji="0" lang="ru-RU" sz="1200" b="0" i="0" u="none" strike="noStrike" kern="1200" cap="none" spc="0" normalizeH="0" baseline="0" noProof="0" dirty="0">
                          <a:ln>
                            <a:noFill/>
                          </a:ln>
                          <a:solidFill>
                            <a:prstClr val="black"/>
                          </a:solidFill>
                          <a:effectLst/>
                          <a:uLnTx/>
                          <a:uFillTx/>
                          <a:latin typeface="+mn-lt"/>
                          <a:ea typeface="+mn-ea"/>
                          <a:cs typeface="+mn-cs"/>
                        </a:rPr>
                        <a:t>Селекционно-семеноводческие центры в растениеводстве</a:t>
                      </a:r>
                      <a:endParaRPr lang="ru-RU" dirty="0"/>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Создание и (или) модернизация</a:t>
                      </a:r>
                      <a:endParaRPr lang="ru-RU" sz="1200"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kern="1200" dirty="0">
                          <a:solidFill>
                            <a:schemeClr val="dk1"/>
                          </a:solidFill>
                          <a:latin typeface="+mn-lt"/>
                          <a:ea typeface="+mn-ea"/>
                          <a:cs typeface="+mn-cs"/>
                        </a:rPr>
                        <a:t>50%</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kern="1200" dirty="0">
                        <a:solidFill>
                          <a:schemeClr val="dk1"/>
                        </a:solidFill>
                        <a:latin typeface="+mn-lt"/>
                        <a:ea typeface="+mn-ea"/>
                        <a:cs typeface="+mn-cs"/>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01314639"/>
                  </a:ext>
                </a:extLst>
              </a:tr>
              <a:tr h="341559">
                <a:tc>
                  <a:txBody>
                    <a:bodyPr/>
                    <a:lstStyle/>
                    <a:p>
                      <a:pPr algn="l"/>
                      <a:r>
                        <a:rPr lang="ru-RU" sz="1200" dirty="0">
                          <a:latin typeface="+mn-lt"/>
                        </a:rPr>
                        <a:t>5. </a:t>
                      </a:r>
                      <a:r>
                        <a:rPr lang="ru-RU" sz="1200" baseline="0" dirty="0">
                          <a:latin typeface="+mn-lt"/>
                        </a:rPr>
                        <a:t>Селекционно-генетические центры в птицеводстве</a:t>
                      </a:r>
                      <a:endParaRPr lang="ru-RU" sz="1200" dirty="0">
                        <a:latin typeface="+mn-lt"/>
                      </a:endParaRP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 и (или) модернизация</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25%</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45381301"/>
                  </a:ext>
                </a:extLst>
              </a:tr>
              <a:tr h="424241">
                <a:tc>
                  <a:txBody>
                    <a:bodyPr/>
                    <a:lstStyle/>
                    <a:p>
                      <a:pPr algn="l"/>
                      <a:r>
                        <a:rPr lang="ru-RU" sz="1200" dirty="0">
                          <a:latin typeface="+mn-lt"/>
                        </a:rPr>
                        <a:t>6. Овцеводческих комплексов (ферм) мясного направления</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 и (или) модернизация</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25%</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1460627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935F2879-8899-4387-BB4C-F79EB47C58CB}" type="slidenum">
              <a:rPr lang="uk-UA" altLang="ru-RU" sz="1600" smtClean="0">
                <a:solidFill>
                  <a:schemeClr val="accent1"/>
                </a:solidFill>
              </a:rPr>
              <a:pPr>
                <a:lnSpc>
                  <a:spcPct val="100000"/>
                </a:lnSpc>
                <a:spcBef>
                  <a:spcPct val="0"/>
                </a:spcBef>
                <a:buFontTx/>
                <a:buNone/>
              </a:pPr>
              <a:t>16</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38918" name="TextBox 8"/>
          <p:cNvSpPr txBox="1">
            <a:spLocks noChangeArrowheads="1"/>
          </p:cNvSpPr>
          <p:nvPr/>
        </p:nvSpPr>
        <p:spPr bwMode="auto">
          <a:xfrm>
            <a:off x="2325447" y="198336"/>
            <a:ext cx="9423972"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ct val="0"/>
              </a:spcBef>
              <a:buFontTx/>
              <a:buNone/>
            </a:pPr>
            <a:r>
              <a:rPr lang="ru-RU" altLang="ru-RU" sz="2400" dirty="0">
                <a:latin typeface="+mn-lt"/>
                <a:cs typeface="Arial" panose="020B0604020202020204" pitchFamily="34" charset="0"/>
              </a:rPr>
              <a:t>3. ВОЗМЕЩЕНИЕ ЧАСТИ ПРЯМЫХ ПОНЕСЕННЫХ ЗАТРАТ НА СОЗДАНИЕ </a:t>
            </a:r>
          </a:p>
          <a:p>
            <a:pPr algn="ctr">
              <a:lnSpc>
                <a:spcPct val="80000"/>
              </a:lnSpc>
              <a:spcBef>
                <a:spcPct val="0"/>
              </a:spcBef>
              <a:buFontTx/>
              <a:buNone/>
            </a:pPr>
            <a:r>
              <a:rPr lang="ru-RU" altLang="ru-RU" sz="2400" dirty="0">
                <a:latin typeface="+mn-lt"/>
                <a:cs typeface="Arial" panose="020B0604020202020204" pitchFamily="34" charset="0"/>
              </a:rPr>
              <a:t>И МОДЕРНИЗАЦИЮ ОБЪЕКТО В АПК</a:t>
            </a:r>
          </a:p>
        </p:txBody>
      </p:sp>
      <p:graphicFrame>
        <p:nvGraphicFramePr>
          <p:cNvPr id="2" name="Таблица 1">
            <a:extLst>
              <a:ext uri="{FF2B5EF4-FFF2-40B4-BE49-F238E27FC236}">
                <a16:creationId xmlns="" xmlns:a16="http://schemas.microsoft.com/office/drawing/2014/main" id="{42411B16-1FA3-9300-B37B-AB81F6FB7168}"/>
              </a:ext>
            </a:extLst>
          </p:cNvPr>
          <p:cNvGraphicFramePr>
            <a:graphicFrameLocks noGrp="1"/>
          </p:cNvGraphicFramePr>
          <p:nvPr>
            <p:extLst>
              <p:ext uri="{D42A27DB-BD31-4B8C-83A1-F6EECF244321}">
                <p14:modId xmlns:p14="http://schemas.microsoft.com/office/powerpoint/2010/main" val="2530469830"/>
              </p:ext>
            </p:extLst>
          </p:nvPr>
        </p:nvGraphicFramePr>
        <p:xfrm>
          <a:off x="2175542" y="955649"/>
          <a:ext cx="9845008" cy="5821464"/>
        </p:xfrm>
        <a:graphic>
          <a:graphicData uri="http://schemas.openxmlformats.org/drawingml/2006/table">
            <a:tbl>
              <a:tblPr firstRow="1" bandRow="1">
                <a:tableStyleId>{B301B821-A1FF-4177-AEE7-76D212191A09}</a:tableStyleId>
              </a:tblPr>
              <a:tblGrid>
                <a:gridCol w="3425158">
                  <a:extLst>
                    <a:ext uri="{9D8B030D-6E8A-4147-A177-3AD203B41FA5}">
                      <a16:colId xmlns="" xmlns:a16="http://schemas.microsoft.com/office/drawing/2014/main" val="1564296765"/>
                    </a:ext>
                  </a:extLst>
                </a:gridCol>
                <a:gridCol w="1314450">
                  <a:extLst>
                    <a:ext uri="{9D8B030D-6E8A-4147-A177-3AD203B41FA5}">
                      <a16:colId xmlns="" xmlns:a16="http://schemas.microsoft.com/office/drawing/2014/main" val="1606694163"/>
                    </a:ext>
                  </a:extLst>
                </a:gridCol>
                <a:gridCol w="2200275">
                  <a:extLst>
                    <a:ext uri="{9D8B030D-6E8A-4147-A177-3AD203B41FA5}">
                      <a16:colId xmlns="" xmlns:a16="http://schemas.microsoft.com/office/drawing/2014/main" val="1747931858"/>
                    </a:ext>
                  </a:extLst>
                </a:gridCol>
                <a:gridCol w="1876425">
                  <a:extLst>
                    <a:ext uri="{9D8B030D-6E8A-4147-A177-3AD203B41FA5}">
                      <a16:colId xmlns="" xmlns:a16="http://schemas.microsoft.com/office/drawing/2014/main" val="1748120155"/>
                    </a:ext>
                  </a:extLst>
                </a:gridCol>
                <a:gridCol w="1028700">
                  <a:extLst>
                    <a:ext uri="{9D8B030D-6E8A-4147-A177-3AD203B41FA5}">
                      <a16:colId xmlns="" xmlns:a16="http://schemas.microsoft.com/office/drawing/2014/main" val="2311167021"/>
                    </a:ext>
                  </a:extLst>
                </a:gridCol>
              </a:tblGrid>
              <a:tr h="647987">
                <a:tc>
                  <a:txBody>
                    <a:bodyPr/>
                    <a:lstStyle/>
                    <a:p>
                      <a:pPr algn="ctr"/>
                      <a:r>
                        <a:rPr lang="ru-RU" sz="1300" dirty="0">
                          <a:latin typeface="+mn-lt"/>
                        </a:rPr>
                        <a:t>Объекты АПК </a:t>
                      </a:r>
                    </a:p>
                  </a:txBody>
                  <a:tcPr marL="7200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a:latin typeface="+mn-lt"/>
                        </a:rPr>
                        <a:t>Направление</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a:latin typeface="+mn-lt"/>
                        </a:rPr>
                        <a:t>Размер возмещения из федерального и областного бюджетов с учетом уровня софинансирования </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300" dirty="0">
                          <a:latin typeface="+mn-lt"/>
                        </a:rPr>
                        <a:t>Размер возмещения из </a:t>
                      </a:r>
                      <a:r>
                        <a:rPr kumimoji="0" lang="ru-RU" altLang="ru-RU" sz="1300" b="1" i="0" u="none" strike="noStrike" cap="none" normalizeH="0" baseline="0" dirty="0">
                          <a:ln>
                            <a:noFill/>
                          </a:ln>
                          <a:solidFill>
                            <a:srgbClr val="FFFFFF"/>
                          </a:solidFill>
                          <a:effectLst/>
                          <a:latin typeface="Calibri" panose="020F0502020204030204" pitchFamily="34" charset="0"/>
                        </a:rPr>
                        <a:t>областного бюджета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FFFFFF"/>
                          </a:solidFill>
                          <a:effectLst/>
                          <a:latin typeface="Calibri" panose="020F0502020204030204" pitchFamily="34" charset="0"/>
                        </a:rPr>
                        <a:t>сверх уровня софинансирования</a:t>
                      </a:r>
                      <a:endParaRPr lang="ru-RU" sz="13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a:latin typeface="+mn-lt"/>
                        </a:rPr>
                        <a:t>Объект затрат</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69291474"/>
                  </a:ext>
                </a:extLst>
              </a:tr>
              <a:tr h="397157">
                <a:tc>
                  <a:txBody>
                    <a:bodyPr/>
                    <a:lstStyle/>
                    <a:p>
                      <a:pPr algn="l"/>
                      <a:r>
                        <a:rPr lang="ru-RU" sz="1200" dirty="0">
                          <a:latin typeface="+mn-lt"/>
                        </a:rPr>
                        <a:t>7. Мощности по производству сухих молочных продуктов для детского питания и компонентов для них</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 и (или) модернизация</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solidFill>
                            <a:srgbClr val="262626"/>
                          </a:solidFill>
                          <a:latin typeface="+mn-lt"/>
                        </a:rPr>
                        <a:t>25%</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pPr algn="ctr"/>
                      <a:r>
                        <a:rPr lang="ru-RU" sz="1200" dirty="0">
                          <a:latin typeface="+mn-lt"/>
                        </a:rPr>
                        <a:t>Фактическая стоимость, но не выше предельной стоимости</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6476919"/>
                  </a:ext>
                </a:extLst>
              </a:tr>
              <a:tr h="328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mn-lt"/>
                        </a:rPr>
                        <a:t>8. </a:t>
                      </a:r>
                      <a:r>
                        <a:rPr lang="ru-RU" sz="1200" dirty="0" err="1">
                          <a:latin typeface="+mn-lt"/>
                        </a:rPr>
                        <a:t>Льно</a:t>
                      </a:r>
                      <a:r>
                        <a:rPr lang="ru-RU" sz="1200" dirty="0">
                          <a:latin typeface="+mn-lt"/>
                        </a:rPr>
                        <a:t>-, </a:t>
                      </a:r>
                      <a:r>
                        <a:rPr lang="en-US" sz="1200" dirty="0">
                          <a:latin typeface="+mn-lt"/>
                        </a:rPr>
                        <a:t>п</a:t>
                      </a:r>
                      <a:r>
                        <a:rPr lang="ru-RU" sz="1200" dirty="0" err="1">
                          <a:latin typeface="+mn-lt"/>
                        </a:rPr>
                        <a:t>енькоперерабатывающие</a:t>
                      </a:r>
                      <a:r>
                        <a:rPr lang="ru-RU" sz="1200" dirty="0">
                          <a:latin typeface="+mn-lt"/>
                        </a:rPr>
                        <a:t> предприятия</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 и (или) модернизация</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30%</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52325583"/>
                  </a:ext>
                </a:extLst>
              </a:tr>
              <a:tr h="233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n-lt"/>
                          <a:ea typeface="+mn-ea"/>
                          <a:cs typeface="+mn-cs"/>
                        </a:rPr>
                        <a:t>9. </a:t>
                      </a:r>
                      <a:r>
                        <a:rPr lang="ru-RU" sz="1200" dirty="0">
                          <a:latin typeface="+mn-lt"/>
                        </a:rPr>
                        <a:t>Репродукторов первого порядка для производства родительских форм птицы яичного и (или) мясного направлений</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 и (или) модернизация</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25%</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11982549"/>
                  </a:ext>
                </a:extLst>
              </a:tr>
              <a:tr h="6886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mn-lt"/>
                        </a:rPr>
                        <a:t>10. Репродукторов второго порядка для производства инкубационного яйца финального гибрида птицы яичного и (или) мясного направлений</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 и (или) модернизация</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25%</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01314639"/>
                  </a:ext>
                </a:extLst>
              </a:tr>
              <a:tr h="446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mn-lt"/>
                        </a:rPr>
                        <a:t>11. </a:t>
                      </a:r>
                      <a:r>
                        <a:rPr lang="ru-RU" sz="1200" kern="1200" dirty="0">
                          <a:solidFill>
                            <a:schemeClr val="dk1"/>
                          </a:solidFill>
                          <a:latin typeface="+mn-lt"/>
                          <a:ea typeface="+mn-ea"/>
                          <a:cs typeface="+mn-cs"/>
                        </a:rPr>
                        <a:t>Объектов</a:t>
                      </a:r>
                      <a:r>
                        <a:rPr lang="ru-RU" sz="1200" kern="1200" baseline="0" dirty="0">
                          <a:solidFill>
                            <a:schemeClr val="dk1"/>
                          </a:solidFill>
                          <a:latin typeface="+mn-lt"/>
                          <a:ea typeface="+mn-ea"/>
                          <a:cs typeface="+mn-cs"/>
                        </a:rPr>
                        <a:t> по производству кормов для </a:t>
                      </a:r>
                      <a:r>
                        <a:rPr lang="ru-RU" sz="1200" kern="1200" baseline="0" dirty="0" err="1">
                          <a:solidFill>
                            <a:schemeClr val="dk1"/>
                          </a:solidFill>
                          <a:latin typeface="+mn-lt"/>
                          <a:ea typeface="+mn-ea"/>
                          <a:cs typeface="+mn-cs"/>
                        </a:rPr>
                        <a:t>аквакультуры</a:t>
                      </a:r>
                      <a:endParaRPr lang="ru-RU" sz="1200" kern="1200" dirty="0">
                        <a:solidFill>
                          <a:schemeClr val="dk1"/>
                        </a:solidFill>
                        <a:latin typeface="+mn-lt"/>
                        <a:ea typeface="+mn-ea"/>
                        <a:cs typeface="+mn-cs"/>
                      </a:endParaRP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 и (или) модернизация</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mn-lt"/>
                        </a:rPr>
                        <a:t>25%</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30%</a:t>
                      </a: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extLst>
                  <a:ext uri="{0D108BD9-81ED-4DB2-BD59-A6C34878D82A}">
                    <a16:rowId xmlns="" xmlns:a16="http://schemas.microsoft.com/office/drawing/2014/main" val="2302452723"/>
                  </a:ext>
                </a:extLst>
              </a:tr>
              <a:tr h="2182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mn-lt"/>
                        </a:rPr>
                        <a:t>12. Маркировочное</a:t>
                      </a:r>
                      <a:r>
                        <a:rPr lang="ru-RU" sz="1200" baseline="0" dirty="0">
                          <a:latin typeface="+mn-lt"/>
                        </a:rPr>
                        <a:t> </a:t>
                      </a:r>
                      <a:r>
                        <a:rPr lang="ru-RU" sz="1200" dirty="0">
                          <a:latin typeface="+mn-lt"/>
                        </a:rPr>
                        <a:t>оборудование для организаций, осуществляющих производство и (или) переработку молока</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Приобретение</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70%</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4204542"/>
                  </a:ext>
                </a:extLst>
              </a:tr>
              <a:tr h="320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dk1"/>
                          </a:solidFill>
                          <a:latin typeface="+mn-lt"/>
                          <a:ea typeface="+mn-ea"/>
                          <a:cs typeface="+mn-cs"/>
                        </a:rPr>
                        <a:t>13.Предприятия по глубокой переработке зерна</a:t>
                      </a:r>
                      <a:endParaRPr lang="ru-RU" sz="1200" dirty="0">
                        <a:latin typeface="+mn-lt"/>
                      </a:endParaRP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 и (или) модернизация</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latin typeface="+mn-lt"/>
                        </a:rPr>
                        <a:t>20%</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392139013"/>
                  </a:ext>
                </a:extLst>
              </a:tr>
              <a:tr h="6886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mn-lt"/>
                        </a:rPr>
                        <a:t>14. Предприятия по переработке масличных культур и предприятий по переработке и консервированию рыбы, ракообразных и моллюсков</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Создание и (или) модернизация</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25%</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32306138"/>
                  </a:ext>
                </a:extLst>
              </a:tr>
            </a:tbl>
          </a:graphicData>
        </a:graphic>
      </p:graphicFrame>
    </p:spTree>
    <p:extLst>
      <p:ext uri="{BB962C8B-B14F-4D97-AF65-F5344CB8AC3E}">
        <p14:creationId xmlns:p14="http://schemas.microsoft.com/office/powerpoint/2010/main" val="3925310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935F2879-8899-4387-BB4C-F79EB47C58CB}" type="slidenum">
              <a:rPr lang="uk-UA" altLang="ru-RU" sz="1600" smtClean="0">
                <a:solidFill>
                  <a:schemeClr val="accent1"/>
                </a:solidFill>
              </a:rPr>
              <a:pPr>
                <a:lnSpc>
                  <a:spcPct val="100000"/>
                </a:lnSpc>
                <a:spcBef>
                  <a:spcPct val="0"/>
                </a:spcBef>
                <a:buFontTx/>
                <a:buNone/>
              </a:pPr>
              <a:t>17</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38918" name="TextBox 8"/>
          <p:cNvSpPr txBox="1">
            <a:spLocks noChangeArrowheads="1"/>
          </p:cNvSpPr>
          <p:nvPr/>
        </p:nvSpPr>
        <p:spPr bwMode="auto">
          <a:xfrm>
            <a:off x="2302009" y="117982"/>
            <a:ext cx="9472842" cy="6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80000"/>
              </a:lnSpc>
              <a:spcBef>
                <a:spcPct val="0"/>
              </a:spcBef>
              <a:buFontTx/>
              <a:buNone/>
            </a:pPr>
            <a:r>
              <a:rPr lang="ru-RU" altLang="ru-RU" sz="2400" dirty="0">
                <a:latin typeface="+mn-lt"/>
                <a:cs typeface="Arial" panose="020B0604020202020204" pitchFamily="34" charset="0"/>
              </a:rPr>
              <a:t>3. ВОЗМЕЩЕНИЕ ЧАСТИ ПРЯМЫХ ПОНЕСЕННЫХ ЗАТРАТ НА СОЗДАНИЕ </a:t>
            </a:r>
          </a:p>
          <a:p>
            <a:pPr algn="ctr">
              <a:lnSpc>
                <a:spcPct val="80000"/>
              </a:lnSpc>
              <a:spcBef>
                <a:spcPct val="0"/>
              </a:spcBef>
              <a:buFontTx/>
              <a:buNone/>
            </a:pPr>
            <a:r>
              <a:rPr lang="ru-RU" altLang="ru-RU" sz="2400" dirty="0">
                <a:latin typeface="+mn-lt"/>
                <a:cs typeface="Arial" panose="020B0604020202020204" pitchFamily="34" charset="0"/>
              </a:rPr>
              <a:t>И МОДЕРНИЗАЦИЮ ОБЪЕКТО В АПК</a:t>
            </a:r>
          </a:p>
        </p:txBody>
      </p:sp>
      <p:graphicFrame>
        <p:nvGraphicFramePr>
          <p:cNvPr id="2" name="Таблица 1">
            <a:extLst>
              <a:ext uri="{FF2B5EF4-FFF2-40B4-BE49-F238E27FC236}">
                <a16:creationId xmlns="" xmlns:a16="http://schemas.microsoft.com/office/drawing/2014/main" id="{99E194F0-D33E-5D94-B38E-6626BC28F16F}"/>
              </a:ext>
            </a:extLst>
          </p:cNvPr>
          <p:cNvGraphicFramePr>
            <a:graphicFrameLocks noGrp="1"/>
          </p:cNvGraphicFramePr>
          <p:nvPr>
            <p:extLst>
              <p:ext uri="{D42A27DB-BD31-4B8C-83A1-F6EECF244321}">
                <p14:modId xmlns:p14="http://schemas.microsoft.com/office/powerpoint/2010/main" val="1257290862"/>
              </p:ext>
            </p:extLst>
          </p:nvPr>
        </p:nvGraphicFramePr>
        <p:xfrm>
          <a:off x="2302009" y="808620"/>
          <a:ext cx="9775692" cy="3794377"/>
        </p:xfrm>
        <a:graphic>
          <a:graphicData uri="http://schemas.openxmlformats.org/drawingml/2006/table">
            <a:tbl>
              <a:tblPr firstRow="1" bandRow="1">
                <a:tableStyleId>{B301B821-A1FF-4177-AEE7-76D212191A09}</a:tableStyleId>
              </a:tblPr>
              <a:tblGrid>
                <a:gridCol w="3279641">
                  <a:extLst>
                    <a:ext uri="{9D8B030D-6E8A-4147-A177-3AD203B41FA5}">
                      <a16:colId xmlns="" xmlns:a16="http://schemas.microsoft.com/office/drawing/2014/main" val="1564296765"/>
                    </a:ext>
                  </a:extLst>
                </a:gridCol>
                <a:gridCol w="1343025">
                  <a:extLst>
                    <a:ext uri="{9D8B030D-6E8A-4147-A177-3AD203B41FA5}">
                      <a16:colId xmlns="" xmlns:a16="http://schemas.microsoft.com/office/drawing/2014/main" val="1606694163"/>
                    </a:ext>
                  </a:extLst>
                </a:gridCol>
                <a:gridCol w="2238376">
                  <a:extLst>
                    <a:ext uri="{9D8B030D-6E8A-4147-A177-3AD203B41FA5}">
                      <a16:colId xmlns="" xmlns:a16="http://schemas.microsoft.com/office/drawing/2014/main" val="1747931858"/>
                    </a:ext>
                  </a:extLst>
                </a:gridCol>
                <a:gridCol w="1866900">
                  <a:extLst>
                    <a:ext uri="{9D8B030D-6E8A-4147-A177-3AD203B41FA5}">
                      <a16:colId xmlns="" xmlns:a16="http://schemas.microsoft.com/office/drawing/2014/main" val="1748120155"/>
                    </a:ext>
                  </a:extLst>
                </a:gridCol>
                <a:gridCol w="1047750">
                  <a:extLst>
                    <a:ext uri="{9D8B030D-6E8A-4147-A177-3AD203B41FA5}">
                      <a16:colId xmlns="" xmlns:a16="http://schemas.microsoft.com/office/drawing/2014/main" val="2311167021"/>
                    </a:ext>
                  </a:extLst>
                </a:gridCol>
              </a:tblGrid>
              <a:tr h="862553">
                <a:tc>
                  <a:txBody>
                    <a:bodyPr/>
                    <a:lstStyle/>
                    <a:p>
                      <a:pPr algn="ctr"/>
                      <a:r>
                        <a:rPr lang="ru-RU" sz="1300" dirty="0">
                          <a:latin typeface="+mn-lt"/>
                        </a:rPr>
                        <a:t>Объекты АПК </a:t>
                      </a:r>
                    </a:p>
                  </a:txBody>
                  <a:tcPr marL="7200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a:latin typeface="+mn-lt"/>
                        </a:rPr>
                        <a:t>Направление</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a:latin typeface="+mn-lt"/>
                        </a:rPr>
                        <a:t>Размер возмещения из федерального и областного бюджетов с учетом уровня софинансирования </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300" dirty="0">
                          <a:latin typeface="+mn-lt"/>
                        </a:rPr>
                        <a:t>Размер возмещения из </a:t>
                      </a:r>
                      <a:r>
                        <a:rPr kumimoji="0" lang="ru-RU" altLang="ru-RU" sz="1300" b="1" i="0" u="none" strike="noStrike" cap="none" normalizeH="0" baseline="0" dirty="0">
                          <a:ln>
                            <a:noFill/>
                          </a:ln>
                          <a:solidFill>
                            <a:srgbClr val="FFFFFF"/>
                          </a:solidFill>
                          <a:effectLst/>
                          <a:latin typeface="Calibri" panose="020F0502020204030204" pitchFamily="34" charset="0"/>
                        </a:rPr>
                        <a:t>областного бюджета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FFFFFF"/>
                          </a:solidFill>
                          <a:effectLst/>
                          <a:latin typeface="Calibri" panose="020F0502020204030204" pitchFamily="34" charset="0"/>
                        </a:rPr>
                        <a:t>сверх уровня софинансирования</a:t>
                      </a:r>
                      <a:endParaRPr lang="ru-RU" sz="13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a:latin typeface="+mn-lt"/>
                        </a:rPr>
                        <a:t>Объект затрат</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69291474"/>
                  </a:ext>
                </a:extLst>
              </a:tr>
              <a:tr h="446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mn-lt"/>
                        </a:rPr>
                        <a:t>15. Питомник по выращиванию рыбо-посадочного материала лососевых видов рыб</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 и (или) модернизация</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dirty="0">
                          <a:latin typeface="+mn-lt"/>
                        </a:rPr>
                        <a:t>25%</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r>
                        <a:rPr lang="ru-RU" sz="1200" dirty="0">
                          <a:latin typeface="+mn-lt"/>
                        </a:rPr>
                        <a:t>Фактическая стоимость, но не выше предельной стоимости</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52962064"/>
                  </a:ext>
                </a:extLst>
              </a:tr>
              <a:tr h="446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mn-lt"/>
                        </a:rPr>
                        <a:t>16. Маркировочное оборудование для мороженого</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Приобретение</a:t>
                      </a: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a:solidFill>
                          <a:schemeClr val="tx1"/>
                        </a:solidFill>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50% </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76476919"/>
                  </a:ext>
                </a:extLst>
              </a:tr>
              <a:tr h="446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mn-lt"/>
                        </a:rPr>
                        <a:t>17. Оборудование для свиноводческих комплексов</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Приобретение</a:t>
                      </a:r>
                      <a:endParaRPr kumimoji="0" lang="ru-RU" sz="1800" b="0" i="0" u="none" strike="noStrike" kern="1200" cap="none" spc="0" normalizeH="0" baseline="0" noProof="0" dirty="0">
                        <a:ln>
                          <a:noFill/>
                        </a:ln>
                        <a:solidFill>
                          <a:srgbClr val="000000"/>
                        </a:solidFill>
                        <a:effectLst/>
                        <a:uLnTx/>
                        <a:uFillTx/>
                        <a:latin typeface="+mn-lt"/>
                        <a:ea typeface="+mn-ea"/>
                        <a:cs typeface="+mn-cs"/>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latin typeface="+mn-lt"/>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50% </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52325583"/>
                  </a:ext>
                </a:extLst>
              </a:tr>
              <a:tr h="624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mn-lt"/>
                        </a:rPr>
                        <a:t>18. Животноводческие помещения для создания племенных лошадей (конюшен)</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 и (или) реконструкция</a:t>
                      </a: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kern="1200" dirty="0">
                        <a:solidFill>
                          <a:schemeClr val="dk1"/>
                        </a:solidFill>
                        <a:latin typeface="+mn-lt"/>
                        <a:ea typeface="+mn-ea"/>
                        <a:cs typeface="+mn-cs"/>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kern="1200">
                          <a:solidFill>
                            <a:schemeClr val="dk1"/>
                          </a:solidFill>
                          <a:latin typeface="+mn-lt"/>
                          <a:ea typeface="+mn-ea"/>
                          <a:cs typeface="+mn-cs"/>
                        </a:rPr>
                        <a:t>600 тыс. рублей на 1 стойло-место</a:t>
                      </a:r>
                      <a:endParaRPr lang="ru-RU" sz="1200" kern="1200" dirty="0">
                        <a:solidFill>
                          <a:schemeClr val="dk1"/>
                        </a:solidFill>
                        <a:latin typeface="+mn-lt"/>
                        <a:ea typeface="+mn-ea"/>
                        <a:cs typeface="+mn-cs"/>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11982549"/>
                  </a:ext>
                </a:extLst>
              </a:tr>
              <a:tr h="446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mn-lt"/>
                        </a:rPr>
                        <a:t>19. Объекты по производству мини-клубней картофеля</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 и (или) реконструкция</a:t>
                      </a:r>
                      <a:endParaRPr kumimoji="0" lang="ru-RU" sz="1200" b="0" i="0" u="none" strike="noStrike" kern="1200" cap="none" spc="0" normalizeH="0" baseline="0" dirty="0">
                        <a:ln>
                          <a:noFill/>
                        </a:ln>
                        <a:solidFill>
                          <a:srgbClr val="000000"/>
                        </a:solidFill>
                        <a:effectLst/>
                        <a:uLnTx/>
                        <a:uFillTx/>
                        <a:latin typeface="+mn-lt"/>
                        <a:ea typeface="+mn-ea"/>
                        <a:cs typeface="+mn-cs"/>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kern="1200" dirty="0">
                        <a:solidFill>
                          <a:schemeClr val="dk1"/>
                        </a:solidFill>
                        <a:latin typeface="+mn-lt"/>
                        <a:ea typeface="+mn-ea"/>
                        <a:cs typeface="+mn-cs"/>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kern="1200">
                          <a:solidFill>
                            <a:schemeClr val="dk1"/>
                          </a:solidFill>
                          <a:latin typeface="+mn-lt"/>
                          <a:ea typeface="+mn-ea"/>
                          <a:cs typeface="+mn-cs"/>
                        </a:rPr>
                        <a:t>50%</a:t>
                      </a:r>
                      <a:endParaRPr lang="ru-RU" sz="1200" kern="1200" dirty="0">
                        <a:solidFill>
                          <a:schemeClr val="dk1"/>
                        </a:solidFill>
                        <a:latin typeface="+mn-lt"/>
                        <a:ea typeface="+mn-ea"/>
                        <a:cs typeface="+mn-cs"/>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extLst>
                  <a:ext uri="{0D108BD9-81ED-4DB2-BD59-A6C34878D82A}">
                    <a16:rowId xmlns="" xmlns:a16="http://schemas.microsoft.com/office/drawing/2014/main" val="1956735736"/>
                  </a:ext>
                </a:extLst>
              </a:tr>
              <a:tr h="446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latin typeface="+mn-lt"/>
                        </a:rPr>
                        <a:t>20. Объекты по производству рассольных сыров</a:t>
                      </a:r>
                    </a:p>
                  </a:txBody>
                  <a:tcPr marL="72000" marR="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mn-lt"/>
                          <a:ea typeface="+mn-ea"/>
                          <a:cs typeface="+mn-cs"/>
                        </a:rPr>
                        <a:t>Создание и (или) реконструкция</a:t>
                      </a:r>
                      <a:endParaRPr kumimoji="0" lang="ru-RU" sz="1200" b="0" i="0" u="none" strike="noStrike" kern="1200" cap="none" spc="0" normalizeH="0" baseline="0" dirty="0">
                        <a:ln>
                          <a:noFill/>
                        </a:ln>
                        <a:solidFill>
                          <a:srgbClr val="000000"/>
                        </a:solidFill>
                        <a:effectLst/>
                        <a:uLnTx/>
                        <a:uFillTx/>
                        <a:latin typeface="+mn-lt"/>
                        <a:ea typeface="+mn-ea"/>
                        <a:cs typeface="+mn-cs"/>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kern="1200" dirty="0">
                        <a:solidFill>
                          <a:schemeClr val="dk1"/>
                        </a:solidFill>
                        <a:latin typeface="+mn-lt"/>
                        <a:ea typeface="+mn-ea"/>
                        <a:cs typeface="+mn-cs"/>
                      </a:endParaRP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kern="1200" dirty="0">
                          <a:solidFill>
                            <a:schemeClr val="dk1"/>
                          </a:solidFill>
                          <a:latin typeface="+mn-lt"/>
                          <a:ea typeface="+mn-ea"/>
                          <a:cs typeface="+mn-cs"/>
                        </a:rPr>
                        <a:t>50%</a:t>
                      </a:r>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dirty="0"/>
                    </a:p>
                  </a:txBody>
                  <a:tcPr marL="91430" marR="9143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01314639"/>
                  </a:ext>
                </a:extLst>
              </a:tr>
            </a:tbl>
          </a:graphicData>
        </a:graphic>
      </p:graphicFrame>
      <p:graphicFrame>
        <p:nvGraphicFramePr>
          <p:cNvPr id="3" name="Таблица 2">
            <a:extLst>
              <a:ext uri="{FF2B5EF4-FFF2-40B4-BE49-F238E27FC236}">
                <a16:creationId xmlns="" xmlns:a16="http://schemas.microsoft.com/office/drawing/2014/main" id="{B402E1B2-BE50-9C1E-BAB7-23BE197E5AB7}"/>
              </a:ext>
            </a:extLst>
          </p:cNvPr>
          <p:cNvGraphicFramePr>
            <a:graphicFrameLocks noGrp="1"/>
          </p:cNvGraphicFramePr>
          <p:nvPr>
            <p:extLst>
              <p:ext uri="{D42A27DB-BD31-4B8C-83A1-F6EECF244321}">
                <p14:modId xmlns:p14="http://schemas.microsoft.com/office/powerpoint/2010/main" val="1888256971"/>
              </p:ext>
            </p:extLst>
          </p:nvPr>
        </p:nvGraphicFramePr>
        <p:xfrm>
          <a:off x="2302009" y="4684534"/>
          <a:ext cx="5719773" cy="1908420"/>
        </p:xfrm>
        <a:graphic>
          <a:graphicData uri="http://schemas.openxmlformats.org/drawingml/2006/table">
            <a:tbl>
              <a:tblPr firstRow="1" bandRow="1">
                <a:tableStyleId>{5C22544A-7EE6-4342-B048-85BDC9FD1C3A}</a:tableStyleId>
              </a:tblPr>
              <a:tblGrid>
                <a:gridCol w="5719773">
                  <a:extLst>
                    <a:ext uri="{9D8B030D-6E8A-4147-A177-3AD203B41FA5}">
                      <a16:colId xmlns="" xmlns:a16="http://schemas.microsoft.com/office/drawing/2014/main" val="20000"/>
                    </a:ext>
                  </a:extLst>
                </a:gridCol>
              </a:tblGrid>
              <a:tr h="1890834">
                <a:tc>
                  <a:txBody>
                    <a:bodyPr/>
                    <a:lstStyle/>
                    <a:p>
                      <a:pPr marL="36000"/>
                      <a:r>
                        <a:rPr lang="en-US" sz="1050" b="0" i="0" u="none" baseline="0" dirty="0">
                          <a:solidFill>
                            <a:srgbClr val="262626"/>
                          </a:solidFill>
                        </a:rPr>
                        <a:t>   </a:t>
                      </a:r>
                      <a:r>
                        <a:rPr lang="ru-RU" sz="1000" b="1" i="0" u="none" baseline="0" dirty="0">
                          <a:solidFill>
                            <a:srgbClr val="262626"/>
                          </a:solidFill>
                        </a:rPr>
                        <a:t>&lt;*&gt;   </a:t>
                      </a:r>
                      <a:r>
                        <a:rPr lang="en-US" sz="1000" b="1" i="0" u="none" baseline="0" dirty="0">
                          <a:solidFill>
                            <a:srgbClr val="262626"/>
                          </a:solidFill>
                        </a:rPr>
                        <a:t>ПРИ СОЗДАНИИ: </a:t>
                      </a:r>
                      <a:endParaRPr lang="ru-RU" sz="1000" b="1" i="0" u="none" baseline="0" dirty="0">
                        <a:solidFill>
                          <a:srgbClr val="262626"/>
                        </a:solidFill>
                      </a:endParaRPr>
                    </a:p>
                    <a:p>
                      <a:pPr marL="36000" indent="0">
                        <a:buFont typeface="+mj-lt"/>
                        <a:buNone/>
                      </a:pPr>
                      <a:r>
                        <a:rPr lang="ru-RU" sz="1000" b="0" i="0" u="none" baseline="0" dirty="0">
                          <a:solidFill>
                            <a:srgbClr val="262626"/>
                          </a:solidFill>
                        </a:rPr>
                        <a:t>а) </a:t>
                      </a:r>
                      <a:r>
                        <a:rPr lang="en-US" sz="1000" b="0" i="0" u="none" baseline="0" dirty="0">
                          <a:solidFill>
                            <a:srgbClr val="262626"/>
                          </a:solidFill>
                        </a:rPr>
                        <a:t>ж</a:t>
                      </a:r>
                      <a:r>
                        <a:rPr lang="ru-RU" sz="1000" b="0" i="0" u="none" baseline="0" dirty="0" err="1">
                          <a:solidFill>
                            <a:srgbClr val="262626"/>
                          </a:solidFill>
                        </a:rPr>
                        <a:t>ивотноводческого</a:t>
                      </a:r>
                      <a:r>
                        <a:rPr lang="ru-RU" sz="1000" b="0" i="0" u="none" baseline="0" dirty="0">
                          <a:solidFill>
                            <a:srgbClr val="262626"/>
                          </a:solidFill>
                        </a:rPr>
                        <a:t> комплекса молочного направления (молочной фермы) мощностью</a:t>
                      </a:r>
                      <a:r>
                        <a:rPr lang="en-US" sz="1000" b="0" i="0" u="none" baseline="0" dirty="0">
                          <a:solidFill>
                            <a:srgbClr val="262626"/>
                          </a:solidFill>
                        </a:rPr>
                        <a:t>:</a:t>
                      </a:r>
                      <a:endParaRPr lang="ru-RU" sz="1000" b="0" i="0" u="none" baseline="0" dirty="0">
                        <a:solidFill>
                          <a:srgbClr val="262626"/>
                        </a:solidFill>
                      </a:endParaRPr>
                    </a:p>
                    <a:p>
                      <a:pPr marL="207450" indent="-171450">
                        <a:buFontTx/>
                        <a:buChar char="-"/>
                      </a:pPr>
                      <a:r>
                        <a:rPr lang="ru-RU" sz="1000" b="0" i="0" u="none" dirty="0">
                          <a:solidFill>
                            <a:srgbClr val="262626"/>
                          </a:solidFill>
                        </a:rPr>
                        <a:t>до 250 голов коров включительно - 70 тысяч рублей на одно </a:t>
                      </a:r>
                      <a:r>
                        <a:rPr lang="ru-RU" sz="1000" b="0" i="0" u="none" dirty="0" err="1">
                          <a:solidFill>
                            <a:srgbClr val="262626"/>
                          </a:solidFill>
                        </a:rPr>
                        <a:t>ското</a:t>
                      </a:r>
                      <a:r>
                        <a:rPr lang="ru-RU" sz="1000" b="0" i="0" u="none" dirty="0">
                          <a:solidFill>
                            <a:srgbClr val="262626"/>
                          </a:solidFill>
                        </a:rPr>
                        <a:t>-место коров</a:t>
                      </a:r>
                      <a:r>
                        <a:rPr lang="en-US" sz="1000" b="0" i="0" u="none" dirty="0">
                          <a:solidFill>
                            <a:srgbClr val="262626"/>
                          </a:solidFill>
                        </a:rPr>
                        <a:t>;</a:t>
                      </a:r>
                      <a:endParaRPr lang="ru-RU" sz="1000" b="0" i="0" u="none" dirty="0">
                        <a:solidFill>
                          <a:srgbClr val="262626"/>
                        </a:solidFill>
                      </a:endParaRPr>
                    </a:p>
                    <a:p>
                      <a:pPr marL="207450" indent="-171450">
                        <a:buFontTx/>
                        <a:buChar char="-"/>
                      </a:pPr>
                      <a:r>
                        <a:rPr lang="ru-RU" sz="1000" b="0" i="0" u="none" dirty="0">
                          <a:solidFill>
                            <a:srgbClr val="262626"/>
                          </a:solidFill>
                        </a:rPr>
                        <a:t>от 251 до 399 голов коров включительно</a:t>
                      </a:r>
                      <a:r>
                        <a:rPr lang="en-US" sz="1000" b="0" i="0" u="none" dirty="0">
                          <a:solidFill>
                            <a:srgbClr val="262626"/>
                          </a:solidFill>
                        </a:rPr>
                        <a:t> </a:t>
                      </a:r>
                      <a:r>
                        <a:rPr lang="ru-RU" sz="1000" b="0" i="0" u="none" dirty="0">
                          <a:solidFill>
                            <a:srgbClr val="262626"/>
                          </a:solidFill>
                        </a:rPr>
                        <a:t>- 80 тысяч рублей на одно </a:t>
                      </a:r>
                      <a:r>
                        <a:rPr lang="ru-RU" sz="1000" b="0" i="0" u="none" dirty="0" err="1">
                          <a:solidFill>
                            <a:srgbClr val="262626"/>
                          </a:solidFill>
                        </a:rPr>
                        <a:t>ското</a:t>
                      </a:r>
                      <a:r>
                        <a:rPr lang="ru-RU" sz="1000" b="0" i="0" u="none" dirty="0">
                          <a:solidFill>
                            <a:srgbClr val="262626"/>
                          </a:solidFill>
                        </a:rPr>
                        <a:t>-место коров</a:t>
                      </a:r>
                      <a:r>
                        <a:rPr lang="en-US" sz="1000" b="0" i="0" u="none" dirty="0">
                          <a:solidFill>
                            <a:srgbClr val="262626"/>
                          </a:solidFill>
                        </a:rPr>
                        <a:t>;</a:t>
                      </a:r>
                      <a:endParaRPr lang="ru-RU" sz="1000" b="0" i="0" u="none" dirty="0">
                        <a:solidFill>
                          <a:srgbClr val="262626"/>
                        </a:solidFill>
                      </a:endParaRPr>
                    </a:p>
                    <a:p>
                      <a:pPr marL="207450" indent="-171450">
                        <a:buFontTx/>
                        <a:buChar char="-"/>
                      </a:pPr>
                      <a:r>
                        <a:rPr lang="ru-RU" sz="1000" b="0" i="0" u="none" dirty="0">
                          <a:solidFill>
                            <a:srgbClr val="262626"/>
                          </a:solidFill>
                        </a:rPr>
                        <a:t>от </a:t>
                      </a:r>
                      <a:r>
                        <a:rPr lang="en-US" sz="1000" b="0" i="0" u="none" dirty="0">
                          <a:solidFill>
                            <a:srgbClr val="262626"/>
                          </a:solidFill>
                        </a:rPr>
                        <a:t>400</a:t>
                      </a:r>
                      <a:r>
                        <a:rPr lang="ru-RU" sz="1000" b="0" i="0" u="none" dirty="0">
                          <a:solidFill>
                            <a:srgbClr val="262626"/>
                          </a:solidFill>
                        </a:rPr>
                        <a:t> до </a:t>
                      </a:r>
                      <a:r>
                        <a:rPr lang="en-US" sz="1000" b="0" i="0" u="none" dirty="0">
                          <a:solidFill>
                            <a:srgbClr val="262626"/>
                          </a:solidFill>
                        </a:rPr>
                        <a:t>5</a:t>
                      </a:r>
                      <a:r>
                        <a:rPr lang="ru-RU" sz="1000" b="0" i="0" u="none" dirty="0">
                          <a:solidFill>
                            <a:srgbClr val="262626"/>
                          </a:solidFill>
                        </a:rPr>
                        <a:t>99 голов коров включительно</a:t>
                      </a:r>
                      <a:r>
                        <a:rPr lang="en-US" sz="1000" b="0" i="0" u="none" dirty="0">
                          <a:solidFill>
                            <a:srgbClr val="262626"/>
                          </a:solidFill>
                        </a:rPr>
                        <a:t> </a:t>
                      </a:r>
                      <a:r>
                        <a:rPr lang="ru-RU" sz="1000" b="0" i="0" u="none" dirty="0">
                          <a:solidFill>
                            <a:srgbClr val="262626"/>
                          </a:solidFill>
                        </a:rPr>
                        <a:t>- </a:t>
                      </a:r>
                      <a:r>
                        <a:rPr lang="en-US" sz="1000" b="0" i="0" u="none" dirty="0">
                          <a:solidFill>
                            <a:srgbClr val="262626"/>
                          </a:solidFill>
                        </a:rPr>
                        <a:t>1</a:t>
                      </a:r>
                      <a:r>
                        <a:rPr lang="ru-RU" sz="1000" b="0" i="0" u="none" dirty="0">
                          <a:solidFill>
                            <a:srgbClr val="262626"/>
                          </a:solidFill>
                        </a:rPr>
                        <a:t>20 тысяч рублей на одно </a:t>
                      </a:r>
                      <a:r>
                        <a:rPr lang="ru-RU" sz="1000" b="0" i="0" u="none" dirty="0" err="1">
                          <a:solidFill>
                            <a:srgbClr val="262626"/>
                          </a:solidFill>
                        </a:rPr>
                        <a:t>ското</a:t>
                      </a:r>
                      <a:r>
                        <a:rPr lang="ru-RU" sz="1000" b="0" i="0" u="none" dirty="0">
                          <a:solidFill>
                            <a:srgbClr val="262626"/>
                          </a:solidFill>
                        </a:rPr>
                        <a:t>-место коров</a:t>
                      </a:r>
                      <a:r>
                        <a:rPr lang="en-US" sz="1000" b="0" i="0" u="none" dirty="0">
                          <a:solidFill>
                            <a:srgbClr val="262626"/>
                          </a:solidFill>
                        </a:rPr>
                        <a:t>;</a:t>
                      </a:r>
                      <a:endParaRPr lang="ru-RU" sz="1000" b="0" i="0" u="none" dirty="0">
                        <a:solidFill>
                          <a:srgbClr val="262626"/>
                        </a:solidFill>
                      </a:endParaRPr>
                    </a:p>
                    <a:p>
                      <a:pPr marL="207450" indent="-171450">
                        <a:buFontTx/>
                        <a:buChar char="-"/>
                      </a:pPr>
                      <a:r>
                        <a:rPr lang="ru-RU" sz="1000" b="0" i="0" u="none" dirty="0">
                          <a:solidFill>
                            <a:srgbClr val="262626"/>
                          </a:solidFill>
                        </a:rPr>
                        <a:t>от </a:t>
                      </a:r>
                      <a:r>
                        <a:rPr lang="en-US" sz="1000" b="0" i="0" u="none" dirty="0">
                          <a:solidFill>
                            <a:srgbClr val="262626"/>
                          </a:solidFill>
                        </a:rPr>
                        <a:t>600</a:t>
                      </a:r>
                      <a:r>
                        <a:rPr lang="ru-RU" sz="1000" b="0" i="0" u="none" dirty="0">
                          <a:solidFill>
                            <a:srgbClr val="262626"/>
                          </a:solidFill>
                        </a:rPr>
                        <a:t> до </a:t>
                      </a:r>
                      <a:r>
                        <a:rPr lang="en-US" sz="1000" b="0" i="0" u="none" dirty="0">
                          <a:solidFill>
                            <a:srgbClr val="262626"/>
                          </a:solidFill>
                        </a:rPr>
                        <a:t>7</a:t>
                      </a:r>
                      <a:r>
                        <a:rPr lang="ru-RU" sz="1000" b="0" i="0" u="none" dirty="0">
                          <a:solidFill>
                            <a:srgbClr val="262626"/>
                          </a:solidFill>
                        </a:rPr>
                        <a:t>99 голов коров включительно</a:t>
                      </a:r>
                      <a:r>
                        <a:rPr lang="en-US" sz="1000" b="0" i="0" u="none" dirty="0">
                          <a:solidFill>
                            <a:srgbClr val="262626"/>
                          </a:solidFill>
                        </a:rPr>
                        <a:t> </a:t>
                      </a:r>
                      <a:r>
                        <a:rPr lang="ru-RU" sz="1000" b="0" i="0" u="none" dirty="0">
                          <a:solidFill>
                            <a:srgbClr val="262626"/>
                          </a:solidFill>
                        </a:rPr>
                        <a:t>- </a:t>
                      </a:r>
                      <a:r>
                        <a:rPr lang="en-US" sz="1000" b="0" i="0" u="none" dirty="0">
                          <a:solidFill>
                            <a:srgbClr val="262626"/>
                          </a:solidFill>
                        </a:rPr>
                        <a:t>1</a:t>
                      </a:r>
                      <a:r>
                        <a:rPr lang="ru-RU" sz="1000" b="0" i="0" u="none" dirty="0">
                          <a:solidFill>
                            <a:srgbClr val="262626"/>
                          </a:solidFill>
                        </a:rPr>
                        <a:t>40 тысяч рублей на одно </a:t>
                      </a:r>
                      <a:r>
                        <a:rPr lang="ru-RU" sz="1000" b="0" i="0" u="none" dirty="0" err="1">
                          <a:solidFill>
                            <a:srgbClr val="262626"/>
                          </a:solidFill>
                        </a:rPr>
                        <a:t>ското</a:t>
                      </a:r>
                      <a:r>
                        <a:rPr lang="ru-RU" sz="1000" b="0" i="0" u="none" dirty="0">
                          <a:solidFill>
                            <a:srgbClr val="262626"/>
                          </a:solidFill>
                        </a:rPr>
                        <a:t>-место коров</a:t>
                      </a:r>
                      <a:r>
                        <a:rPr lang="en-US" sz="1000" b="0" i="0" u="none" dirty="0">
                          <a:solidFill>
                            <a:srgbClr val="262626"/>
                          </a:solidFill>
                        </a:rPr>
                        <a:t>;</a:t>
                      </a:r>
                      <a:endParaRPr lang="ru-RU" sz="1000" b="0" i="0" u="none" dirty="0">
                        <a:solidFill>
                          <a:srgbClr val="262626"/>
                        </a:solidFill>
                      </a:endParaRPr>
                    </a:p>
                    <a:p>
                      <a:pPr marL="207450" indent="-171450">
                        <a:buFontTx/>
                        <a:buChar char="-"/>
                      </a:pPr>
                      <a:r>
                        <a:rPr lang="en-US" sz="1000" b="0" i="0" u="none" dirty="0">
                          <a:solidFill>
                            <a:srgbClr val="262626"/>
                          </a:solidFill>
                        </a:rPr>
                        <a:t>800 и </a:t>
                      </a:r>
                      <a:r>
                        <a:rPr lang="en-US" sz="1000" b="0" i="0" u="none" dirty="0" err="1">
                          <a:solidFill>
                            <a:srgbClr val="262626"/>
                          </a:solidFill>
                        </a:rPr>
                        <a:t>более</a:t>
                      </a:r>
                      <a:r>
                        <a:rPr lang="en-US" sz="1000" b="0" i="0" u="none" dirty="0">
                          <a:solidFill>
                            <a:srgbClr val="262626"/>
                          </a:solidFill>
                        </a:rPr>
                        <a:t> </a:t>
                      </a:r>
                      <a:r>
                        <a:rPr lang="ru-RU" sz="1000" b="0" i="0" u="none" dirty="0">
                          <a:solidFill>
                            <a:srgbClr val="262626"/>
                          </a:solidFill>
                        </a:rPr>
                        <a:t>голов коров включительно</a:t>
                      </a:r>
                      <a:r>
                        <a:rPr lang="en-US" sz="1000" b="0" i="0" u="none" dirty="0">
                          <a:solidFill>
                            <a:srgbClr val="262626"/>
                          </a:solidFill>
                        </a:rPr>
                        <a:t> </a:t>
                      </a:r>
                      <a:r>
                        <a:rPr lang="ru-RU" sz="1000" b="0" i="0" u="none" dirty="0">
                          <a:solidFill>
                            <a:srgbClr val="262626"/>
                          </a:solidFill>
                        </a:rPr>
                        <a:t>- </a:t>
                      </a:r>
                      <a:r>
                        <a:rPr lang="en-US" sz="1000" b="0" i="0" u="none" dirty="0">
                          <a:solidFill>
                            <a:srgbClr val="262626"/>
                          </a:solidFill>
                        </a:rPr>
                        <a:t>1</a:t>
                      </a:r>
                      <a:r>
                        <a:rPr lang="ru-RU" sz="1000" b="0" i="0" u="none" dirty="0">
                          <a:solidFill>
                            <a:srgbClr val="262626"/>
                          </a:solidFill>
                        </a:rPr>
                        <a:t>60 тысяч рублей на одно </a:t>
                      </a:r>
                      <a:r>
                        <a:rPr lang="ru-RU" sz="1000" b="0" i="0" u="none" dirty="0" err="1">
                          <a:solidFill>
                            <a:srgbClr val="262626"/>
                          </a:solidFill>
                        </a:rPr>
                        <a:t>ското</a:t>
                      </a:r>
                      <a:r>
                        <a:rPr lang="ru-RU" sz="1000" b="0" i="0" u="none" dirty="0">
                          <a:solidFill>
                            <a:srgbClr val="262626"/>
                          </a:solidFill>
                        </a:rPr>
                        <a:t>-место коров;</a:t>
                      </a:r>
                    </a:p>
                    <a:p>
                      <a:pPr marL="207450" indent="-171450">
                        <a:buFontTx/>
                        <a:buChar char="-"/>
                      </a:pPr>
                      <a:r>
                        <a:rPr lang="ru-RU" sz="1000" b="0" i="0" u="none" dirty="0">
                          <a:solidFill>
                            <a:srgbClr val="262626"/>
                          </a:solidFill>
                        </a:rPr>
                        <a:t>500 и более голов дойного стада коз</a:t>
                      </a:r>
                      <a:r>
                        <a:rPr lang="en-US" sz="1000" b="0" i="0" u="none" dirty="0">
                          <a:solidFill>
                            <a:srgbClr val="262626"/>
                          </a:solidFill>
                        </a:rPr>
                        <a:t> </a:t>
                      </a:r>
                      <a:r>
                        <a:rPr lang="ru-RU" sz="1000" b="0" i="0" u="none" dirty="0">
                          <a:solidFill>
                            <a:srgbClr val="262626"/>
                          </a:solidFill>
                        </a:rPr>
                        <a:t>- 25 тысяч рублей на одно </a:t>
                      </a:r>
                      <a:r>
                        <a:rPr lang="ru-RU" sz="1000" b="0" i="0" u="none" dirty="0" err="1">
                          <a:solidFill>
                            <a:srgbClr val="262626"/>
                          </a:solidFill>
                        </a:rPr>
                        <a:t>ското</a:t>
                      </a:r>
                      <a:r>
                        <a:rPr lang="ru-RU" sz="1000" b="0" i="0" u="none" dirty="0">
                          <a:solidFill>
                            <a:srgbClr val="262626"/>
                          </a:solidFill>
                        </a:rPr>
                        <a:t>-место дойного стада </a:t>
                      </a:r>
                      <a:r>
                        <a:rPr lang="en-US" sz="1000" b="0" i="0" u="none" dirty="0" err="1">
                          <a:solidFill>
                            <a:srgbClr val="262626"/>
                          </a:solidFill>
                        </a:rPr>
                        <a:t>коз</a:t>
                      </a:r>
                      <a:r>
                        <a:rPr lang="en-US" sz="1000" b="0" i="0" u="none" dirty="0">
                          <a:solidFill>
                            <a:srgbClr val="262626"/>
                          </a:solidFill>
                        </a:rPr>
                        <a:t>.</a:t>
                      </a:r>
                      <a:endParaRPr lang="ru-RU" sz="1000" b="0" i="0" u="none" dirty="0">
                        <a:solidFill>
                          <a:srgbClr val="262626"/>
                        </a:solidFill>
                      </a:endParaRPr>
                    </a:p>
                    <a:p>
                      <a:pPr marL="36000" indent="0">
                        <a:buFont typeface="+mj-lt"/>
                        <a:buNone/>
                      </a:pPr>
                      <a:r>
                        <a:rPr lang="ru-RU" sz="1000" b="0" i="0" u="none" dirty="0">
                          <a:solidFill>
                            <a:srgbClr val="262626"/>
                          </a:solidFill>
                        </a:rPr>
                        <a:t>Б) специализированной фермы и (или) площадки по выращиванию и (или) откорму молодняка крупного рогатого скота молочных пород:</a:t>
                      </a:r>
                      <a:r>
                        <a:rPr lang="en-US" sz="1000" b="0" i="0" u="none" dirty="0">
                          <a:solidFill>
                            <a:srgbClr val="262626"/>
                          </a:solidFill>
                        </a:rPr>
                        <a:t> </a:t>
                      </a:r>
                      <a:r>
                        <a:rPr lang="ru-RU" sz="1000" b="0" i="0" u="none" dirty="0">
                          <a:solidFill>
                            <a:srgbClr val="262626"/>
                          </a:solidFill>
                        </a:rPr>
                        <a:t>40 тысяч рублей на одно </a:t>
                      </a:r>
                      <a:r>
                        <a:rPr lang="ru-RU" sz="1000" b="0" i="0" u="none" dirty="0" err="1">
                          <a:solidFill>
                            <a:srgbClr val="262626"/>
                          </a:solidFill>
                        </a:rPr>
                        <a:t>ското</a:t>
                      </a:r>
                      <a:r>
                        <a:rPr lang="ru-RU" sz="1000" b="0" i="0" u="none" dirty="0">
                          <a:solidFill>
                            <a:srgbClr val="262626"/>
                          </a:solidFill>
                        </a:rPr>
                        <a:t>-место.</a:t>
                      </a:r>
                    </a:p>
                    <a:p>
                      <a:pPr marL="36000"/>
                      <a:r>
                        <a:rPr lang="ru-RU" sz="1000" b="0" i="0" u="none" dirty="0">
                          <a:solidFill>
                            <a:srgbClr val="262626"/>
                          </a:solidFill>
                        </a:rPr>
                        <a:t>в) животноводческие помещения для содержания племенных лошадей – 600 тысяч</a:t>
                      </a:r>
                      <a:r>
                        <a:rPr lang="ru-RU" sz="1000" b="0" i="0" u="none" baseline="0" dirty="0">
                          <a:solidFill>
                            <a:srgbClr val="262626"/>
                          </a:solidFill>
                        </a:rPr>
                        <a:t> рублей на одно стойловое место.</a:t>
                      </a:r>
                    </a:p>
                  </a:txBody>
                  <a:tcPr marL="0" marR="0" marT="36000" marB="36000">
                    <a:lnL w="28575"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 xmlns:a16="http://schemas.microsoft.com/office/drawing/2014/main" val="10001"/>
                  </a:ext>
                </a:extLst>
              </a:tr>
            </a:tbl>
          </a:graphicData>
        </a:graphic>
      </p:graphicFrame>
      <p:graphicFrame>
        <p:nvGraphicFramePr>
          <p:cNvPr id="7" name="Таблица 6">
            <a:extLst>
              <a:ext uri="{FF2B5EF4-FFF2-40B4-BE49-F238E27FC236}">
                <a16:creationId xmlns="" xmlns:a16="http://schemas.microsoft.com/office/drawing/2014/main" id="{EF69927E-62E6-3A49-78E4-EC72C149A578}"/>
              </a:ext>
            </a:extLst>
          </p:cNvPr>
          <p:cNvGraphicFramePr>
            <a:graphicFrameLocks noGrp="1"/>
          </p:cNvGraphicFramePr>
          <p:nvPr>
            <p:extLst>
              <p:ext uri="{D42A27DB-BD31-4B8C-83A1-F6EECF244321}">
                <p14:modId xmlns:p14="http://schemas.microsoft.com/office/powerpoint/2010/main" val="2278758453"/>
              </p:ext>
            </p:extLst>
          </p:nvPr>
        </p:nvGraphicFramePr>
        <p:xfrm>
          <a:off x="8104909" y="4684534"/>
          <a:ext cx="3972791" cy="1915772"/>
        </p:xfrm>
        <a:graphic>
          <a:graphicData uri="http://schemas.openxmlformats.org/drawingml/2006/table">
            <a:tbl>
              <a:tblPr firstRow="1" bandRow="1">
                <a:tableStyleId>{5C22544A-7EE6-4342-B048-85BDC9FD1C3A}</a:tableStyleId>
              </a:tblPr>
              <a:tblGrid>
                <a:gridCol w="3972791">
                  <a:extLst>
                    <a:ext uri="{9D8B030D-6E8A-4147-A177-3AD203B41FA5}">
                      <a16:colId xmlns="" xmlns:a16="http://schemas.microsoft.com/office/drawing/2014/main" val="20000"/>
                    </a:ext>
                  </a:extLst>
                </a:gridCol>
              </a:tblGrid>
              <a:tr h="1915772">
                <a:tc>
                  <a:txBody>
                    <a:bodyPr/>
                    <a:lstStyle/>
                    <a:p>
                      <a:pPr marL="144000" lvl="0"/>
                      <a:r>
                        <a:rPr lang="ru-RU" sz="1000" b="1" i="0" u="none" baseline="0" dirty="0">
                          <a:solidFill>
                            <a:srgbClr val="262626"/>
                          </a:solidFill>
                        </a:rPr>
                        <a:t>ПРИ </a:t>
                      </a:r>
                      <a:r>
                        <a:rPr lang="ru-RU" sz="1000" b="1" i="0" u="none" baseline="0" dirty="0" smtClean="0">
                          <a:solidFill>
                            <a:srgbClr val="262626"/>
                          </a:solidFill>
                        </a:rPr>
                        <a:t>МОДЕРНИЗАЦИИ</a:t>
                      </a:r>
                      <a:r>
                        <a:rPr lang="ru-RU" sz="1000" b="0" i="0" u="none" baseline="0" dirty="0" smtClean="0">
                          <a:solidFill>
                            <a:srgbClr val="262626"/>
                          </a:solidFill>
                        </a:rPr>
                        <a:t> </a:t>
                      </a:r>
                      <a:r>
                        <a:rPr lang="ru-RU" sz="1000" b="0" i="0" u="none" baseline="0" dirty="0">
                          <a:solidFill>
                            <a:srgbClr val="262626"/>
                          </a:solidFill>
                        </a:rPr>
                        <a:t>животноводческого комплекса молочного направления (молочной фермы):</a:t>
                      </a:r>
                    </a:p>
                    <a:p>
                      <a:pPr marL="288000" lvl="0" indent="-108000">
                        <a:buFontTx/>
                        <a:buChar char="-"/>
                      </a:pPr>
                      <a:r>
                        <a:rPr lang="ru-RU" sz="1000" b="0" i="0" u="none" baseline="0" dirty="0">
                          <a:solidFill>
                            <a:srgbClr val="262626"/>
                          </a:solidFill>
                        </a:rPr>
                        <a:t>40 тысяч рублей на одно </a:t>
                      </a:r>
                      <a:r>
                        <a:rPr lang="ru-RU" sz="1000" b="0" i="0" u="none" baseline="0" dirty="0" err="1">
                          <a:solidFill>
                            <a:srgbClr val="262626"/>
                          </a:solidFill>
                        </a:rPr>
                        <a:t>ското</a:t>
                      </a:r>
                      <a:r>
                        <a:rPr lang="ru-RU" sz="1000" b="0" i="0" u="none" baseline="0" dirty="0">
                          <a:solidFill>
                            <a:srgbClr val="262626"/>
                          </a:solidFill>
                        </a:rPr>
                        <a:t>-место коров;</a:t>
                      </a:r>
                    </a:p>
                    <a:p>
                      <a:pPr marL="288000" lvl="0" indent="-108000">
                        <a:buFontTx/>
                        <a:buChar char="-"/>
                      </a:pPr>
                      <a:r>
                        <a:rPr lang="ru-RU" sz="1000" b="0" i="0" u="none" baseline="0" dirty="0">
                          <a:solidFill>
                            <a:srgbClr val="262626"/>
                          </a:solidFill>
                        </a:rPr>
                        <a:t>мощностью 500 и более голов дойного стада коз - 15 тысяч рублей на одно </a:t>
                      </a:r>
                      <a:r>
                        <a:rPr lang="ru-RU" sz="1000" b="0" i="0" u="none" baseline="0" dirty="0" err="1">
                          <a:solidFill>
                            <a:srgbClr val="262626"/>
                          </a:solidFill>
                        </a:rPr>
                        <a:t>ското</a:t>
                      </a:r>
                      <a:r>
                        <a:rPr lang="ru-RU" sz="1000" b="0" i="0" u="none" baseline="0" dirty="0">
                          <a:solidFill>
                            <a:srgbClr val="262626"/>
                          </a:solidFill>
                        </a:rPr>
                        <a:t>-место дойного стада коз.</a:t>
                      </a:r>
                    </a:p>
                    <a:p>
                      <a:endParaRPr lang="ru-RU" sz="1000" b="0" i="0" u="none" baseline="0" dirty="0">
                        <a:solidFill>
                          <a:srgbClr val="262626"/>
                        </a:solidFill>
                      </a:endParaRPr>
                    </a:p>
                  </a:txBody>
                  <a:tcPr marL="0" marR="0" marT="36000" marB="36000">
                    <a:lnL w="28575" cap="flat" cmpd="sng" algn="ctr">
                      <a:solidFill>
                        <a:schemeClr val="accent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69050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dirty="0">
              <a:solidFill>
                <a:schemeClr val="accent1"/>
              </a:solidFill>
            </a:endParaRPr>
          </a:p>
          <a:p>
            <a:pPr>
              <a:lnSpc>
                <a:spcPct val="100000"/>
              </a:lnSpc>
              <a:spcBef>
                <a:spcPct val="0"/>
              </a:spcBef>
              <a:buFontTx/>
              <a:buNone/>
            </a:pPr>
            <a:fld id="{A093A198-EE05-4CCE-A751-665345E26D7B}" type="slidenum">
              <a:rPr lang="uk-UA" altLang="ru-RU" sz="1600" smtClean="0">
                <a:solidFill>
                  <a:schemeClr val="accent1"/>
                </a:solidFill>
              </a:rPr>
              <a:pPr>
                <a:lnSpc>
                  <a:spcPct val="100000"/>
                </a:lnSpc>
                <a:spcBef>
                  <a:spcPct val="0"/>
                </a:spcBef>
                <a:buFontTx/>
                <a:buNone/>
              </a:pPr>
              <a:t>18</a:t>
            </a:fld>
            <a:endParaRPr lang="uk-UA" altLang="ru-RU" sz="1600" dirty="0">
              <a:solidFill>
                <a:schemeClr val="accent1"/>
              </a:solidFill>
            </a:endParaRPr>
          </a:p>
          <a:p>
            <a:pPr>
              <a:lnSpc>
                <a:spcPct val="100000"/>
              </a:lnSpc>
              <a:spcBef>
                <a:spcPct val="0"/>
              </a:spcBef>
              <a:buFontTx/>
              <a:buNone/>
            </a:pPr>
            <a:endParaRPr lang="uk-UA" altLang="ru-RU" sz="1600" dirty="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40965" name="TextBox 8"/>
          <p:cNvSpPr txBox="1">
            <a:spLocks noChangeArrowheads="1"/>
          </p:cNvSpPr>
          <p:nvPr/>
        </p:nvSpPr>
        <p:spPr bwMode="auto">
          <a:xfrm>
            <a:off x="2824748" y="21169"/>
            <a:ext cx="7643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dirty="0">
                <a:latin typeface="+mn-lt"/>
                <a:cs typeface="Arial" panose="020B0604020202020204" pitchFamily="34" charset="0"/>
              </a:rPr>
              <a:t>4. МЕЛИОРАЦИЯ</a:t>
            </a:r>
          </a:p>
        </p:txBody>
      </p:sp>
      <p:graphicFrame>
        <p:nvGraphicFramePr>
          <p:cNvPr id="5" name="Схема 4"/>
          <p:cNvGraphicFramePr/>
          <p:nvPr>
            <p:extLst>
              <p:ext uri="{D42A27DB-BD31-4B8C-83A1-F6EECF244321}">
                <p14:modId xmlns:p14="http://schemas.microsoft.com/office/powerpoint/2010/main" val="136824264"/>
              </p:ext>
            </p:extLst>
          </p:nvPr>
        </p:nvGraphicFramePr>
        <p:xfrm>
          <a:off x="2111270" y="485775"/>
          <a:ext cx="9061035" cy="737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 name="TextBox 46"/>
          <p:cNvSpPr txBox="1"/>
          <p:nvPr/>
        </p:nvSpPr>
        <p:spPr>
          <a:xfrm>
            <a:off x="2111270" y="1223772"/>
            <a:ext cx="9061035" cy="1007544"/>
          </a:xfrm>
          <a:prstGeom prst="rect">
            <a:avLst/>
          </a:prstGeom>
          <a:noFill/>
        </p:spPr>
        <p:txBody>
          <a:bodyPr wrap="square" lIns="3600" tIns="3600" rIns="3600" bIns="3600">
            <a:spAutoFit/>
          </a:bodyPr>
          <a:lstStyle/>
          <a:p>
            <a:pPr algn="just">
              <a:defRPr/>
            </a:pPr>
            <a:r>
              <a:rPr lang="ru-RU" sz="1300" dirty="0">
                <a:latin typeface="+mn-lt"/>
                <a:cs typeface="Arial" panose="020B0604020202020204" pitchFamily="34" charset="0"/>
              </a:rPr>
              <a:t> </a:t>
            </a:r>
            <a:r>
              <a:rPr lang="ru-RU" sz="1300" dirty="0" smtClean="0">
                <a:latin typeface="+mn-lt"/>
                <a:cs typeface="Arial" panose="020B0604020202020204" pitchFamily="34" charset="0"/>
              </a:rPr>
              <a:t>      </a:t>
            </a:r>
            <a:r>
              <a:rPr lang="ru-RU" sz="1300" dirty="0" smtClean="0">
                <a:latin typeface="+mn-lt"/>
                <a:cs typeface="Arial" panose="020B0604020202020204" pitchFamily="34" charset="0"/>
              </a:rPr>
              <a:t>Субсидия </a:t>
            </a:r>
            <a:r>
              <a:rPr lang="ru-RU" sz="1300" dirty="0">
                <a:latin typeface="+mn-lt"/>
                <a:cs typeface="Arial" panose="020B0604020202020204" pitchFamily="34" charset="0"/>
              </a:rPr>
              <a:t>предоставляется в размере не превышающем 50% от суммы фактически осуществленных расходов (гидромелиоративные мероприятия, культуртехнические мероприятия), 70% от суммы фактически осуществленных расходов (мероприятия по химической мелиорации земель), но не более 50% предельного размера стоимости работ на 1 гектар площади</a:t>
            </a:r>
            <a:r>
              <a:rPr lang="en-US" sz="1300" dirty="0">
                <a:latin typeface="+mn-lt"/>
                <a:cs typeface="Arial" panose="020B0604020202020204" pitchFamily="34" charset="0"/>
              </a:rPr>
              <a:t>. </a:t>
            </a:r>
            <a:endParaRPr lang="ru-RU" sz="1300" dirty="0">
              <a:latin typeface="+mn-lt"/>
              <a:cs typeface="Arial" panose="020B0604020202020204" pitchFamily="34" charset="0"/>
            </a:endParaRPr>
          </a:p>
          <a:p>
            <a:pPr>
              <a:defRPr/>
            </a:pPr>
            <a:r>
              <a:rPr lang="ru-RU" sz="1300" dirty="0">
                <a:latin typeface="+mn-lt"/>
                <a:cs typeface="Arial" panose="020B0604020202020204" pitchFamily="34" charset="0"/>
              </a:rPr>
              <a:t> </a:t>
            </a:r>
            <a:r>
              <a:rPr lang="ru-RU" sz="1300" dirty="0" smtClean="0">
                <a:latin typeface="+mn-lt"/>
                <a:cs typeface="Arial" panose="020B0604020202020204" pitchFamily="34" charset="0"/>
              </a:rPr>
              <a:t>      </a:t>
            </a:r>
            <a:r>
              <a:rPr lang="ru-RU" sz="1300" dirty="0" smtClean="0">
                <a:latin typeface="+mn-lt"/>
                <a:cs typeface="Arial" panose="020B0604020202020204" pitchFamily="34" charset="0"/>
              </a:rPr>
              <a:t>По </a:t>
            </a:r>
            <a:r>
              <a:rPr lang="ru-RU" sz="1300" dirty="0">
                <a:latin typeface="+mn-lt"/>
                <a:cs typeface="Arial" panose="020B0604020202020204" pitchFamily="34" charset="0"/>
              </a:rPr>
              <a:t>мероприятиям по агрохимическому обследованию в размере, не превышающем 90% от суммы фактических затрат.</a:t>
            </a:r>
          </a:p>
        </p:txBody>
      </p:sp>
      <p:graphicFrame>
        <p:nvGraphicFramePr>
          <p:cNvPr id="27" name="Таблица 26"/>
          <p:cNvGraphicFramePr>
            <a:graphicFrameLocks noGrp="1"/>
          </p:cNvGraphicFramePr>
          <p:nvPr>
            <p:extLst>
              <p:ext uri="{D42A27DB-BD31-4B8C-83A1-F6EECF244321}">
                <p14:modId xmlns:p14="http://schemas.microsoft.com/office/powerpoint/2010/main" val="3946168957"/>
              </p:ext>
            </p:extLst>
          </p:nvPr>
        </p:nvGraphicFramePr>
        <p:xfrm>
          <a:off x="2111270" y="2276385"/>
          <a:ext cx="9019472" cy="4384516"/>
        </p:xfrm>
        <a:graphic>
          <a:graphicData uri="http://schemas.openxmlformats.org/drawingml/2006/table">
            <a:tbl>
              <a:tblPr/>
              <a:tblGrid>
                <a:gridCol w="1814736">
                  <a:extLst>
                    <a:ext uri="{9D8B030D-6E8A-4147-A177-3AD203B41FA5}">
                      <a16:colId xmlns="" xmlns:a16="http://schemas.microsoft.com/office/drawing/2014/main" val="1355555908"/>
                    </a:ext>
                  </a:extLst>
                </a:gridCol>
                <a:gridCol w="7204736">
                  <a:extLst>
                    <a:ext uri="{9D8B030D-6E8A-4147-A177-3AD203B41FA5}">
                      <a16:colId xmlns="" xmlns:a16="http://schemas.microsoft.com/office/drawing/2014/main" val="322310257"/>
                    </a:ext>
                  </a:extLst>
                </a:gridCol>
              </a:tblGrid>
              <a:tr h="4781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FFFF"/>
                          </a:solidFill>
                          <a:effectLst/>
                          <a:latin typeface="Calibri" panose="020F0502020204030204" pitchFamily="34" charset="0"/>
                        </a:rPr>
                        <a:t>Направление поддержки</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bg1"/>
                          </a:solidFill>
                          <a:effectLst/>
                          <a:latin typeface="Calibri" panose="020F0502020204030204" pitchFamily="34" charset="0"/>
                        </a:rPr>
                        <a:t>УСЛОВИЯ: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11209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Calibri" panose="020F0502020204030204" pitchFamily="34" charset="0"/>
                        </a:rPr>
                        <a:t>гидромелиоративные мероприятия</a:t>
                      </a: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a:ln>
                            <a:noFill/>
                          </a:ln>
                          <a:solidFill>
                            <a:schemeClr val="tx1"/>
                          </a:solidFill>
                          <a:effectLst/>
                          <a:latin typeface="Calibri" panose="020F0502020204030204" pitchFamily="34" charset="0"/>
                        </a:rPr>
                        <a:t>- наличие проектной документации;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a:ln>
                            <a:noFill/>
                          </a:ln>
                          <a:solidFill>
                            <a:schemeClr val="tx1"/>
                          </a:solidFill>
                          <a:effectLst/>
                          <a:latin typeface="Calibri" panose="020F0502020204030204" pitchFamily="34" charset="0"/>
                        </a:rPr>
                        <a:t>- введение в эксплуатацию мелиоративной системы (отдельно расположенного гидротехнического сооружения, рыбоводного пруда) либо завершение их технического перевооружения;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a:ln>
                            <a:noFill/>
                          </a:ln>
                          <a:solidFill>
                            <a:schemeClr val="tx1"/>
                          </a:solidFill>
                          <a:effectLst/>
                          <a:latin typeface="Calibri" panose="020F0502020204030204" pitchFamily="34" charset="0"/>
                        </a:rPr>
                        <a:t>- заключение соглашения о предоставлении субсидии с обязательством получателя субсидии по достижению планового объема производства сельскохозяйственной продукции на 3 года, на землях, на которых реализован проект мелиорации.</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387634202"/>
                  </a:ext>
                </a:extLst>
              </a:tr>
              <a:tr h="10408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Calibri" panose="020F0502020204030204" pitchFamily="34" charset="0"/>
                        </a:rPr>
                        <a:t>культуртехнические мероприятия</a:t>
                      </a: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a:ln>
                            <a:noFill/>
                          </a:ln>
                          <a:solidFill>
                            <a:schemeClr val="tx1"/>
                          </a:solidFill>
                          <a:effectLst/>
                          <a:latin typeface="Calibri" panose="020F0502020204030204" pitchFamily="34" charset="0"/>
                        </a:rPr>
                        <a:t>- наличие проектной документации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a:ln>
                            <a:noFill/>
                          </a:ln>
                          <a:solidFill>
                            <a:schemeClr val="tx1"/>
                          </a:solidFill>
                          <a:effectLst/>
                          <a:latin typeface="Calibri" panose="020F0502020204030204" pitchFamily="34" charset="0"/>
                        </a:rPr>
                        <a:t>- вовлечение в оборот сельскохозяйственных угодий, на которых проведены культуртехнические мероприятия;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a:ln>
                            <a:noFill/>
                          </a:ln>
                          <a:solidFill>
                            <a:schemeClr val="tx1"/>
                          </a:solidFill>
                          <a:effectLst/>
                          <a:latin typeface="Calibri" panose="020F0502020204030204" pitchFamily="34" charset="0"/>
                        </a:rPr>
                        <a:t>- заключение соглашения о предоставлении субсидии с обязательством получателя субсидии по достижению планового объема производства сельскохозяйственной продукции на 3 года, на землях, на которых реализован проект мелиорации.</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3978198285"/>
                  </a:ext>
                </a:extLst>
              </a:tr>
              <a:tr h="94564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Calibri" panose="020F0502020204030204" pitchFamily="34" charset="0"/>
                        </a:rPr>
                        <a:t>мероприятия по химической мелиорации земель</a:t>
                      </a: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a:ln>
                            <a:noFill/>
                          </a:ln>
                          <a:solidFill>
                            <a:schemeClr val="tx1"/>
                          </a:solidFill>
                          <a:effectLst/>
                          <a:latin typeface="Calibri" panose="020F0502020204030204" pitchFamily="34" charset="0"/>
                        </a:rPr>
                        <a:t>- наличие проектной документации;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a:ln>
                            <a:noFill/>
                          </a:ln>
                          <a:solidFill>
                            <a:schemeClr val="tx1"/>
                          </a:solidFill>
                          <a:effectLst/>
                          <a:latin typeface="Calibri" panose="020F0502020204030204" pitchFamily="34" charset="0"/>
                        </a:rPr>
                        <a:t>- выполнение работ по известкованию;</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a:ln>
                            <a:noFill/>
                          </a:ln>
                          <a:solidFill>
                            <a:schemeClr val="tx1"/>
                          </a:solidFill>
                          <a:effectLst/>
                          <a:latin typeface="Calibri" panose="020F0502020204030204" pitchFamily="34" charset="0"/>
                        </a:rPr>
                        <a:t>- заключение соглашения о предоставлении субсидии с обязательством получателя субсидии по достижению планового объема производства сельскохозяйственной продукции на 3 года, на землях, на которых реализован проект мелиорации.</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703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Calibri" panose="020F0502020204030204" pitchFamily="34" charset="0"/>
                        </a:rPr>
                        <a:t>мероприятия по агрохимическому обследованию</a:t>
                      </a: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50" b="0" i="0" u="none" strike="noStrike" cap="none" normalizeH="0" baseline="0" dirty="0">
                          <a:ln>
                            <a:noFill/>
                          </a:ln>
                          <a:solidFill>
                            <a:schemeClr val="tx1"/>
                          </a:solidFill>
                          <a:effectLst/>
                          <a:latin typeface="Calibri" panose="020F0502020204030204" pitchFamily="34" charset="0"/>
                        </a:rPr>
                        <a:t>- данные агрохимического обследования, затраты на которое представлены к субсидированию, послужили основанием для составления проектной документации на осуществление мероприятий по известкованию и последующего проведения мероприятий по известкованию, затраты на проведение которых представлены к субсидированию, не позднее двух лет с года получения субсидии.</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10004"/>
                  </a:ext>
                </a:extLst>
              </a:tr>
            </a:tbl>
          </a:graphicData>
        </a:graphic>
      </p:graphicFrame>
      <p:sp>
        <p:nvSpPr>
          <p:cNvPr id="2" name="Прямоугольник 1"/>
          <p:cNvSpPr/>
          <p:nvPr/>
        </p:nvSpPr>
        <p:spPr>
          <a:xfrm>
            <a:off x="60947" y="3222866"/>
            <a:ext cx="1823671" cy="1815882"/>
          </a:xfrm>
          <a:prstGeom prst="rect">
            <a:avLst/>
          </a:prstGeom>
        </p:spPr>
        <p:txBody>
          <a:bodyPr wrap="square">
            <a:spAutoFit/>
          </a:bodyPr>
          <a:lstStyle/>
          <a:p>
            <a:pPr algn="ctr"/>
            <a:r>
              <a:rPr lang="ru-RU" sz="1400" dirty="0"/>
              <a:t>Проект мелиорации прошел отбор в Министерстве сельского хозяйства Российской Федерации</a:t>
            </a:r>
          </a:p>
        </p:txBody>
      </p:sp>
      <p:sp>
        <p:nvSpPr>
          <p:cNvPr id="3" name="Левая фигурная скобка 2"/>
          <p:cNvSpPr/>
          <p:nvPr/>
        </p:nvSpPr>
        <p:spPr>
          <a:xfrm>
            <a:off x="1676102" y="3078164"/>
            <a:ext cx="333854" cy="2341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dirty="0">
              <a:solidFill>
                <a:schemeClr val="accent1"/>
              </a:solidFill>
            </a:endParaRPr>
          </a:p>
          <a:p>
            <a:pPr>
              <a:lnSpc>
                <a:spcPct val="100000"/>
              </a:lnSpc>
              <a:spcBef>
                <a:spcPct val="0"/>
              </a:spcBef>
              <a:buFontTx/>
              <a:buNone/>
            </a:pPr>
            <a:fld id="{A093A198-EE05-4CCE-A751-665345E26D7B}" type="slidenum">
              <a:rPr lang="uk-UA" altLang="ru-RU" sz="1600" smtClean="0">
                <a:solidFill>
                  <a:schemeClr val="accent1"/>
                </a:solidFill>
              </a:rPr>
              <a:pPr>
                <a:lnSpc>
                  <a:spcPct val="100000"/>
                </a:lnSpc>
                <a:spcBef>
                  <a:spcPct val="0"/>
                </a:spcBef>
                <a:buFontTx/>
                <a:buNone/>
              </a:pPr>
              <a:t>19</a:t>
            </a:fld>
            <a:endParaRPr lang="uk-UA" altLang="ru-RU" sz="1600" dirty="0">
              <a:solidFill>
                <a:schemeClr val="accent1"/>
              </a:solidFill>
            </a:endParaRPr>
          </a:p>
          <a:p>
            <a:pPr>
              <a:lnSpc>
                <a:spcPct val="100000"/>
              </a:lnSpc>
              <a:spcBef>
                <a:spcPct val="0"/>
              </a:spcBef>
              <a:buFontTx/>
              <a:buNone/>
            </a:pPr>
            <a:endParaRPr lang="uk-UA" altLang="ru-RU" sz="1600" dirty="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40965" name="TextBox 8"/>
          <p:cNvSpPr txBox="1">
            <a:spLocks noChangeArrowheads="1"/>
          </p:cNvSpPr>
          <p:nvPr/>
        </p:nvSpPr>
        <p:spPr bwMode="auto">
          <a:xfrm>
            <a:off x="2702834" y="184150"/>
            <a:ext cx="8404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dirty="0">
                <a:latin typeface="+mn-lt"/>
                <a:cs typeface="Arial" panose="020B0604020202020204" pitchFamily="34" charset="0"/>
              </a:rPr>
              <a:t>5. СУБСИДИИ ПРОИЗВОДИТЕЛЯМ ЗЕРНОВЫХ КУЛЬТУР</a:t>
            </a:r>
          </a:p>
        </p:txBody>
      </p:sp>
      <p:graphicFrame>
        <p:nvGraphicFramePr>
          <p:cNvPr id="5" name="Схема 4"/>
          <p:cNvGraphicFramePr/>
          <p:nvPr>
            <p:extLst>
              <p:ext uri="{D42A27DB-BD31-4B8C-83A1-F6EECF244321}">
                <p14:modId xmlns:p14="http://schemas.microsoft.com/office/powerpoint/2010/main" val="1259691812"/>
              </p:ext>
            </p:extLst>
          </p:nvPr>
        </p:nvGraphicFramePr>
        <p:xfrm>
          <a:off x="2533680" y="1098097"/>
          <a:ext cx="8742592" cy="1372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2606480" y="2472884"/>
            <a:ext cx="8596993" cy="615553"/>
          </a:xfrm>
          <a:prstGeom prst="rect">
            <a:avLst/>
          </a:prstGeom>
        </p:spPr>
        <p:txBody>
          <a:bodyPr wrap="square">
            <a:spAutoFit/>
          </a:bodyPr>
          <a:lstStyle/>
          <a:p>
            <a:pPr algn="ctr"/>
            <a:r>
              <a:rPr lang="ru-RU" sz="1700" dirty="0"/>
              <a:t>Субсидии предоставляются по ставке на 1 тонну реализованного зерна собственного производства (пшеница, рожь, кукуруза, ячмень)</a:t>
            </a:r>
          </a:p>
        </p:txBody>
      </p:sp>
      <p:graphicFrame>
        <p:nvGraphicFramePr>
          <p:cNvPr id="10" name="Таблица 9"/>
          <p:cNvGraphicFramePr>
            <a:graphicFrameLocks noGrp="1"/>
          </p:cNvGraphicFramePr>
          <p:nvPr>
            <p:extLst>
              <p:ext uri="{D42A27DB-BD31-4B8C-83A1-F6EECF244321}">
                <p14:modId xmlns:p14="http://schemas.microsoft.com/office/powerpoint/2010/main" val="2534410054"/>
              </p:ext>
            </p:extLst>
          </p:nvPr>
        </p:nvGraphicFramePr>
        <p:xfrm>
          <a:off x="2443867" y="3320411"/>
          <a:ext cx="8922221" cy="2208240"/>
        </p:xfrm>
        <a:graphic>
          <a:graphicData uri="http://schemas.openxmlformats.org/drawingml/2006/table">
            <a:tbl>
              <a:tblPr/>
              <a:tblGrid>
                <a:gridCol w="1941248">
                  <a:extLst>
                    <a:ext uri="{9D8B030D-6E8A-4147-A177-3AD203B41FA5}">
                      <a16:colId xmlns="" xmlns:a16="http://schemas.microsoft.com/office/drawing/2014/main" val="1355555908"/>
                    </a:ext>
                  </a:extLst>
                </a:gridCol>
                <a:gridCol w="6980973">
                  <a:extLst>
                    <a:ext uri="{9D8B030D-6E8A-4147-A177-3AD203B41FA5}">
                      <a16:colId xmlns="" xmlns:a16="http://schemas.microsoft.com/office/drawing/2014/main" val="322310257"/>
                    </a:ext>
                  </a:extLst>
                </a:gridCol>
              </a:tblGrid>
              <a:tr h="5066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FFFF"/>
                          </a:solidFill>
                          <a:effectLst/>
                          <a:latin typeface="Calibri" panose="020F0502020204030204" pitchFamily="34" charset="0"/>
                        </a:rPr>
                        <a:t>Ставка </a:t>
                      </a:r>
                      <a:r>
                        <a:rPr kumimoji="0" lang="ru-RU" altLang="ru-RU" sz="1400" b="1" i="0" u="none" strike="noStrike" cap="none" normalizeH="0" baseline="0" dirty="0" smtClean="0">
                          <a:ln>
                            <a:noFill/>
                          </a:ln>
                          <a:solidFill>
                            <a:srgbClr val="FFFFFF"/>
                          </a:solidFill>
                          <a:effectLst/>
                          <a:latin typeface="Calibri" panose="020F0502020204030204" pitchFamily="34" charset="0"/>
                        </a:rPr>
                        <a:t>субсидии в 2025 году: </a:t>
                      </a:r>
                      <a:endParaRPr kumimoji="0" lang="ru-RU" altLang="ru-RU" sz="1400" b="1" i="0" u="none" strike="noStrike" cap="none" normalizeH="0" baseline="0" dirty="0">
                        <a:ln>
                          <a:noFill/>
                        </a:ln>
                        <a:solidFill>
                          <a:srgbClr val="FFFFFF"/>
                        </a:solidFill>
                        <a:effectLst/>
                        <a:latin typeface="Calibri" panose="020F0502020204030204" pitchFamily="34" charset="0"/>
                      </a:endParaRPr>
                    </a:p>
                  </a:txBody>
                  <a:tcPr marL="72000" marR="72000" marT="72000" marB="72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bg1"/>
                          </a:solidFill>
                          <a:effectLst/>
                          <a:latin typeface="Calibri" panose="020F0502020204030204" pitchFamily="34" charset="0"/>
                        </a:rPr>
                        <a:t>УСЛОВИЯ:</a:t>
                      </a: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63631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alibri" panose="020F0502020204030204" pitchFamily="34" charset="0"/>
                        </a:rPr>
                        <a:t>240 руб. </a:t>
                      </a:r>
                    </a:p>
                  </a:txBody>
                  <a:tcPr marL="72000" marR="72000" marT="72000" marB="72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ru-RU" sz="1400" b="0" dirty="0"/>
                        <a:t>Общий объем субсидии не должен превышать 50 процентов фактических затрат получателя, на возмещение которых предоставляется </a:t>
                      </a:r>
                      <a:r>
                        <a:rPr lang="ru-RU" sz="1400" b="0" dirty="0" smtClean="0"/>
                        <a:t>субсидия.</a:t>
                      </a:r>
                      <a:endParaRPr lang="ru-RU" sz="1400" b="0" dirty="0"/>
                    </a:p>
                    <a:p>
                      <a:pPr marL="0" marR="0" lvl="0" indent="0" algn="just" defTabSz="914400" rtl="0" eaLnBrk="1" fontAlgn="base" latinLnBrk="0" hangingPunct="1">
                        <a:lnSpc>
                          <a:spcPct val="100000"/>
                        </a:lnSpc>
                        <a:spcBef>
                          <a:spcPct val="0"/>
                        </a:spcBef>
                        <a:spcAft>
                          <a:spcPct val="0"/>
                        </a:spcAft>
                        <a:buClrTx/>
                        <a:buSzTx/>
                        <a:buFontTx/>
                        <a:buNone/>
                        <a:tabLst/>
                        <a:defRPr/>
                      </a:pPr>
                      <a:endParaRPr lang="ru-RU" sz="1400" b="0" i="1" dirty="0">
                        <a:solidFill>
                          <a:srgbClr val="FF0000"/>
                        </a:solidFill>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ru-RU" sz="1400" b="0" i="0" dirty="0">
                          <a:solidFill>
                            <a:schemeClr val="tx1"/>
                          </a:solidFill>
                        </a:rPr>
                        <a:t>Коэффициент Кс = 1 – применяется в случае осуществления сельскохозяйственного страхования с государственной поддержкой, в отношении земельного участка (земельных участков), занятого (занятых) посевами конкретной зерновой культуры.</a:t>
                      </a:r>
                    </a:p>
                    <a:p>
                      <a:pPr marL="0" marR="0" lvl="0" indent="0" algn="just" defTabSz="914400" rtl="0" eaLnBrk="1" fontAlgn="base" latinLnBrk="0" hangingPunct="1">
                        <a:lnSpc>
                          <a:spcPct val="100000"/>
                        </a:lnSpc>
                        <a:spcBef>
                          <a:spcPct val="0"/>
                        </a:spcBef>
                        <a:spcAft>
                          <a:spcPct val="0"/>
                        </a:spcAft>
                        <a:buClrTx/>
                        <a:buSzTx/>
                        <a:buFontTx/>
                        <a:buNone/>
                        <a:tabLst/>
                        <a:defRPr/>
                      </a:pPr>
                      <a:r>
                        <a:rPr lang="ru-RU" sz="1400" b="0" i="0" dirty="0">
                          <a:solidFill>
                            <a:schemeClr val="tx1"/>
                          </a:solidFill>
                        </a:rPr>
                        <a:t>Для остальных земельных участков применяется коэффициент Кс = 0,5.</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3134124924"/>
                  </a:ext>
                </a:extLst>
              </a:tr>
            </a:tbl>
          </a:graphicData>
        </a:graphic>
      </p:graphicFrame>
    </p:spTree>
    <p:extLst>
      <p:ext uri="{BB962C8B-B14F-4D97-AF65-F5344CB8AC3E}">
        <p14:creationId xmlns:p14="http://schemas.microsoft.com/office/powerpoint/2010/main" val="101767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Місце для номера слайда 4"/>
          <p:cNvSpPr>
            <a:spLocks noGrp="1"/>
          </p:cNvSpPr>
          <p:nvPr>
            <p:ph type="sldNum" sz="quarter" idx="13"/>
          </p:nvPr>
        </p:nvSpPr>
        <p:spPr bwMode="auto">
          <a:xfrm>
            <a:off x="89011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dirty="0">
              <a:solidFill>
                <a:schemeClr val="accent1"/>
              </a:solidFill>
            </a:endParaRPr>
          </a:p>
          <a:p>
            <a:pPr>
              <a:lnSpc>
                <a:spcPct val="100000"/>
              </a:lnSpc>
              <a:spcBef>
                <a:spcPct val="0"/>
              </a:spcBef>
              <a:buFontTx/>
              <a:buNone/>
            </a:pPr>
            <a:fld id="{002146B9-5B10-46EE-93A8-52638B9BE452}" type="slidenum">
              <a:rPr lang="uk-UA" altLang="ru-RU" sz="1600" smtClean="0">
                <a:solidFill>
                  <a:schemeClr val="accent1"/>
                </a:solidFill>
              </a:rPr>
              <a:pPr>
                <a:lnSpc>
                  <a:spcPct val="100000"/>
                </a:lnSpc>
                <a:spcBef>
                  <a:spcPct val="0"/>
                </a:spcBef>
                <a:buFontTx/>
                <a:buNone/>
              </a:pPr>
              <a:t>2</a:t>
            </a:fld>
            <a:endParaRPr lang="uk-UA" altLang="ru-RU" sz="1600" dirty="0">
              <a:solidFill>
                <a:schemeClr val="accent1"/>
              </a:solidFill>
            </a:endParaRPr>
          </a:p>
          <a:p>
            <a:pPr>
              <a:lnSpc>
                <a:spcPct val="100000"/>
              </a:lnSpc>
              <a:spcBef>
                <a:spcPct val="0"/>
              </a:spcBef>
              <a:buFontTx/>
              <a:buNone/>
            </a:pPr>
            <a:endParaRPr lang="uk-UA" altLang="ru-RU" sz="1600" dirty="0">
              <a:solidFill>
                <a:schemeClr val="accent1"/>
              </a:solidFill>
            </a:endParaRPr>
          </a:p>
        </p:txBody>
      </p:sp>
      <p:sp>
        <p:nvSpPr>
          <p:cNvPr id="9" name="Заголовок 1"/>
          <p:cNvSpPr txBox="1">
            <a:spLocks/>
          </p:cNvSpPr>
          <p:nvPr/>
        </p:nvSpPr>
        <p:spPr>
          <a:xfrm>
            <a:off x="17573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10244" name="TextBox 8"/>
          <p:cNvSpPr txBox="1">
            <a:spLocks noChangeArrowheads="1"/>
          </p:cNvSpPr>
          <p:nvPr/>
        </p:nvSpPr>
        <p:spPr bwMode="auto">
          <a:xfrm>
            <a:off x="2316297" y="148388"/>
            <a:ext cx="86407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dirty="0">
                <a:latin typeface="Arial" panose="020B0604020202020204" pitchFamily="34" charset="0"/>
                <a:cs typeface="Arial" panose="020B0604020202020204" pitchFamily="34" charset="0"/>
              </a:rPr>
              <a:t>БАЗОВЫЕ УСЛОВИЯ ПОЛУЧЕНИЯ ГОСУДАРСТВЕННОЙ ПОДДЕРЖКИ</a:t>
            </a:r>
          </a:p>
        </p:txBody>
      </p:sp>
      <p:sp>
        <p:nvSpPr>
          <p:cNvPr id="10245" name="Прямоугольник 12"/>
          <p:cNvSpPr>
            <a:spLocks noChangeArrowheads="1"/>
          </p:cNvSpPr>
          <p:nvPr/>
        </p:nvSpPr>
        <p:spPr bwMode="auto">
          <a:xfrm>
            <a:off x="2094722" y="1165639"/>
            <a:ext cx="972405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1700" dirty="0">
                <a:latin typeface="Trebuchet MS" panose="020B0603020202020204" pitchFamily="34" charset="0"/>
                <a:cs typeface="Times New Roman" panose="02020603050405020304" pitchFamily="18" charset="0"/>
              </a:rPr>
              <a:t>Требования, которым должен соответствовать получатель на первое число месяца, предшествующего месяцу, в котором принимается решение о предоставлении субсидии:</a:t>
            </a:r>
            <a:endParaRPr lang="ru-RU" altLang="ru-RU" sz="1700" dirty="0">
              <a:latin typeface="Trebuchet MS" panose="020B0603020202020204" pitchFamily="34" charset="0"/>
            </a:endParaRPr>
          </a:p>
        </p:txBody>
      </p:sp>
      <p:sp>
        <p:nvSpPr>
          <p:cNvPr id="5" name="TextBox 4">
            <a:extLst>
              <a:ext uri="{FF2B5EF4-FFF2-40B4-BE49-F238E27FC236}">
                <a16:creationId xmlns="" xmlns:a16="http://schemas.microsoft.com/office/drawing/2014/main" id="{C355953B-AB26-941E-F711-28BB722F3F11}"/>
              </a:ext>
            </a:extLst>
          </p:cNvPr>
          <p:cNvSpPr txBox="1"/>
          <p:nvPr/>
        </p:nvSpPr>
        <p:spPr bwMode="auto">
          <a:xfrm>
            <a:off x="3024283" y="1956372"/>
            <a:ext cx="3867540" cy="938719"/>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Aft>
                <a:spcPts val="0"/>
              </a:spcAft>
            </a:pPr>
            <a:r>
              <a:rPr lang="ru-RU" sz="1100" dirty="0">
                <a:effectLst/>
                <a:latin typeface="+mn-lt"/>
              </a:rPr>
              <a:t>Не является иностранным ЮЛ, в т.ч. не включен Минфином РФ в перечень государств и территорий, используемых для офшорного владения активами в РФ, а также российским ЮЛ, в капитале которого доля офшорных компаний  превышает 25%  </a:t>
            </a:r>
          </a:p>
        </p:txBody>
      </p:sp>
      <p:sp>
        <p:nvSpPr>
          <p:cNvPr id="6" name="Прямоугольник 5">
            <a:extLst>
              <a:ext uri="{FF2B5EF4-FFF2-40B4-BE49-F238E27FC236}">
                <a16:creationId xmlns="" xmlns:a16="http://schemas.microsoft.com/office/drawing/2014/main" id="{CDB98DA1-F94C-994A-C0D6-1A076CA4D845}"/>
              </a:ext>
            </a:extLst>
          </p:cNvPr>
          <p:cNvSpPr/>
          <p:nvPr/>
        </p:nvSpPr>
        <p:spPr>
          <a:xfrm>
            <a:off x="2094722" y="1953014"/>
            <a:ext cx="4776107" cy="93871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 xmlns:a16="http://schemas.microsoft.com/office/drawing/2014/main" id="{57542E81-7536-9E95-2FF8-1C3941D618DE}"/>
              </a:ext>
            </a:extLst>
          </p:cNvPr>
          <p:cNvSpPr txBox="1"/>
          <p:nvPr/>
        </p:nvSpPr>
        <p:spPr bwMode="auto">
          <a:xfrm>
            <a:off x="3024283" y="2968113"/>
            <a:ext cx="3867540" cy="600164"/>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Aft>
                <a:spcPts val="0"/>
              </a:spcAft>
            </a:pPr>
            <a:r>
              <a:rPr lang="ru-RU" sz="1100" dirty="0">
                <a:effectLst/>
                <a:latin typeface="+mn-lt"/>
              </a:rPr>
              <a:t>Не находится в перечне организаций и физических лиц, в отношении которых имеются сведения об их причастности к экстремистской деятельности или терроризму</a:t>
            </a:r>
          </a:p>
        </p:txBody>
      </p:sp>
      <p:sp>
        <p:nvSpPr>
          <p:cNvPr id="10" name="Прямоугольник 9">
            <a:extLst>
              <a:ext uri="{FF2B5EF4-FFF2-40B4-BE49-F238E27FC236}">
                <a16:creationId xmlns="" xmlns:a16="http://schemas.microsoft.com/office/drawing/2014/main" id="{69A2BB15-926B-159B-7E5F-C95E3C255C12}"/>
              </a:ext>
            </a:extLst>
          </p:cNvPr>
          <p:cNvSpPr/>
          <p:nvPr/>
        </p:nvSpPr>
        <p:spPr>
          <a:xfrm>
            <a:off x="2094722" y="2947986"/>
            <a:ext cx="4776107" cy="62029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extLst>
              <a:ext uri="{FF2B5EF4-FFF2-40B4-BE49-F238E27FC236}">
                <a16:creationId xmlns="" xmlns:a16="http://schemas.microsoft.com/office/drawing/2014/main" id="{7779A931-594D-DE7B-18FB-29F9C8475BBC}"/>
              </a:ext>
            </a:extLst>
          </p:cNvPr>
          <p:cNvSpPr txBox="1"/>
          <p:nvPr/>
        </p:nvSpPr>
        <p:spPr bwMode="auto">
          <a:xfrm>
            <a:off x="3003289" y="3631440"/>
            <a:ext cx="3867540" cy="76944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Aft>
                <a:spcPts val="0"/>
              </a:spcAft>
            </a:pPr>
            <a:r>
              <a:rPr lang="ru-RU" sz="1100" dirty="0">
                <a:effectLst/>
                <a:latin typeface="+mn-lt"/>
              </a:rPr>
              <a:t>Не находится в перечнях организаций и физических лиц, связанных с террористическими организациями и террористами или с распространением оружия массового уничтожения </a:t>
            </a:r>
          </a:p>
        </p:txBody>
      </p:sp>
      <p:sp>
        <p:nvSpPr>
          <p:cNvPr id="16" name="Прямоугольник 15">
            <a:extLst>
              <a:ext uri="{FF2B5EF4-FFF2-40B4-BE49-F238E27FC236}">
                <a16:creationId xmlns="" xmlns:a16="http://schemas.microsoft.com/office/drawing/2014/main" id="{D66EE025-1C6A-85EA-4A69-B478AE4F7917}"/>
              </a:ext>
            </a:extLst>
          </p:cNvPr>
          <p:cNvSpPr/>
          <p:nvPr/>
        </p:nvSpPr>
        <p:spPr>
          <a:xfrm>
            <a:off x="2094722" y="3641299"/>
            <a:ext cx="4776107" cy="75958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 xmlns:a16="http://schemas.microsoft.com/office/drawing/2014/main" id="{99CB5BEE-D0B6-2B93-719C-5EDEEE419DA4}"/>
              </a:ext>
            </a:extLst>
          </p:cNvPr>
          <p:cNvSpPr txBox="1"/>
          <p:nvPr/>
        </p:nvSpPr>
        <p:spPr bwMode="auto">
          <a:xfrm>
            <a:off x="3013786" y="5054042"/>
            <a:ext cx="3867540" cy="1107996"/>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Aft>
                <a:spcPts val="0"/>
              </a:spcAft>
            </a:pPr>
            <a:r>
              <a:rPr lang="ru-RU" sz="1100" dirty="0">
                <a:effectLst/>
                <a:latin typeface="+mn-lt"/>
              </a:rPr>
              <a:t>Обладает статусом Партнера Фонда содействия участникам специальной военной операции и членам их семей «Фонд Народного Единства» либо осуществляет иные безвозмездные перечисления в соответствии с Указом Губернатора Нижегородской области от 13 ноября 2024 г. № 225.</a:t>
            </a:r>
          </a:p>
        </p:txBody>
      </p:sp>
      <p:sp>
        <p:nvSpPr>
          <p:cNvPr id="23" name="Прямоугольник 22">
            <a:extLst>
              <a:ext uri="{FF2B5EF4-FFF2-40B4-BE49-F238E27FC236}">
                <a16:creationId xmlns="" xmlns:a16="http://schemas.microsoft.com/office/drawing/2014/main" id="{71CB0442-A3BE-9F1C-5D7D-BD3E7513EF15}"/>
              </a:ext>
            </a:extLst>
          </p:cNvPr>
          <p:cNvSpPr/>
          <p:nvPr/>
        </p:nvSpPr>
        <p:spPr>
          <a:xfrm>
            <a:off x="2094722" y="4995943"/>
            <a:ext cx="4776107" cy="11430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a:extLst>
              <a:ext uri="{FF2B5EF4-FFF2-40B4-BE49-F238E27FC236}">
                <a16:creationId xmlns="" xmlns:a16="http://schemas.microsoft.com/office/drawing/2014/main" id="{01351CCC-0C7A-019A-0282-3F978987F22C}"/>
              </a:ext>
            </a:extLst>
          </p:cNvPr>
          <p:cNvSpPr txBox="1"/>
          <p:nvPr/>
        </p:nvSpPr>
        <p:spPr bwMode="auto">
          <a:xfrm>
            <a:off x="3024283" y="4490035"/>
            <a:ext cx="3867540" cy="430887"/>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100" dirty="0">
                <a:latin typeface="+mn-lt"/>
              </a:rPr>
              <a:t>Не является иностранным агентом в соответствии с Федеральным законом от 14.07.2022 г. № 255-ФЗ  </a:t>
            </a:r>
          </a:p>
        </p:txBody>
      </p:sp>
      <p:sp>
        <p:nvSpPr>
          <p:cNvPr id="42" name="Прямоугольник 41">
            <a:extLst>
              <a:ext uri="{FF2B5EF4-FFF2-40B4-BE49-F238E27FC236}">
                <a16:creationId xmlns="" xmlns:a16="http://schemas.microsoft.com/office/drawing/2014/main" id="{C23063CC-FB1E-6435-2220-79DC121C6E1B}"/>
              </a:ext>
            </a:extLst>
          </p:cNvPr>
          <p:cNvSpPr/>
          <p:nvPr/>
        </p:nvSpPr>
        <p:spPr>
          <a:xfrm>
            <a:off x="2094722" y="4458722"/>
            <a:ext cx="4776107" cy="49698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a:extLst>
              <a:ext uri="{FF2B5EF4-FFF2-40B4-BE49-F238E27FC236}">
                <a16:creationId xmlns="" xmlns:a16="http://schemas.microsoft.com/office/drawing/2014/main" id="{AA59D348-521F-ADBD-D10F-6FE72E8CC8DB}"/>
              </a:ext>
            </a:extLst>
          </p:cNvPr>
          <p:cNvSpPr txBox="1"/>
          <p:nvPr/>
        </p:nvSpPr>
        <p:spPr bwMode="auto">
          <a:xfrm>
            <a:off x="7961733" y="1956372"/>
            <a:ext cx="3867540" cy="938719"/>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Aft>
                <a:spcPts val="0"/>
              </a:spcAft>
            </a:pPr>
            <a:r>
              <a:rPr lang="ru-RU" sz="1100" dirty="0">
                <a:effectLst/>
                <a:latin typeface="+mn-lt"/>
              </a:rPr>
              <a:t>ЮЛ не находится в процессе ликвидации, банкротства, деятельность не должна быть приостановлена. </a:t>
            </a:r>
          </a:p>
          <a:p>
            <a:pPr>
              <a:spcAft>
                <a:spcPts val="0"/>
              </a:spcAft>
            </a:pPr>
            <a:r>
              <a:rPr lang="ru-RU" sz="1100" dirty="0">
                <a:effectLst/>
                <a:latin typeface="+mn-lt"/>
              </a:rPr>
              <a:t>В отношении ИП не должна быть введена процедура банкротства, не должны прекратить деятельность в качестве ИП</a:t>
            </a:r>
          </a:p>
        </p:txBody>
      </p:sp>
      <p:sp>
        <p:nvSpPr>
          <p:cNvPr id="46" name="Прямоугольник 45">
            <a:extLst>
              <a:ext uri="{FF2B5EF4-FFF2-40B4-BE49-F238E27FC236}">
                <a16:creationId xmlns="" xmlns:a16="http://schemas.microsoft.com/office/drawing/2014/main" id="{0F065567-B979-F390-FF4B-679C3AAC65AC}"/>
              </a:ext>
            </a:extLst>
          </p:cNvPr>
          <p:cNvSpPr/>
          <p:nvPr/>
        </p:nvSpPr>
        <p:spPr>
          <a:xfrm>
            <a:off x="7032172" y="1953014"/>
            <a:ext cx="4786604" cy="93871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TextBox 47">
            <a:extLst>
              <a:ext uri="{FF2B5EF4-FFF2-40B4-BE49-F238E27FC236}">
                <a16:creationId xmlns="" xmlns:a16="http://schemas.microsoft.com/office/drawing/2014/main" id="{CCA9D67C-551C-3574-B048-761FEAC27997}"/>
              </a:ext>
            </a:extLst>
          </p:cNvPr>
          <p:cNvSpPr txBox="1"/>
          <p:nvPr/>
        </p:nvSpPr>
        <p:spPr bwMode="auto">
          <a:xfrm>
            <a:off x="7985065" y="2939022"/>
            <a:ext cx="3867540" cy="76944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100" dirty="0">
                <a:latin typeface="+mn-lt"/>
              </a:rPr>
              <a:t>Не выявлены факты нарушения условий, установленных при получении бюджетных средств, и их нецелевого использования, либо нарушения устранены или возвращены средства в соответствующий бюджет</a:t>
            </a:r>
          </a:p>
        </p:txBody>
      </p:sp>
      <p:sp>
        <p:nvSpPr>
          <p:cNvPr id="49" name="Прямоугольник 48">
            <a:extLst>
              <a:ext uri="{FF2B5EF4-FFF2-40B4-BE49-F238E27FC236}">
                <a16:creationId xmlns="" xmlns:a16="http://schemas.microsoft.com/office/drawing/2014/main" id="{A3558B23-BFCD-4F00-47D3-884F46D7D8E8}"/>
              </a:ext>
            </a:extLst>
          </p:cNvPr>
          <p:cNvSpPr/>
          <p:nvPr/>
        </p:nvSpPr>
        <p:spPr>
          <a:xfrm>
            <a:off x="7032172" y="2947986"/>
            <a:ext cx="4786604" cy="74566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a:extLst>
              <a:ext uri="{FF2B5EF4-FFF2-40B4-BE49-F238E27FC236}">
                <a16:creationId xmlns="" xmlns:a16="http://schemas.microsoft.com/office/drawing/2014/main" id="{23C57712-9ED8-0860-4621-7E734B2E4DAB}"/>
              </a:ext>
            </a:extLst>
          </p:cNvPr>
          <p:cNvSpPr txBox="1"/>
          <p:nvPr/>
        </p:nvSpPr>
        <p:spPr bwMode="auto">
          <a:xfrm>
            <a:off x="7959376" y="3790326"/>
            <a:ext cx="3867540" cy="600164"/>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100" dirty="0">
                <a:effectLst/>
                <a:latin typeface="+mn-lt"/>
              </a:rPr>
              <a:t>Не получает средства из бюджета из которого планируется предоставление субсидии на основании иных правовых актов на аналогичные цели</a:t>
            </a:r>
            <a:endParaRPr lang="ru-RU" sz="1100" dirty="0">
              <a:latin typeface="+mn-lt"/>
            </a:endParaRPr>
          </a:p>
        </p:txBody>
      </p:sp>
      <p:sp>
        <p:nvSpPr>
          <p:cNvPr id="52" name="Прямоугольник 51">
            <a:extLst>
              <a:ext uri="{FF2B5EF4-FFF2-40B4-BE49-F238E27FC236}">
                <a16:creationId xmlns="" xmlns:a16="http://schemas.microsoft.com/office/drawing/2014/main" id="{751EDF90-4A2F-4F87-8312-55A441B69D0D}"/>
              </a:ext>
            </a:extLst>
          </p:cNvPr>
          <p:cNvSpPr/>
          <p:nvPr/>
        </p:nvSpPr>
        <p:spPr>
          <a:xfrm>
            <a:off x="7032172" y="3753075"/>
            <a:ext cx="4786604" cy="66229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TextBox 56">
            <a:extLst>
              <a:ext uri="{FF2B5EF4-FFF2-40B4-BE49-F238E27FC236}">
                <a16:creationId xmlns="" xmlns:a16="http://schemas.microsoft.com/office/drawing/2014/main" id="{9CCB8AC5-9FA2-D3D1-9636-9511BCB70AC4}"/>
              </a:ext>
            </a:extLst>
          </p:cNvPr>
          <p:cNvSpPr txBox="1"/>
          <p:nvPr/>
        </p:nvSpPr>
        <p:spPr bwMode="auto">
          <a:xfrm>
            <a:off x="7951236" y="4511671"/>
            <a:ext cx="3867540" cy="600164"/>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100" dirty="0">
                <a:latin typeface="+mn-lt"/>
              </a:rPr>
              <a:t>Предоставил отчетность о финансово-экономическом состоянии товаропроизводителей агропромышленного комплекса на последнюю отчетную дату</a:t>
            </a:r>
          </a:p>
        </p:txBody>
      </p:sp>
      <p:sp>
        <p:nvSpPr>
          <p:cNvPr id="55" name="Прямоугольник 54">
            <a:extLst>
              <a:ext uri="{FF2B5EF4-FFF2-40B4-BE49-F238E27FC236}">
                <a16:creationId xmlns="" xmlns:a16="http://schemas.microsoft.com/office/drawing/2014/main" id="{C9FA46DA-90A1-2658-400D-478187903CC4}"/>
              </a:ext>
            </a:extLst>
          </p:cNvPr>
          <p:cNvSpPr/>
          <p:nvPr/>
        </p:nvSpPr>
        <p:spPr>
          <a:xfrm>
            <a:off x="7032172" y="5232976"/>
            <a:ext cx="4786604" cy="891491"/>
          </a:xfrm>
          <a:prstGeom prst="rect">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57">
            <a:extLst>
              <a:ext uri="{FF2B5EF4-FFF2-40B4-BE49-F238E27FC236}">
                <a16:creationId xmlns="" xmlns:a16="http://schemas.microsoft.com/office/drawing/2014/main" id="{677EA29C-2671-6C7A-814E-62AAD91FE24B}"/>
              </a:ext>
            </a:extLst>
          </p:cNvPr>
          <p:cNvSpPr/>
          <p:nvPr/>
        </p:nvSpPr>
        <p:spPr>
          <a:xfrm>
            <a:off x="7032172" y="4453854"/>
            <a:ext cx="4786604" cy="71469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3" name="Прямоугольник 62">
            <a:extLst>
              <a:ext uri="{FF2B5EF4-FFF2-40B4-BE49-F238E27FC236}">
                <a16:creationId xmlns="" xmlns:a16="http://schemas.microsoft.com/office/drawing/2014/main" id="{2BD19819-394E-13F9-4500-7059A51E1633}"/>
              </a:ext>
            </a:extLst>
          </p:cNvPr>
          <p:cNvSpPr/>
          <p:nvPr/>
        </p:nvSpPr>
        <p:spPr>
          <a:xfrm>
            <a:off x="7122059" y="4504081"/>
            <a:ext cx="757021" cy="635980"/>
          </a:xfrm>
          <a:prstGeom prst="rect">
            <a:avLst/>
          </a:prstGeom>
          <a:blipFill>
            <a:blip r:embed="rId3" cstate="print">
              <a:extLst>
                <a:ext uri="{28A0092B-C50C-407E-A947-70E740481C1C}">
                  <a14:useLocalDpi xmlns:a14="http://schemas.microsoft.com/office/drawing/2010/main" val="0"/>
                </a:ext>
              </a:extLst>
            </a:blip>
            <a:srcRect/>
            <a:stretch>
              <a:fillRect b="-11486"/>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ru-RU" dirty="0"/>
          </a:p>
        </p:txBody>
      </p:sp>
      <p:sp>
        <p:nvSpPr>
          <p:cNvPr id="54" name="TextBox 53">
            <a:extLst>
              <a:ext uri="{FF2B5EF4-FFF2-40B4-BE49-F238E27FC236}">
                <a16:creationId xmlns="" xmlns:a16="http://schemas.microsoft.com/office/drawing/2014/main" id="{B6CFF796-F6DE-388D-B753-F201B074282D}"/>
              </a:ext>
            </a:extLst>
          </p:cNvPr>
          <p:cNvSpPr txBox="1"/>
          <p:nvPr/>
        </p:nvSpPr>
        <p:spPr bwMode="auto">
          <a:xfrm>
            <a:off x="7933121" y="5391096"/>
            <a:ext cx="3867540" cy="600164"/>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Aft>
                <a:spcPts val="0"/>
              </a:spcAft>
            </a:pPr>
            <a:r>
              <a:rPr lang="ru-RU" sz="1100" dirty="0">
                <a:effectLst/>
                <a:latin typeface="+mn-lt"/>
              </a:rPr>
              <a:t>Отсутствие просроченной задолженности по возврату в бюджет субсидий, бюджетных инвестиций, а также иная просроченная задолженность по денежным обязательствам</a:t>
            </a:r>
          </a:p>
        </p:txBody>
      </p:sp>
      <p:pic>
        <p:nvPicPr>
          <p:cNvPr id="3074" name="Picture 2" descr="Picture background">
            <a:extLst>
              <a:ext uri="{FF2B5EF4-FFF2-40B4-BE49-F238E27FC236}">
                <a16:creationId xmlns="" xmlns:a16="http://schemas.microsoft.com/office/drawing/2014/main" id="{28B0D3ED-4E40-DFC6-42AE-C9D16AF78D3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250" b="93000" l="6125" r="93625">
                        <a14:foregroundMark x1="40000" y1="7000" x2="38875" y2="5250"/>
                        <a14:foregroundMark x1="62875" y1="7875" x2="71125" y2="10000"/>
                        <a14:foregroundMark x1="75500" y1="12500" x2="66750" y2="17250"/>
                        <a14:foregroundMark x1="89625" y1="15375" x2="92625" y2="24500"/>
                        <a14:foregroundMark x1="90000" y1="17875" x2="93625" y2="22750"/>
                        <a14:foregroundMark x1="69250" y1="23500" x2="63625" y2="28625"/>
                        <a14:foregroundMark x1="63625" y1="28625" x2="63625" y2="28375"/>
                        <a14:foregroundMark x1="84750" y1="54875" x2="87875" y2="54125"/>
                        <a14:foregroundMark x1="76375" y1="64750" x2="77125" y2="73250"/>
                        <a14:foregroundMark x1="77125" y1="73250" x2="70625" y2="75625"/>
                        <a14:foregroundMark x1="70625" y1="75625" x2="69250" y2="73250"/>
                        <a14:foregroundMark x1="75000" y1="84250" x2="86750" y2="83750"/>
                        <a14:foregroundMark x1="13500" y1="87875" x2="21750" y2="85250"/>
                        <a14:foregroundMark x1="21750" y1="85250" x2="32250" y2="89500"/>
                        <a14:foregroundMark x1="32250" y1="89500" x2="32375" y2="89625"/>
                        <a14:foregroundMark x1="45375" y1="94750" x2="51000" y2="88250"/>
                        <a14:foregroundMark x1="51000" y1="88250" x2="54500" y2="93000"/>
                        <a14:foregroundMark x1="23500" y1="72750" x2="30750" y2="67875"/>
                        <a14:foregroundMark x1="30750" y1="67875" x2="30375" y2="76125"/>
                        <a14:foregroundMark x1="30375" y1="76125" x2="31500" y2="76250"/>
                        <a14:foregroundMark x1="27250" y1="80500" x2="25125" y2="76625"/>
                        <a14:foregroundMark x1="26750" y1="72500" x2="25500" y2="72625"/>
                        <a14:foregroundMark x1="15125" y1="63000" x2="21000" y2="68750"/>
                        <a14:foregroundMark x1="28750" y1="53750" x2="29625" y2="54875"/>
                        <a14:foregroundMark x1="27000" y1="59000" x2="27250" y2="60250"/>
                        <a14:foregroundMark x1="11750" y1="50125" x2="11625" y2="47000"/>
                        <a14:foregroundMark x1="7625" y1="14250" x2="6125" y2="22625"/>
                        <a14:foregroundMark x1="6125" y1="22625" x2="8500" y2="14875"/>
                        <a14:foregroundMark x1="8500" y1="14875" x2="8500" y2="14250"/>
                        <a14:foregroundMark x1="5875" y1="16750" x2="6125" y2="23875"/>
                        <a14:foregroundMark x1="6125" y1="23875" x2="7250" y2="24125"/>
                      </a14:backgroundRemoval>
                    </a14:imgEffect>
                  </a14:imgLayer>
                </a14:imgProps>
              </a:ext>
              <a:ext uri="{28A0092B-C50C-407E-A947-70E740481C1C}">
                <a14:useLocalDpi xmlns:a14="http://schemas.microsoft.com/office/drawing/2010/main" val="0"/>
              </a:ext>
            </a:extLst>
          </a:blip>
          <a:srcRect/>
          <a:stretch>
            <a:fillRect/>
          </a:stretch>
        </p:blipFill>
        <p:spPr bwMode="auto">
          <a:xfrm>
            <a:off x="7042670" y="5218780"/>
            <a:ext cx="944797" cy="9447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cture background">
            <a:extLst>
              <a:ext uri="{FF2B5EF4-FFF2-40B4-BE49-F238E27FC236}">
                <a16:creationId xmlns="" xmlns:a16="http://schemas.microsoft.com/office/drawing/2014/main" id="{60132C56-67C2-0F3B-1A43-67888EE73D1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8630" r="90000">
                        <a14:foregroundMark x1="19041" y1="22192" x2="17671" y2="20685"/>
                        <a14:foregroundMark x1="80822" y1="31507" x2="81644" y2="24247"/>
                        <a14:foregroundMark x1="81644" y1="24247" x2="81644" y2="26849"/>
                        <a14:foregroundMark x1="80685" y1="74658" x2="77123" y2="73699"/>
                        <a14:foregroundMark x1="77945" y1="73151" x2="80000" y2="82740"/>
                        <a14:foregroundMark x1="80000" y1="82740" x2="77397" y2="78630"/>
                        <a14:foregroundMark x1="75753" y1="58219" x2="75479" y2="65479"/>
                        <a14:foregroundMark x1="75479" y1="65479" x2="75890" y2="65342"/>
                        <a14:foregroundMark x1="8630" y1="61781" x2="12603" y2="60685"/>
                        <a14:foregroundMark x1="47397" y1="51644" x2="48082" y2="36986"/>
                        <a14:foregroundMark x1="48082" y1="36986" x2="48493" y2="35753"/>
                        <a14:foregroundMark x1="51507" y1="46301" x2="49452" y2="52055"/>
                        <a14:foregroundMark x1="33288" y1="29863" x2="41233" y2="31918"/>
                        <a14:foregroundMark x1="41233" y1="31918" x2="53973" y2="29178"/>
                        <a14:foregroundMark x1="53973" y1="29178" x2="49589" y2="22055"/>
                        <a14:foregroundMark x1="49589" y1="22055" x2="55479" y2="21507"/>
                        <a14:foregroundMark x1="26986" y1="16027" x2="25205" y2="14247"/>
                      </a14:backgroundRemoval>
                    </a14:imgEffect>
                  </a14:imgLayer>
                </a14:imgProps>
              </a:ext>
              <a:ext uri="{28A0092B-C50C-407E-A947-70E740481C1C}">
                <a14:useLocalDpi xmlns:a14="http://schemas.microsoft.com/office/drawing/2010/main" val="0"/>
              </a:ext>
            </a:extLst>
          </a:blip>
          <a:srcRect/>
          <a:stretch>
            <a:fillRect/>
          </a:stretch>
        </p:blipFill>
        <p:spPr bwMode="auto">
          <a:xfrm>
            <a:off x="6948984" y="1891608"/>
            <a:ext cx="1093583" cy="109358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cture background">
            <a:extLst>
              <a:ext uri="{FF2B5EF4-FFF2-40B4-BE49-F238E27FC236}">
                <a16:creationId xmlns="" xmlns:a16="http://schemas.microsoft.com/office/drawing/2014/main" id="{F71D5F6B-9CDE-6CE0-72E0-51377D0E8E2F}"/>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5078" b="89844" l="10000" r="90000">
                        <a14:foregroundMark x1="54778" y1="10938" x2="44000" y2="26367"/>
                        <a14:foregroundMark x1="44000" y1="26367" x2="40444" y2="37891"/>
                        <a14:foregroundMark x1="40444" y1="37891" x2="38667" y2="55273"/>
                        <a14:foregroundMark x1="38667" y1="55273" x2="40333" y2="70313"/>
                        <a14:foregroundMark x1="40333" y1="70313" x2="49111" y2="77734"/>
                        <a14:foregroundMark x1="49111" y1="77734" x2="58111" y2="73438"/>
                        <a14:foregroundMark x1="58111" y1="73438" x2="62778" y2="67969"/>
                        <a14:foregroundMark x1="62778" y1="67969" x2="66222" y2="56836"/>
                        <a14:foregroundMark x1="66222" y1="56836" x2="69556" y2="29102"/>
                        <a14:foregroundMark x1="69556" y1="29102" x2="68444" y2="18750"/>
                        <a14:foregroundMark x1="68444" y1="18750" x2="65222" y2="10156"/>
                        <a14:foregroundMark x1="65222" y1="10156" x2="61778" y2="8594"/>
                        <a14:foregroundMark x1="40778" y1="36523" x2="49000" y2="26367"/>
                        <a14:foregroundMark x1="49000" y1="26367" x2="68333" y2="27344"/>
                        <a14:foregroundMark x1="68333" y1="27344" x2="61778" y2="70117"/>
                        <a14:foregroundMark x1="61778" y1="70117" x2="49333" y2="20508"/>
                        <a14:foregroundMark x1="49333" y1="20508" x2="62000" y2="25000"/>
                        <a14:foregroundMark x1="62000" y1="25000" x2="48667" y2="59961"/>
                        <a14:foregroundMark x1="48667" y1="59961" x2="58444" y2="32617"/>
                        <a14:foregroundMark x1="58444" y1="32617" x2="53000" y2="43750"/>
                        <a14:foregroundMark x1="53000" y1="43750" x2="59778" y2="31836"/>
                        <a14:foregroundMark x1="59778" y1="31836" x2="59889" y2="44336"/>
                        <a14:foregroundMark x1="59889" y1="44336" x2="61222" y2="25586"/>
                        <a14:foregroundMark x1="61222" y1="25586" x2="56333" y2="32227"/>
                        <a14:foregroundMark x1="56333" y1="32227" x2="61444" y2="12891"/>
                        <a14:foregroundMark x1="61444" y1="12891" x2="69111" y2="34961"/>
                        <a14:foregroundMark x1="69111" y1="34961" x2="75222" y2="16992"/>
                        <a14:foregroundMark x1="75222" y1="16992" x2="70111" y2="60352"/>
                        <a14:foregroundMark x1="75778" y1="11523" x2="70222" y2="6250"/>
                        <a14:foregroundMark x1="70222" y1="6250" x2="54222" y2="11523"/>
                        <a14:foregroundMark x1="54222" y1="11523" x2="46778" y2="22070"/>
                        <a14:foregroundMark x1="46778" y1="22070" x2="43778" y2="33203"/>
                        <a14:foregroundMark x1="66778" y1="5078" x2="53333" y2="7813"/>
                        <a14:foregroundMark x1="53333" y1="7813" x2="43556" y2="22461"/>
                        <a14:foregroundMark x1="43556" y1="22461" x2="37333" y2="40039"/>
                        <a14:foregroundMark x1="52667" y1="28125" x2="48333" y2="64453"/>
                        <a14:foregroundMark x1="48333" y1="64453" x2="61889" y2="72070"/>
                        <a14:foregroundMark x1="61889" y1="72070" x2="69111" y2="51758"/>
                        <a14:foregroundMark x1="67333" y1="65430" x2="59000" y2="81836"/>
                        <a14:foregroundMark x1="59000" y1="81836" x2="49667" y2="85156"/>
                        <a14:foregroundMark x1="49667" y1="85156" x2="42111" y2="81055"/>
                        <a14:foregroundMark x1="42111" y1="81055" x2="38111" y2="51758"/>
                        <a14:foregroundMark x1="38111" y1="51758" x2="44667" y2="39844"/>
                        <a14:foregroundMark x1="44667" y1="39844" x2="48000" y2="61523"/>
                        <a14:foregroundMark x1="48000" y1="61523" x2="43778" y2="54297"/>
                        <a14:foregroundMark x1="43778" y1="54297" x2="49889" y2="32031"/>
                        <a14:foregroundMark x1="49889" y1="32031" x2="55667" y2="83789"/>
                        <a14:foregroundMark x1="55667" y1="83789" x2="57444" y2="83594"/>
                        <a14:foregroundMark x1="72333" y1="14453" x2="71667" y2="9961"/>
                        <a14:foregroundMark x1="37000" y1="49609" x2="38222" y2="41406"/>
                        <a14:foregroundMark x1="51111" y1="19336" x2="64000" y2="15430"/>
                        <a14:foregroundMark x1="60444" y1="84570" x2="69778" y2="68359"/>
                        <a14:foregroundMark x1="69778" y1="68359" x2="73556" y2="54297"/>
                        <a14:foregroundMark x1="72667" y1="55273" x2="71000" y2="68164"/>
                        <a14:foregroundMark x1="71000" y1="68164" x2="63444" y2="84180"/>
                        <a14:backgroundMark x1="36556" y1="12305" x2="20667" y2="14648"/>
                        <a14:backgroundMark x1="20667" y1="14648" x2="4667" y2="38477"/>
                        <a14:backgroundMark x1="4667" y1="38477" x2="9333" y2="77734"/>
                        <a14:backgroundMark x1="9333" y1="77734" x2="36333" y2="97266"/>
                        <a14:backgroundMark x1="36333" y1="97266" x2="61333" y2="90430"/>
                        <a14:backgroundMark x1="74114" y1="55842" x2="85222" y2="25781"/>
                        <a14:backgroundMark x1="61333" y1="90430" x2="63581" y2="84346"/>
                        <a14:backgroundMark x1="85222" y1="25781" x2="89778" y2="35547"/>
                        <a14:backgroundMark x1="89778" y1="35547" x2="92556" y2="83594"/>
                        <a14:backgroundMark x1="92556" y1="83594" x2="89000" y2="38477"/>
                        <a14:backgroundMark x1="89000" y1="38477" x2="77556" y2="2930"/>
                        <a14:backgroundMark x1="75889" y1="9180" x2="82111" y2="22070"/>
                        <a14:backgroundMark x1="82111" y1="22070" x2="88111" y2="73438"/>
                        <a14:backgroundMark x1="88111" y1="73438" x2="86333" y2="77734"/>
                        <a14:backgroundMark x1="95889" y1="12891" x2="90778" y2="32813"/>
                        <a14:backgroundMark x1="90778" y1="32813" x2="82333" y2="45898"/>
                        <a14:backgroundMark x1="82333" y1="45898" x2="87222" y2="66211"/>
                        <a14:backgroundMark x1="87222" y1="66211" x2="83000" y2="74219"/>
                        <a14:backgroundMark x1="83000" y1="74219" x2="85889" y2="52734"/>
                        <a14:backgroundMark x1="86111" y1="49219" x2="84444" y2="77539"/>
                        <a14:backgroundMark x1="83000" y1="31445" x2="80333" y2="75586"/>
                        <a14:backgroundMark x1="84222" y1="43164" x2="83111" y2="55078"/>
                        <a14:backgroundMark x1="84444" y1="42773" x2="82889" y2="55273"/>
                        <a14:backgroundMark x1="82889" y1="55273" x2="82000" y2="53906"/>
                        <a14:backgroundMark x1="82000" y1="41797" x2="82000" y2="41797"/>
                      </a14:backgroundRemoval>
                    </a14:imgEffect>
                  </a14:imgLayer>
                </a14:imgProps>
              </a:ext>
              <a:ext uri="{28A0092B-C50C-407E-A947-70E740481C1C}">
                <a14:useLocalDpi xmlns:a14="http://schemas.microsoft.com/office/drawing/2010/main" val="0"/>
              </a:ext>
            </a:extLst>
          </a:blip>
          <a:srcRect l="18017" r="18967"/>
          <a:stretch/>
        </p:blipFill>
        <p:spPr bwMode="auto">
          <a:xfrm>
            <a:off x="7053167" y="3749899"/>
            <a:ext cx="906209" cy="72285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icture background">
            <a:extLst>
              <a:ext uri="{FF2B5EF4-FFF2-40B4-BE49-F238E27FC236}">
                <a16:creationId xmlns="" xmlns:a16="http://schemas.microsoft.com/office/drawing/2014/main" id="{519733F2-A3B5-C7F1-E4AB-30D7AE84499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2884" r="27071"/>
          <a:stretch/>
        </p:blipFill>
        <p:spPr bwMode="auto">
          <a:xfrm>
            <a:off x="2156760" y="5153700"/>
            <a:ext cx="888315" cy="89874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Picture background">
            <a:extLst>
              <a:ext uri="{FF2B5EF4-FFF2-40B4-BE49-F238E27FC236}">
                <a16:creationId xmlns="" xmlns:a16="http://schemas.microsoft.com/office/drawing/2014/main" id="{4D210459-FBCE-E61F-85D2-8A0A4AA9CB90}"/>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5201"/>
          <a:stretch/>
        </p:blipFill>
        <p:spPr bwMode="auto">
          <a:xfrm>
            <a:off x="2136136" y="2009351"/>
            <a:ext cx="929561" cy="85213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Picture background">
            <a:extLst>
              <a:ext uri="{FF2B5EF4-FFF2-40B4-BE49-F238E27FC236}">
                <a16:creationId xmlns="" xmlns:a16="http://schemas.microsoft.com/office/drawing/2014/main" id="{253DD741-73B2-0F01-FD9F-AB6095C90CFC}"/>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9465" t="4607" r="20127" b="5255"/>
          <a:stretch/>
        </p:blipFill>
        <p:spPr bwMode="auto">
          <a:xfrm>
            <a:off x="2241565" y="2959055"/>
            <a:ext cx="634226" cy="600164"/>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Picture background">
            <a:extLst>
              <a:ext uri="{FF2B5EF4-FFF2-40B4-BE49-F238E27FC236}">
                <a16:creationId xmlns="" xmlns:a16="http://schemas.microsoft.com/office/drawing/2014/main" id="{32F6383E-FE1C-3D7A-8E99-251BADF25C5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08998" y="3687817"/>
            <a:ext cx="718868" cy="680836"/>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Picture background">
            <a:extLst>
              <a:ext uri="{FF2B5EF4-FFF2-40B4-BE49-F238E27FC236}">
                <a16:creationId xmlns="" xmlns:a16="http://schemas.microsoft.com/office/drawing/2014/main" id="{292B70DB-98B6-CBC9-D6F3-2CBE1FBBD25D}"/>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7813" b="97500" l="10000" r="90000">
                        <a14:foregroundMark x1="42500" y1="11563" x2="58125" y2="20000"/>
                        <a14:foregroundMark x1="58125" y1="20000" x2="48125" y2="7813"/>
                        <a14:foregroundMark x1="48125" y1="7813" x2="42500" y2="7813"/>
                        <a14:foregroundMark x1="26875" y1="22500" x2="66563" y2="26875"/>
                        <a14:foregroundMark x1="66563" y1="26875" x2="75938" y2="22813"/>
                        <a14:foregroundMark x1="47813" y1="41563" x2="37813" y2="35938"/>
                        <a14:foregroundMark x1="33750" y1="52500" x2="37813" y2="75938"/>
                        <a14:foregroundMark x1="37813" y1="75938" x2="37813" y2="75313"/>
                        <a14:foregroundMark x1="70313" y1="51250" x2="61563" y2="74375"/>
                        <a14:foregroundMark x1="61563" y1="74375" x2="62500" y2="70625"/>
                        <a14:foregroundMark x1="70313" y1="66250" x2="80625" y2="91875"/>
                        <a14:foregroundMark x1="80625" y1="91875" x2="83125" y2="79063"/>
                        <a14:foregroundMark x1="18125" y1="75938" x2="6250" y2="98438"/>
                        <a14:foregroundMark x1="6250" y1="98438" x2="30312" y2="96563"/>
                        <a14:foregroundMark x1="30312" y1="96563" x2="16563" y2="72188"/>
                        <a14:foregroundMark x1="92500" y1="84375" x2="80000" y2="97500"/>
                        <a14:foregroundMark x1="80000" y1="97500" x2="55000" y2="88125"/>
                        <a14:foregroundMark x1="55000" y1="88125" x2="55000" y2="85000"/>
                        <a14:foregroundMark x1="48438" y1="94063" x2="45313" y2="75625"/>
                        <a14:foregroundMark x1="45313" y1="75625" x2="50625" y2="93125"/>
                        <a14:foregroundMark x1="50625" y1="93125" x2="45000" y2="75938"/>
                        <a14:foregroundMark x1="44375" y1="56250" x2="44063" y2="54688"/>
                      </a14:backgroundRemoval>
                    </a14:imgEffect>
                  </a14:imgLayer>
                </a14:imgProps>
              </a:ext>
              <a:ext uri="{28A0092B-C50C-407E-A947-70E740481C1C}">
                <a14:useLocalDpi xmlns:a14="http://schemas.microsoft.com/office/drawing/2010/main" val="0"/>
              </a:ext>
            </a:extLst>
          </a:blip>
          <a:srcRect/>
          <a:stretch>
            <a:fillRect/>
          </a:stretch>
        </p:blipFill>
        <p:spPr bwMode="auto">
          <a:xfrm>
            <a:off x="2278197" y="4400881"/>
            <a:ext cx="563749" cy="5637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cture background">
            <a:extLst>
              <a:ext uri="{FF2B5EF4-FFF2-40B4-BE49-F238E27FC236}">
                <a16:creationId xmlns="" xmlns:a16="http://schemas.microsoft.com/office/drawing/2014/main" id="{070EB87F-0E0C-7175-68AD-53A052867689}"/>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6667" b="91667" l="9746" r="89972">
                        <a14:foregroundMark x1="39407" y1="9000" x2="48164" y2="6667"/>
                        <a14:foregroundMark x1="64689" y1="90444" x2="63418" y2="91667"/>
                      </a14:backgroundRemoval>
                    </a14:imgEffect>
                  </a14:imgLayer>
                </a14:imgProps>
              </a:ext>
              <a:ext uri="{28A0092B-C50C-407E-A947-70E740481C1C}">
                <a14:useLocalDpi xmlns:a14="http://schemas.microsoft.com/office/drawing/2010/main" val="0"/>
              </a:ext>
            </a:extLst>
          </a:blip>
          <a:srcRect/>
          <a:stretch>
            <a:fillRect/>
          </a:stretch>
        </p:blipFill>
        <p:spPr bwMode="auto">
          <a:xfrm>
            <a:off x="7179880" y="2923060"/>
            <a:ext cx="688740" cy="8756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dirty="0">
              <a:solidFill>
                <a:schemeClr val="accent1"/>
              </a:solidFill>
            </a:endParaRPr>
          </a:p>
          <a:p>
            <a:pPr>
              <a:lnSpc>
                <a:spcPct val="100000"/>
              </a:lnSpc>
              <a:spcBef>
                <a:spcPct val="0"/>
              </a:spcBef>
              <a:buFontTx/>
              <a:buNone/>
            </a:pPr>
            <a:fld id="{A093A198-EE05-4CCE-A751-665345E26D7B}" type="slidenum">
              <a:rPr lang="uk-UA" altLang="ru-RU" sz="1600" smtClean="0">
                <a:solidFill>
                  <a:schemeClr val="accent1"/>
                </a:solidFill>
              </a:rPr>
              <a:pPr>
                <a:lnSpc>
                  <a:spcPct val="100000"/>
                </a:lnSpc>
                <a:spcBef>
                  <a:spcPct val="0"/>
                </a:spcBef>
                <a:buFontTx/>
                <a:buNone/>
              </a:pPr>
              <a:t>20</a:t>
            </a:fld>
            <a:endParaRPr lang="uk-UA" altLang="ru-RU" sz="1600" dirty="0">
              <a:solidFill>
                <a:schemeClr val="accent1"/>
              </a:solidFill>
            </a:endParaRPr>
          </a:p>
          <a:p>
            <a:pPr>
              <a:lnSpc>
                <a:spcPct val="100000"/>
              </a:lnSpc>
              <a:spcBef>
                <a:spcPct val="0"/>
              </a:spcBef>
              <a:buFontTx/>
              <a:buNone/>
            </a:pPr>
            <a:endParaRPr lang="uk-UA" altLang="ru-RU" sz="1600" dirty="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40965" name="TextBox 8"/>
          <p:cNvSpPr txBox="1">
            <a:spLocks noChangeArrowheads="1"/>
          </p:cNvSpPr>
          <p:nvPr/>
        </p:nvSpPr>
        <p:spPr bwMode="auto">
          <a:xfrm>
            <a:off x="2253240" y="103168"/>
            <a:ext cx="90528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ru-RU" dirty="0"/>
              <a:t>6. </a:t>
            </a:r>
            <a:r>
              <a:rPr lang="ru-RU" dirty="0">
                <a:latin typeface="+mn-lt"/>
              </a:rPr>
              <a:t>СОЗДАНИЕ СИСТЕМЫ ПОДДЕРЖКИ ФЕРМЕРОВ И РАЗВИТИЕ СЕЛЬСКОЙ КООПЕРАЦИИ</a:t>
            </a:r>
          </a:p>
        </p:txBody>
      </p:sp>
      <p:graphicFrame>
        <p:nvGraphicFramePr>
          <p:cNvPr id="5" name="Схема 4"/>
          <p:cNvGraphicFramePr/>
          <p:nvPr>
            <p:extLst>
              <p:ext uri="{D42A27DB-BD31-4B8C-83A1-F6EECF244321}">
                <p14:modId xmlns:p14="http://schemas.microsoft.com/office/powerpoint/2010/main" val="2844808252"/>
              </p:ext>
            </p:extLst>
          </p:nvPr>
        </p:nvGraphicFramePr>
        <p:xfrm>
          <a:off x="2302343" y="1117486"/>
          <a:ext cx="9003741" cy="1238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угольник 2"/>
          <p:cNvSpPr/>
          <p:nvPr/>
        </p:nvSpPr>
        <p:spPr>
          <a:xfrm>
            <a:off x="2253240" y="2416294"/>
            <a:ext cx="9052844" cy="3354765"/>
          </a:xfrm>
          <a:prstGeom prst="rect">
            <a:avLst/>
          </a:prstGeom>
        </p:spPr>
        <p:txBody>
          <a:bodyPr wrap="square">
            <a:spAutoFit/>
          </a:bodyPr>
          <a:lstStyle/>
          <a:p>
            <a:pPr marL="180975" lvl="2" indent="-180975">
              <a:buFontTx/>
              <a:buAutoNum type="arabicPeriod"/>
            </a:pPr>
            <a:r>
              <a:rPr lang="ru-RU" b="1" dirty="0">
                <a:latin typeface="+mn-lt"/>
                <a:cs typeface="Times New Roman" panose="02020603050405020304" pitchFamily="18" charset="0"/>
              </a:rPr>
              <a:t>Грант «</a:t>
            </a:r>
            <a:r>
              <a:rPr lang="ru-RU" b="1" dirty="0" err="1">
                <a:latin typeface="+mn-lt"/>
                <a:cs typeface="Times New Roman" panose="02020603050405020304" pitchFamily="18" charset="0"/>
              </a:rPr>
              <a:t>Агростартап</a:t>
            </a:r>
            <a:r>
              <a:rPr lang="ru-RU" b="1" dirty="0">
                <a:latin typeface="+mn-lt"/>
                <a:cs typeface="Times New Roman" panose="02020603050405020304" pitchFamily="18" charset="0"/>
              </a:rPr>
              <a:t>» на реализацию проекта создания и (или) развития хозяйства</a:t>
            </a:r>
          </a:p>
          <a:p>
            <a:pPr marL="0" lvl="2"/>
            <a:r>
              <a:rPr lang="ru-RU" sz="1400" b="1" dirty="0">
                <a:latin typeface="+mn-lt"/>
                <a:cs typeface="Times New Roman" panose="02020603050405020304" pitchFamily="18" charset="0"/>
              </a:rPr>
              <a:t>Размер гранта </a:t>
            </a:r>
            <a:r>
              <a:rPr lang="ru-RU" sz="1400" dirty="0">
                <a:latin typeface="+mn-lt"/>
                <a:cs typeface="Times New Roman" panose="02020603050405020304" pitchFamily="18" charset="0"/>
              </a:rPr>
              <a:t>не может быть менее 1,5 млн рублей;</a:t>
            </a:r>
          </a:p>
          <a:p>
            <a:r>
              <a:rPr lang="ru-RU" sz="1400" dirty="0">
                <a:solidFill>
                  <a:srgbClr val="262626"/>
                </a:solidFill>
                <a:latin typeface="+mn-lt"/>
                <a:cs typeface="Times New Roman" panose="02020603050405020304" pitchFamily="18" charset="0"/>
              </a:rPr>
              <a:t>Получатели: крестьянские (фермерские) хозяйства и индивидуальные предприниматели</a:t>
            </a:r>
          </a:p>
          <a:p>
            <a:endParaRPr lang="ru-RU" sz="600" dirty="0">
              <a:solidFill>
                <a:srgbClr val="FF0000"/>
              </a:solidFill>
              <a:latin typeface="+mn-lt"/>
              <a:cs typeface="Times New Roman" panose="02020603050405020304" pitchFamily="18" charset="0"/>
            </a:endParaRPr>
          </a:p>
          <a:p>
            <a:r>
              <a:rPr lang="ru-RU" sz="1400" dirty="0">
                <a:solidFill>
                  <a:srgbClr val="262626"/>
                </a:solidFill>
                <a:latin typeface="+mn-lt"/>
                <a:cs typeface="Times New Roman" panose="02020603050405020304" pitchFamily="18" charset="0"/>
              </a:rPr>
              <a:t>Направление проекта:</a:t>
            </a:r>
          </a:p>
          <a:p>
            <a:r>
              <a:rPr lang="ru-RU" sz="1400" b="1" dirty="0" smtClean="0">
                <a:latin typeface="+mn-lt"/>
                <a:cs typeface="Times New Roman" panose="02020603050405020304" pitchFamily="18" charset="0"/>
              </a:rPr>
              <a:t>  1.1</a:t>
            </a:r>
            <a:r>
              <a:rPr lang="ru-RU" sz="1400" dirty="0">
                <a:latin typeface="+mn-lt"/>
                <a:cs typeface="Times New Roman" panose="02020603050405020304" pitchFamily="18" charset="0"/>
              </a:rPr>
              <a:t>. </a:t>
            </a:r>
            <a:r>
              <a:rPr lang="ru-RU" sz="1400" b="1" dirty="0">
                <a:latin typeface="+mn-lt"/>
                <a:cs typeface="Times New Roman" panose="02020603050405020304" pitchFamily="18" charset="0"/>
              </a:rPr>
              <a:t>По развитию мясного или молочного направлений продуктивности.</a:t>
            </a:r>
          </a:p>
          <a:p>
            <a:r>
              <a:rPr lang="ru-RU" sz="1400" dirty="0" smtClean="0">
                <a:latin typeface="+mn-lt"/>
                <a:cs typeface="Times New Roman" panose="02020603050405020304" pitchFamily="18" charset="0"/>
              </a:rPr>
              <a:t>   Размер </a:t>
            </a:r>
            <a:r>
              <a:rPr lang="ru-RU" sz="1400" dirty="0">
                <a:latin typeface="+mn-lt"/>
                <a:cs typeface="Times New Roman" panose="02020603050405020304" pitchFamily="18" charset="0"/>
              </a:rPr>
              <a:t>гранта: до 7 млн рублей, но не более 90% затрат;</a:t>
            </a:r>
          </a:p>
          <a:p>
            <a:endParaRPr lang="ru-RU" sz="600" dirty="0">
              <a:latin typeface="+mn-lt"/>
              <a:cs typeface="Times New Roman" panose="02020603050405020304" pitchFamily="18" charset="0"/>
            </a:endParaRPr>
          </a:p>
          <a:p>
            <a:endParaRPr lang="ru-RU" sz="600" dirty="0">
              <a:solidFill>
                <a:srgbClr val="262626"/>
              </a:solidFill>
              <a:latin typeface="+mn-lt"/>
              <a:cs typeface="Times New Roman" panose="02020603050405020304" pitchFamily="18" charset="0"/>
            </a:endParaRPr>
          </a:p>
          <a:p>
            <a:r>
              <a:rPr lang="ru-RU" sz="1400" b="1" dirty="0" smtClean="0">
                <a:solidFill>
                  <a:srgbClr val="262626"/>
                </a:solidFill>
                <a:latin typeface="+mn-lt"/>
                <a:cs typeface="Times New Roman" panose="02020603050405020304" pitchFamily="18" charset="0"/>
              </a:rPr>
              <a:t>  1.2</a:t>
            </a:r>
            <a:r>
              <a:rPr lang="ru-RU" sz="1400" b="1" dirty="0">
                <a:solidFill>
                  <a:srgbClr val="262626"/>
                </a:solidFill>
                <a:latin typeface="+mn-lt"/>
                <a:cs typeface="Times New Roman" panose="02020603050405020304" pitchFamily="18" charset="0"/>
              </a:rPr>
              <a:t>. По иным направлениям:</a:t>
            </a:r>
          </a:p>
          <a:p>
            <a:r>
              <a:rPr lang="ru-RU" sz="1400" dirty="0" smtClean="0">
                <a:latin typeface="+mn-lt"/>
                <a:cs typeface="Times New Roman" panose="02020603050405020304" pitchFamily="18" charset="0"/>
              </a:rPr>
              <a:t>   Размер </a:t>
            </a:r>
            <a:r>
              <a:rPr lang="ru-RU" sz="1400" dirty="0">
                <a:latin typeface="+mn-lt"/>
                <a:cs typeface="Times New Roman" panose="02020603050405020304" pitchFamily="18" charset="0"/>
              </a:rPr>
              <a:t>гранта: до 5 млн рублей, но не более 90% затрат;</a:t>
            </a:r>
            <a:endParaRPr lang="ru-RU" sz="1400" dirty="0">
              <a:solidFill>
                <a:srgbClr val="FF0000"/>
              </a:solidFill>
              <a:latin typeface="+mn-lt"/>
              <a:cs typeface="Times New Roman" panose="02020603050405020304" pitchFamily="18" charset="0"/>
            </a:endParaRPr>
          </a:p>
          <a:p>
            <a:endParaRPr lang="ru-RU" sz="600" dirty="0">
              <a:solidFill>
                <a:srgbClr val="FF0000"/>
              </a:solidFill>
              <a:latin typeface="+mn-lt"/>
              <a:cs typeface="Times New Roman" panose="02020603050405020304" pitchFamily="18" charset="0"/>
            </a:endParaRPr>
          </a:p>
          <a:p>
            <a:r>
              <a:rPr lang="ru-RU" sz="1200" dirty="0">
                <a:solidFill>
                  <a:srgbClr val="FF0000"/>
                </a:solidFill>
                <a:latin typeface="+mn-lt"/>
                <a:cs typeface="Times New Roman" panose="02020603050405020304" pitchFamily="18" charset="0"/>
              </a:rPr>
              <a:t> </a:t>
            </a:r>
            <a:endParaRPr lang="ru-RU" sz="1200" dirty="0">
              <a:latin typeface="+mn-lt"/>
              <a:cs typeface="Times New Roman" panose="02020603050405020304" pitchFamily="18" charset="0"/>
            </a:endParaRPr>
          </a:p>
          <a:p>
            <a:r>
              <a:rPr lang="ru-RU" b="1" dirty="0">
                <a:latin typeface="+mn-lt"/>
                <a:cs typeface="Times New Roman" panose="02020603050405020304" pitchFamily="18" charset="0"/>
              </a:rPr>
              <a:t>2. Субсидии</a:t>
            </a:r>
            <a:r>
              <a:rPr lang="ru-RU" dirty="0">
                <a:latin typeface="+mn-lt"/>
                <a:cs typeface="Times New Roman" panose="02020603050405020304" pitchFamily="18" charset="0"/>
              </a:rPr>
              <a:t> </a:t>
            </a:r>
            <a:r>
              <a:rPr lang="ru-RU" b="1" dirty="0">
                <a:latin typeface="+mn-lt"/>
                <a:cs typeface="Times New Roman" panose="02020603050405020304" pitchFamily="18" charset="0"/>
              </a:rPr>
              <a:t>сельскохозяйственным потребительским кооперативам </a:t>
            </a:r>
          </a:p>
          <a:p>
            <a:r>
              <a:rPr lang="ru-RU" sz="1400" dirty="0">
                <a:latin typeface="+mn-lt"/>
                <a:cs typeface="Times New Roman" panose="02020603050405020304" pitchFamily="18" charset="0"/>
              </a:rPr>
              <a:t>Возмещение до 50% затрат (но не более 10 млн рублей) на приобретение: сельскохозяйственной техники, специализированного автотранспорта, оборудования для организации хранения, переработки, упаковки, маркировки, транспортировки и реализации сельскохозяйственной продукции и мобильных торговых объектов</a:t>
            </a:r>
          </a:p>
        </p:txBody>
      </p:sp>
    </p:spTree>
    <p:extLst>
      <p:ext uri="{BB962C8B-B14F-4D97-AF65-F5344CB8AC3E}">
        <p14:creationId xmlns:p14="http://schemas.microsoft.com/office/powerpoint/2010/main" val="295605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dirty="0">
              <a:solidFill>
                <a:schemeClr val="accent1"/>
              </a:solidFill>
            </a:endParaRPr>
          </a:p>
          <a:p>
            <a:pPr>
              <a:lnSpc>
                <a:spcPct val="100000"/>
              </a:lnSpc>
              <a:spcBef>
                <a:spcPct val="0"/>
              </a:spcBef>
              <a:buFontTx/>
              <a:buNone/>
            </a:pPr>
            <a:fld id="{A093A198-EE05-4CCE-A751-665345E26D7B}" type="slidenum">
              <a:rPr lang="uk-UA" altLang="ru-RU" sz="1600" smtClean="0">
                <a:solidFill>
                  <a:schemeClr val="accent1"/>
                </a:solidFill>
              </a:rPr>
              <a:pPr>
                <a:lnSpc>
                  <a:spcPct val="100000"/>
                </a:lnSpc>
                <a:spcBef>
                  <a:spcPct val="0"/>
                </a:spcBef>
                <a:buFontTx/>
                <a:buNone/>
              </a:pPr>
              <a:t>21</a:t>
            </a:fld>
            <a:endParaRPr lang="uk-UA" altLang="ru-RU" sz="1600" dirty="0">
              <a:solidFill>
                <a:schemeClr val="accent1"/>
              </a:solidFill>
            </a:endParaRPr>
          </a:p>
          <a:p>
            <a:pPr>
              <a:lnSpc>
                <a:spcPct val="100000"/>
              </a:lnSpc>
              <a:spcBef>
                <a:spcPct val="0"/>
              </a:spcBef>
              <a:buFontTx/>
              <a:buNone/>
            </a:pPr>
            <a:endParaRPr lang="uk-UA" altLang="ru-RU" sz="1600" dirty="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40965" name="TextBox 8"/>
          <p:cNvSpPr txBox="1">
            <a:spLocks noChangeArrowheads="1"/>
          </p:cNvSpPr>
          <p:nvPr/>
        </p:nvSpPr>
        <p:spPr bwMode="auto">
          <a:xfrm>
            <a:off x="2162084" y="92744"/>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ru-RU" dirty="0">
                <a:latin typeface="+mn-lt"/>
              </a:rPr>
              <a:t>7. ГРАНТЫ НА РАЗВИТИЕ СЕЛЬСКОГО ТУРИЗМА</a:t>
            </a:r>
            <a:endParaRPr lang="ru-RU" altLang="ru-RU" dirty="0">
              <a:latin typeface="+mn-lt"/>
              <a:cs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4188990510"/>
              </p:ext>
            </p:extLst>
          </p:nvPr>
        </p:nvGraphicFramePr>
        <p:xfrm>
          <a:off x="2292033" y="657878"/>
          <a:ext cx="8884102" cy="959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2322332" y="1528344"/>
            <a:ext cx="9620852" cy="4785926"/>
          </a:xfrm>
          <a:prstGeom prst="rect">
            <a:avLst/>
          </a:prstGeom>
        </p:spPr>
        <p:txBody>
          <a:bodyPr wrap="square">
            <a:spAutoFit/>
          </a:bodyPr>
          <a:lstStyle/>
          <a:p>
            <a:r>
              <a:rPr lang="ru-RU" sz="1500" dirty="0">
                <a:latin typeface="+mn-lt"/>
                <a:cs typeface="Times New Roman" panose="02020603050405020304" pitchFamily="18" charset="0"/>
              </a:rPr>
              <a:t>Размер грантов:</a:t>
            </a:r>
          </a:p>
          <a:p>
            <a:r>
              <a:rPr lang="ru-RU" sz="1500" b="1" dirty="0">
                <a:latin typeface="+mn-lt"/>
                <a:cs typeface="Times New Roman" panose="02020603050405020304" pitchFamily="18" charset="0"/>
              </a:rPr>
              <a:t>до 3 млн. рублей </a:t>
            </a:r>
            <a:r>
              <a:rPr lang="ru-RU" sz="1500" dirty="0">
                <a:latin typeface="+mn-lt"/>
                <a:cs typeface="Times New Roman" panose="02020603050405020304" pitchFamily="18" charset="0"/>
              </a:rPr>
              <a:t>- при направлении на реализацию проекта развития сельского туризма собственных средств получателя в размере не менее 10 процентов его стоимости;</a:t>
            </a:r>
          </a:p>
          <a:p>
            <a:r>
              <a:rPr lang="ru-RU" sz="1500" b="1" dirty="0">
                <a:latin typeface="+mn-lt"/>
                <a:cs typeface="Times New Roman" panose="02020603050405020304" pitchFamily="18" charset="0"/>
              </a:rPr>
              <a:t>до 5 млн. рублей </a:t>
            </a:r>
            <a:r>
              <a:rPr lang="ru-RU" sz="1500" dirty="0">
                <a:latin typeface="+mn-lt"/>
                <a:cs typeface="Times New Roman" panose="02020603050405020304" pitchFamily="18" charset="0"/>
              </a:rPr>
              <a:t>- при направлении на реализацию проекта развития сельского туризма собственных средств получателя в размере не менее 15 процентов его стоимости;</a:t>
            </a:r>
          </a:p>
          <a:p>
            <a:r>
              <a:rPr lang="ru-RU" sz="1500" b="1" dirty="0">
                <a:latin typeface="+mn-lt"/>
                <a:cs typeface="Times New Roman" panose="02020603050405020304" pitchFamily="18" charset="0"/>
              </a:rPr>
              <a:t>до 8 млн. рублей  </a:t>
            </a:r>
            <a:r>
              <a:rPr lang="ru-RU" sz="1500" dirty="0">
                <a:latin typeface="+mn-lt"/>
                <a:cs typeface="Times New Roman" panose="02020603050405020304" pitchFamily="18" charset="0"/>
              </a:rPr>
              <a:t>- при направлении на реализацию проекта развития сельского туризма собственных средств получателя в размере не менее 20 процентов его стоимости;</a:t>
            </a:r>
          </a:p>
          <a:p>
            <a:r>
              <a:rPr lang="ru-RU" sz="1500" b="1" dirty="0">
                <a:latin typeface="+mn-lt"/>
                <a:cs typeface="Times New Roman" panose="02020603050405020304" pitchFamily="18" charset="0"/>
              </a:rPr>
              <a:t>до 10 млн. рублей  </a:t>
            </a:r>
            <a:r>
              <a:rPr lang="ru-RU" sz="1500" dirty="0">
                <a:latin typeface="+mn-lt"/>
                <a:cs typeface="Times New Roman" panose="02020603050405020304" pitchFamily="18" charset="0"/>
              </a:rPr>
              <a:t>- при направлении на реализацию проекта развития сельского туризма собственных средств получателя в размере не менее 25 процентов его стоимости.</a:t>
            </a:r>
          </a:p>
          <a:p>
            <a:endParaRPr lang="ru-RU" sz="1000" dirty="0">
              <a:latin typeface="+mn-lt"/>
              <a:cs typeface="Times New Roman" panose="02020603050405020304" pitchFamily="18" charset="0"/>
            </a:endParaRPr>
          </a:p>
          <a:p>
            <a:r>
              <a:rPr lang="ru-RU" sz="1500" dirty="0">
                <a:latin typeface="+mn-lt"/>
                <a:cs typeface="Times New Roman" panose="02020603050405020304" pitchFamily="18" charset="0"/>
              </a:rPr>
              <a:t>Получатели грантов: сельскохозяйственные товаропроизводители, прошедшие отбор проектов развития сельского туризма в Минсельхозе России </a:t>
            </a:r>
          </a:p>
          <a:p>
            <a:endParaRPr lang="ru-RU" sz="1000" dirty="0">
              <a:latin typeface="+mn-lt"/>
              <a:cs typeface="Times New Roman" panose="02020603050405020304" pitchFamily="18" charset="0"/>
            </a:endParaRPr>
          </a:p>
          <a:p>
            <a:r>
              <a:rPr lang="ru-RU" sz="1500" b="1" dirty="0">
                <a:latin typeface="+mn-lt"/>
                <a:cs typeface="Times New Roman" panose="02020603050405020304" pitchFamily="18" charset="0"/>
              </a:rPr>
              <a:t>Целевые направления использования средств гранта:</a:t>
            </a:r>
          </a:p>
          <a:p>
            <a:pPr marL="285750" indent="-285750">
              <a:buFontTx/>
              <a:buChar char="-"/>
            </a:pPr>
            <a:r>
              <a:rPr lang="ru-RU" sz="1500" dirty="0">
                <a:latin typeface="+mn-lt"/>
                <a:cs typeface="Times New Roman" panose="02020603050405020304" pitchFamily="18" charset="0"/>
              </a:rPr>
              <a:t>приобретение, строительство, модернизацию или реконструкцию средств размещения, в том числе модульных;</a:t>
            </a:r>
          </a:p>
          <a:p>
            <a:pPr marL="285750" indent="-285750">
              <a:buFontTx/>
              <a:buChar char="-"/>
            </a:pPr>
            <a:r>
              <a:rPr lang="ru-RU" sz="1500" dirty="0">
                <a:latin typeface="+mn-lt"/>
                <a:cs typeface="Times New Roman" panose="02020603050405020304" pitchFamily="18" charset="0"/>
              </a:rPr>
              <a:t>подключение средств размещения (объектов), используемых для осуществления деятельности по оказанию услуг в сфере сельского туризма, к электрическим, водо-, газо- и теплопроводным сетям;</a:t>
            </a:r>
          </a:p>
          <a:p>
            <a:pPr marL="285750" lvl="0" indent="-285750">
              <a:buFontTx/>
              <a:buChar char="-"/>
            </a:pPr>
            <a:r>
              <a:rPr lang="ru-RU" sz="1500" dirty="0">
                <a:latin typeface="+mn-lt"/>
                <a:cs typeface="Times New Roman" panose="02020603050405020304" pitchFamily="18" charset="0"/>
              </a:rPr>
              <a:t>приобретение и монтаж туристского оборудования, снаряжения, инвентаря;</a:t>
            </a:r>
          </a:p>
          <a:p>
            <a:pPr marL="285750" indent="-285750">
              <a:buFontTx/>
              <a:buChar char="-"/>
            </a:pPr>
            <a:r>
              <a:rPr lang="ru-RU" sz="1500" dirty="0">
                <a:latin typeface="+mn-lt"/>
                <a:cs typeface="Times New Roman" panose="02020603050405020304" pitchFamily="18" charset="0"/>
              </a:rPr>
              <a:t>проведение работ по благоустройству территорий, прилегающих к средствам размещения</a:t>
            </a:r>
          </a:p>
          <a:p>
            <a:r>
              <a:rPr lang="ru-RU" sz="1500" dirty="0">
                <a:latin typeface="+mn-lt"/>
                <a:cs typeface="Times New Roman" panose="02020603050405020304" pitchFamily="18" charset="0"/>
              </a:rPr>
              <a:t>Максимальный срок реализации проекта – 5 лет, </a:t>
            </a:r>
          </a:p>
          <a:p>
            <a:r>
              <a:rPr lang="ru-RU" sz="1500" dirty="0">
                <a:latin typeface="+mn-lt"/>
                <a:cs typeface="Times New Roman" panose="02020603050405020304" pitchFamily="18" charset="0"/>
              </a:rPr>
              <a:t>освоения средств гранта – 18 месяцев со дня получения средств</a:t>
            </a:r>
          </a:p>
        </p:txBody>
      </p:sp>
    </p:spTree>
    <p:extLst>
      <p:ext uri="{BB962C8B-B14F-4D97-AF65-F5344CB8AC3E}">
        <p14:creationId xmlns:p14="http://schemas.microsoft.com/office/powerpoint/2010/main" val="2691379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uk-UA" altLang="ru-RU" sz="1600" b="0" i="0" u="none" strike="noStrike" kern="1200" cap="none" spc="0" normalizeH="0" baseline="0" noProof="0">
              <a:ln>
                <a:noFill/>
              </a:ln>
              <a:solidFill>
                <a:srgbClr val="C79478"/>
              </a:solidFill>
              <a:effectLst/>
              <a:uLnTx/>
              <a:uFillTx/>
              <a:latin typeface="Calibri" panose="020F050202020403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638482A7-B62A-429C-BC70-30BDE7AFC42C}" type="slidenum">
              <a:rPr kumimoji="0" lang="uk-UA" altLang="ru-RU" sz="1600" b="0" i="0" u="none" strike="noStrike" kern="1200" cap="none" spc="0" normalizeH="0" baseline="0" noProof="0" smtClean="0">
                <a:ln>
                  <a:noFill/>
                </a:ln>
                <a:solidFill>
                  <a:srgbClr val="C79478"/>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uk-UA" altLang="ru-RU" sz="1600" b="0" i="0" u="none" strike="noStrike" kern="1200" cap="none" spc="0" normalizeH="0" baseline="0" noProof="0">
              <a:ln>
                <a:noFill/>
              </a:ln>
              <a:solidFill>
                <a:srgbClr val="C79478"/>
              </a:solidFill>
              <a:effectLst/>
              <a:uLnTx/>
              <a:uFillTx/>
              <a:latin typeface="Calibri" panose="020F050202020403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uk-UA" altLang="ru-RU" sz="1600" b="0" i="0" u="none" strike="noStrike" kern="1200" cap="none" spc="0" normalizeH="0" baseline="0" noProof="0">
              <a:ln>
                <a:noFill/>
              </a:ln>
              <a:solidFill>
                <a:srgbClr val="C79478"/>
              </a:solidFill>
              <a:effectLst/>
              <a:uLnTx/>
              <a:uFillTx/>
              <a:latin typeface="Calibri" panose="020F0502020204030204" pitchFamily="34" charset="0"/>
              <a:ea typeface="+mn-ea"/>
              <a:cs typeface="+mn-cs"/>
            </a:endParaRPr>
          </a:p>
        </p:txBody>
      </p:sp>
      <p:sp>
        <p:nvSpPr>
          <p:cNvPr id="11" name="TextBox 8"/>
          <p:cNvSpPr txBox="1">
            <a:spLocks noChangeArrowheads="1"/>
          </p:cNvSpPr>
          <p:nvPr/>
        </p:nvSpPr>
        <p:spPr bwMode="auto">
          <a:xfrm>
            <a:off x="2550620" y="244696"/>
            <a:ext cx="80380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defRPr/>
            </a:pPr>
            <a:r>
              <a:rPr lang="ru-RU" altLang="ru-RU" dirty="0">
                <a:solidFill>
                  <a:srgbClr val="000000"/>
                </a:solidFill>
                <a:latin typeface="Arial" panose="020B0604020202020204" pitchFamily="34" charset="0"/>
                <a:cs typeface="Arial" panose="020B0604020202020204" pitchFamily="34" charset="0"/>
              </a:rPr>
              <a:t>8. СУБСИДИИ ПРОИЗВОДИТЕЛЯМ КАРТОФЕЛЯ И ОВОЩЕЙ</a:t>
            </a:r>
            <a:endParaRPr kumimoji="0" lang="ru-RU" altLang="ru-RU"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13" name="Схема 12"/>
          <p:cNvGraphicFramePr/>
          <p:nvPr>
            <p:extLst>
              <p:ext uri="{D42A27DB-BD31-4B8C-83A1-F6EECF244321}">
                <p14:modId xmlns:p14="http://schemas.microsoft.com/office/powerpoint/2010/main" val="3763748275"/>
              </p:ext>
            </p:extLst>
          </p:nvPr>
        </p:nvGraphicFramePr>
        <p:xfrm>
          <a:off x="2117462" y="1383499"/>
          <a:ext cx="8904384" cy="629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Скругленный прямоугольник 6"/>
          <p:cNvSpPr/>
          <p:nvPr/>
        </p:nvSpPr>
        <p:spPr>
          <a:xfrm>
            <a:off x="2213293" y="2958543"/>
            <a:ext cx="8913328" cy="62676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anchor="ctr"/>
          <a:lstStyle/>
          <a:p>
            <a:pPr>
              <a:defRPr/>
            </a:pPr>
            <a:r>
              <a:rPr lang="ru-RU" dirty="0">
                <a:solidFill>
                  <a:srgbClr val="000000"/>
                </a:solidFill>
              </a:rPr>
              <a:t>Субсидии на 1 га посевной площади, занятой картофелем и овощами открытого грунта (получатели – субъекты малого предпринимательства)</a:t>
            </a:r>
          </a:p>
        </p:txBody>
      </p:sp>
      <p:sp>
        <p:nvSpPr>
          <p:cNvPr id="8" name="Скругленный прямоугольник 7"/>
          <p:cNvSpPr/>
          <p:nvPr/>
        </p:nvSpPr>
        <p:spPr>
          <a:xfrm>
            <a:off x="2213295" y="2180875"/>
            <a:ext cx="8913323" cy="56381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anchor="ctr"/>
          <a:lstStyle/>
          <a:p>
            <a:pPr>
              <a:defRPr/>
            </a:pPr>
            <a:r>
              <a:rPr lang="ru-RU" dirty="0">
                <a:solidFill>
                  <a:srgbClr val="000000"/>
                </a:solidFill>
              </a:rPr>
              <a:t>Субсидии на 1 тонну произведенных картофеля и овощей</a:t>
            </a:r>
          </a:p>
        </p:txBody>
      </p:sp>
      <p:sp>
        <p:nvSpPr>
          <p:cNvPr id="9" name="Скругленный прямоугольник 8"/>
          <p:cNvSpPr/>
          <p:nvPr/>
        </p:nvSpPr>
        <p:spPr>
          <a:xfrm>
            <a:off x="2213298" y="3740425"/>
            <a:ext cx="8913320" cy="60415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anchor="ctr"/>
          <a:lstStyle/>
          <a:p>
            <a:pPr>
              <a:defRPr/>
            </a:pPr>
            <a:r>
              <a:rPr lang="ru-RU" dirty="0">
                <a:solidFill>
                  <a:srgbClr val="000000"/>
                </a:solidFill>
              </a:rPr>
              <a:t>Субсидии на 1 тонну овощей защищённого грунта, произведенных по технологии </a:t>
            </a:r>
            <a:r>
              <a:rPr lang="ru-RU" dirty="0" err="1">
                <a:solidFill>
                  <a:srgbClr val="000000"/>
                </a:solidFill>
              </a:rPr>
              <a:t>досвечивания</a:t>
            </a:r>
            <a:r>
              <a:rPr lang="ru-RU" dirty="0">
                <a:solidFill>
                  <a:srgbClr val="000000"/>
                </a:solidFill>
              </a:rPr>
              <a:t> </a:t>
            </a:r>
          </a:p>
        </p:txBody>
      </p:sp>
      <p:sp>
        <p:nvSpPr>
          <p:cNvPr id="12" name="Скругленный прямоугольник 11"/>
          <p:cNvSpPr/>
          <p:nvPr/>
        </p:nvSpPr>
        <p:spPr>
          <a:xfrm>
            <a:off x="2213296" y="4530969"/>
            <a:ext cx="8913323" cy="56381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anchor="ctr"/>
          <a:lstStyle/>
          <a:p>
            <a:pPr>
              <a:defRPr/>
            </a:pPr>
            <a:r>
              <a:rPr lang="ru-RU" dirty="0">
                <a:solidFill>
                  <a:srgbClr val="000000"/>
                </a:solidFill>
              </a:rPr>
              <a:t>Субсидии на поддержку элитного семеноводства</a:t>
            </a:r>
          </a:p>
        </p:txBody>
      </p:sp>
      <p:sp>
        <p:nvSpPr>
          <p:cNvPr id="14" name="Скругленный прямоугольник 13"/>
          <p:cNvSpPr/>
          <p:nvPr/>
        </p:nvSpPr>
        <p:spPr>
          <a:xfrm>
            <a:off x="2213298" y="5317182"/>
            <a:ext cx="8913323" cy="56381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anchor="ctr"/>
          <a:lstStyle/>
          <a:p>
            <a:pPr>
              <a:defRPr/>
            </a:pPr>
            <a:r>
              <a:rPr lang="ru-RU" dirty="0">
                <a:solidFill>
                  <a:srgbClr val="000000"/>
                </a:solidFill>
              </a:rPr>
              <a:t>Субсидии гражданам, ведущим ЛПХ и применяющим специальный налоговый режим «Налог на профессиональный доход», на 1 кг реализованных картофеля и овощей </a:t>
            </a:r>
          </a:p>
        </p:txBody>
      </p:sp>
    </p:spTree>
    <p:extLst>
      <p:ext uri="{BB962C8B-B14F-4D97-AF65-F5344CB8AC3E}">
        <p14:creationId xmlns:p14="http://schemas.microsoft.com/office/powerpoint/2010/main" val="141691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0BBD8E26-77A4-4937-8EB6-C99AC70F1E36}" type="slidenum">
              <a:rPr lang="uk-UA" altLang="ru-RU" sz="1600" smtClean="0">
                <a:solidFill>
                  <a:schemeClr val="accent1"/>
                </a:solidFill>
              </a:rPr>
              <a:pPr>
                <a:lnSpc>
                  <a:spcPct val="100000"/>
                </a:lnSpc>
                <a:spcBef>
                  <a:spcPct val="0"/>
                </a:spcBef>
                <a:buFontTx/>
                <a:buNone/>
              </a:pPr>
              <a:t>23</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11" name="TextBox 8"/>
          <p:cNvSpPr txBox="1">
            <a:spLocks noChangeArrowheads="1"/>
          </p:cNvSpPr>
          <p:nvPr/>
        </p:nvSpPr>
        <p:spPr bwMode="auto">
          <a:xfrm>
            <a:off x="2237964" y="1167110"/>
            <a:ext cx="90947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Arial" panose="020B0604020202020204" pitchFamily="34" charset="0"/>
                <a:cs typeface="Arial" panose="020B0604020202020204" pitchFamily="34" charset="0"/>
              </a:rPr>
              <a:t>8.1. Субсидии на 1 тонну произведенных картофеля и </a:t>
            </a:r>
            <a:r>
              <a:rPr lang="ru-RU" sz="2400" dirty="0">
                <a:latin typeface="Arial" panose="020B0604020202020204" pitchFamily="34" charset="0"/>
                <a:cs typeface="Arial" panose="020B0604020202020204" pitchFamily="34" charset="0"/>
              </a:rPr>
              <a:t>овощей</a:t>
            </a:r>
            <a:endParaRPr lang="ru-RU" altLang="ru-RU" sz="2400" dirty="0">
              <a:latin typeface="Arial" panose="020B0604020202020204" pitchFamily="34" charset="0"/>
              <a:cs typeface="Arial" panose="020B0604020202020204"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756251254"/>
              </p:ext>
            </p:extLst>
          </p:nvPr>
        </p:nvGraphicFramePr>
        <p:xfrm>
          <a:off x="2324455" y="1881959"/>
          <a:ext cx="8925588" cy="1219184"/>
        </p:xfrm>
        <a:graphic>
          <a:graphicData uri="http://schemas.openxmlformats.org/drawingml/2006/table">
            <a:tbl>
              <a:tblPr firstRow="1" bandRow="1">
                <a:tableStyleId>{5C22544A-7EE6-4342-B048-85BDC9FD1C3A}</a:tableStyleId>
              </a:tblPr>
              <a:tblGrid>
                <a:gridCol w="4462794">
                  <a:extLst>
                    <a:ext uri="{9D8B030D-6E8A-4147-A177-3AD203B41FA5}">
                      <a16:colId xmlns="" xmlns:a16="http://schemas.microsoft.com/office/drawing/2014/main" val="20000"/>
                    </a:ext>
                  </a:extLst>
                </a:gridCol>
                <a:gridCol w="4462794">
                  <a:extLst>
                    <a:ext uri="{9D8B030D-6E8A-4147-A177-3AD203B41FA5}">
                      <a16:colId xmlns="" xmlns:a16="http://schemas.microsoft.com/office/drawing/2014/main" val="20001"/>
                    </a:ext>
                  </a:extLst>
                </a:gridCol>
              </a:tblGrid>
              <a:tr h="243771">
                <a:tc gridSpan="2">
                  <a:txBody>
                    <a:bodyPr/>
                    <a:lstStyle/>
                    <a:p>
                      <a:pPr algn="ctr"/>
                      <a:r>
                        <a:rPr lang="ru-RU" sz="1400" b="1" dirty="0"/>
                        <a:t>Ставки субсидии в 2025 году:</a:t>
                      </a:r>
                    </a:p>
                  </a:txBody>
                  <a:tcPr marL="91433" marR="91433" marT="45718" marB="45718"/>
                </a:tc>
                <a:tc hMerge="1">
                  <a:txBody>
                    <a:bodyPr/>
                    <a:lstStyle/>
                    <a:p>
                      <a:endParaRPr lang="ru-RU"/>
                    </a:p>
                  </a:txBody>
                  <a:tcPr/>
                </a:tc>
                <a:extLst>
                  <a:ext uri="{0D108BD9-81ED-4DB2-BD59-A6C34878D82A}">
                    <a16:rowId xmlns="" xmlns:a16="http://schemas.microsoft.com/office/drawing/2014/main" val="10000"/>
                  </a:ext>
                </a:extLst>
              </a:tr>
              <a:tr h="2293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a:solidFill>
                            <a:schemeClr val="dk1"/>
                          </a:solidFill>
                          <a:latin typeface="+mn-lt"/>
                          <a:ea typeface="+mn-ea"/>
                          <a:cs typeface="+mn-cs"/>
                        </a:rPr>
                        <a:t>Наименование культуры</a:t>
                      </a:r>
                    </a:p>
                  </a:txBody>
                  <a:tcPr marL="36000" marR="3600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t>Ставка </a:t>
                      </a:r>
                      <a:r>
                        <a:rPr lang="ru-RU" sz="1400" b="1" dirty="0" smtClean="0"/>
                        <a:t>субсидии в 2025 году </a:t>
                      </a:r>
                      <a:r>
                        <a:rPr lang="ru-RU" sz="1400" b="1" dirty="0"/>
                        <a:t>на 1 тонну, рублей</a:t>
                      </a:r>
                    </a:p>
                  </a:txBody>
                  <a:tcPr marL="36000" marR="36000" marT="45718" marB="45718"/>
                </a:tc>
                <a:extLst>
                  <a:ext uri="{0D108BD9-81ED-4DB2-BD59-A6C34878D82A}">
                    <a16:rowId xmlns="" xmlns:a16="http://schemas.microsoft.com/office/drawing/2014/main" val="10001"/>
                  </a:ext>
                </a:extLst>
              </a:tr>
              <a:tr h="28297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a:t>Картофель</a:t>
                      </a:r>
                    </a:p>
                  </a:txBody>
                  <a:tcPr marL="36000" marR="3600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t>131,00</a:t>
                      </a:r>
                    </a:p>
                  </a:txBody>
                  <a:tcPr marL="36000" marR="36000" marT="45718" marB="45718"/>
                </a:tc>
                <a:extLst>
                  <a:ext uri="{0D108BD9-81ED-4DB2-BD59-A6C34878D82A}">
                    <a16:rowId xmlns="" xmlns:a16="http://schemas.microsoft.com/office/drawing/2014/main" val="10002"/>
                  </a:ext>
                </a:extLst>
              </a:tr>
              <a:tr h="27276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a:t>Овощи открытого грунта</a:t>
                      </a:r>
                    </a:p>
                  </a:txBody>
                  <a:tcPr marL="36000" marR="3600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t>310,00</a:t>
                      </a:r>
                    </a:p>
                  </a:txBody>
                  <a:tcPr marL="36000" marR="36000" marT="45718" marB="45718"/>
                </a:tc>
                <a:extLst>
                  <a:ext uri="{0D108BD9-81ED-4DB2-BD59-A6C34878D82A}">
                    <a16:rowId xmlns="" xmlns:a16="http://schemas.microsoft.com/office/drawing/2014/main" val="10003"/>
                  </a:ext>
                </a:extLst>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1721174267"/>
              </p:ext>
            </p:extLst>
          </p:nvPr>
        </p:nvGraphicFramePr>
        <p:xfrm>
          <a:off x="2324455" y="3505377"/>
          <a:ext cx="8921809" cy="1994880"/>
        </p:xfrm>
        <a:graphic>
          <a:graphicData uri="http://schemas.openxmlformats.org/drawingml/2006/table">
            <a:tbl>
              <a:tblPr/>
              <a:tblGrid>
                <a:gridCol w="8921809">
                  <a:extLst>
                    <a:ext uri="{9D8B030D-6E8A-4147-A177-3AD203B41FA5}">
                      <a16:colId xmlns="" xmlns:a16="http://schemas.microsoft.com/office/drawing/2014/main" val="322310257"/>
                    </a:ext>
                  </a:extLst>
                </a:gridCol>
              </a:tblGrid>
              <a:tr h="3170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bg1"/>
                          </a:solidFill>
                          <a:effectLst/>
                          <a:latin typeface="Calibri" panose="020F0502020204030204" pitchFamily="34" charset="0"/>
                        </a:rPr>
                        <a:t>УСЛОВИЕ:</a:t>
                      </a: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107429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alibri" panose="020F0502020204030204" pitchFamily="34" charset="0"/>
                        </a:rPr>
                        <a:t>- внесение удобрений, используемых при производстве картофеля и овощей открытого и закрытого грунта, в объеме 5 кг действующего вещества удобрений на 1 га посевной площади;</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chemeClr val="tx1"/>
                        </a:solidFill>
                        <a:effectLst/>
                        <a:latin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alibri" panose="020F0502020204030204" pitchFamily="34" charset="0"/>
                        </a:rPr>
                        <a:t>- использование семян и посадочного материала сельскохозяйственных культур, сорта или гибриды которых внесены в Государственный реестр селекционных достижений, допущенных к использованию, при условии, что сортовые и посевные качества таких семян и посадочного материала соответствуют для овощных культур ГОСТ 32592-2013, ГОСТ Р 30106-94, ГОСТ 32917-2014, для картофеля - ГОСТ 33996-2016.</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3134124924"/>
                  </a:ext>
                </a:extLst>
              </a:tr>
            </a:tbl>
          </a:graphicData>
        </a:graphic>
      </p:graphicFrame>
      <p:sp>
        <p:nvSpPr>
          <p:cNvPr id="2" name="TextBox 8">
            <a:extLst>
              <a:ext uri="{FF2B5EF4-FFF2-40B4-BE49-F238E27FC236}">
                <a16:creationId xmlns="" xmlns:a16="http://schemas.microsoft.com/office/drawing/2014/main" id="{16308F81-57D3-505B-8C23-3A20F65ABF86}"/>
              </a:ext>
            </a:extLst>
          </p:cNvPr>
          <p:cNvSpPr txBox="1">
            <a:spLocks noChangeArrowheads="1"/>
          </p:cNvSpPr>
          <p:nvPr/>
        </p:nvSpPr>
        <p:spPr bwMode="auto">
          <a:xfrm>
            <a:off x="2724131" y="184150"/>
            <a:ext cx="81224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defRPr/>
            </a:pPr>
            <a:r>
              <a:rPr lang="ru-RU" altLang="ru-RU" dirty="0">
                <a:solidFill>
                  <a:srgbClr val="000000"/>
                </a:solidFill>
                <a:latin typeface="Arial" panose="020B0604020202020204" pitchFamily="34" charset="0"/>
                <a:cs typeface="Arial" panose="020B0604020202020204" pitchFamily="34" charset="0"/>
              </a:rPr>
              <a:t>8. СУБСИДИИ ПРОИЗВОДИТЕЛЯМ КАРТОФЕЛЯ И ОВОЩЕЙ</a:t>
            </a:r>
            <a:endParaRPr kumimoji="0" lang="ru-RU" altLang="ru-RU"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86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0BBD8E26-77A4-4937-8EB6-C99AC70F1E36}" type="slidenum">
              <a:rPr lang="uk-UA" altLang="ru-RU" sz="1600" smtClean="0">
                <a:solidFill>
                  <a:schemeClr val="accent1"/>
                </a:solidFill>
              </a:rPr>
              <a:pPr>
                <a:lnSpc>
                  <a:spcPct val="100000"/>
                </a:lnSpc>
                <a:spcBef>
                  <a:spcPct val="0"/>
                </a:spcBef>
                <a:buFontTx/>
                <a:buNone/>
              </a:pPr>
              <a:t>24</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11" name="TextBox 8"/>
          <p:cNvSpPr txBox="1">
            <a:spLocks noChangeArrowheads="1"/>
          </p:cNvSpPr>
          <p:nvPr/>
        </p:nvSpPr>
        <p:spPr bwMode="auto">
          <a:xfrm>
            <a:off x="2320676" y="1388836"/>
            <a:ext cx="89218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Arial" panose="020B0604020202020204" pitchFamily="34" charset="0"/>
                <a:cs typeface="Arial" panose="020B0604020202020204" pitchFamily="34" charset="0"/>
              </a:rPr>
              <a:t>8.2. Субсидии на 1 га посевной площади, занятой картофелем и овощами открытого грунта (получатели – субъекты малого предпринимательства)</a:t>
            </a:r>
          </a:p>
        </p:txBody>
      </p:sp>
      <p:graphicFrame>
        <p:nvGraphicFramePr>
          <p:cNvPr id="13" name="Таблица 12"/>
          <p:cNvGraphicFramePr>
            <a:graphicFrameLocks noGrp="1"/>
          </p:cNvGraphicFramePr>
          <p:nvPr>
            <p:extLst>
              <p:ext uri="{D42A27DB-BD31-4B8C-83A1-F6EECF244321}">
                <p14:modId xmlns:p14="http://schemas.microsoft.com/office/powerpoint/2010/main" val="3900899047"/>
              </p:ext>
            </p:extLst>
          </p:nvPr>
        </p:nvGraphicFramePr>
        <p:xfrm>
          <a:off x="2316897" y="2763673"/>
          <a:ext cx="8925588" cy="1432544"/>
        </p:xfrm>
        <a:graphic>
          <a:graphicData uri="http://schemas.openxmlformats.org/drawingml/2006/table">
            <a:tbl>
              <a:tblPr firstRow="1" bandRow="1">
                <a:tableStyleId>{5C22544A-7EE6-4342-B048-85BDC9FD1C3A}</a:tableStyleId>
              </a:tblPr>
              <a:tblGrid>
                <a:gridCol w="4462794">
                  <a:extLst>
                    <a:ext uri="{9D8B030D-6E8A-4147-A177-3AD203B41FA5}">
                      <a16:colId xmlns="" xmlns:a16="http://schemas.microsoft.com/office/drawing/2014/main" val="20000"/>
                    </a:ext>
                  </a:extLst>
                </a:gridCol>
                <a:gridCol w="4462794">
                  <a:extLst>
                    <a:ext uri="{9D8B030D-6E8A-4147-A177-3AD203B41FA5}">
                      <a16:colId xmlns="" xmlns:a16="http://schemas.microsoft.com/office/drawing/2014/main" val="20001"/>
                    </a:ext>
                  </a:extLst>
                </a:gridCol>
              </a:tblGrid>
              <a:tr h="243771">
                <a:tc gridSpan="2">
                  <a:txBody>
                    <a:bodyPr/>
                    <a:lstStyle/>
                    <a:p>
                      <a:pPr algn="ctr"/>
                      <a:r>
                        <a:rPr lang="ru-RU" sz="1400" b="1" dirty="0"/>
                        <a:t>Ставки субсидии в 2025 году:</a:t>
                      </a:r>
                    </a:p>
                  </a:txBody>
                  <a:tcPr marL="91433" marR="91433" marT="45718" marB="45718"/>
                </a:tc>
                <a:tc hMerge="1">
                  <a:txBody>
                    <a:bodyPr/>
                    <a:lstStyle/>
                    <a:p>
                      <a:endParaRPr lang="ru-RU"/>
                    </a:p>
                  </a:txBody>
                  <a:tcPr/>
                </a:tc>
                <a:extLst>
                  <a:ext uri="{0D108BD9-81ED-4DB2-BD59-A6C34878D82A}">
                    <a16:rowId xmlns="" xmlns:a16="http://schemas.microsoft.com/office/drawing/2014/main" val="10000"/>
                  </a:ext>
                </a:extLst>
              </a:tr>
              <a:tr h="2293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a:solidFill>
                            <a:schemeClr val="dk1"/>
                          </a:solidFill>
                          <a:latin typeface="+mn-lt"/>
                          <a:ea typeface="+mn-ea"/>
                          <a:cs typeface="+mn-cs"/>
                        </a:rPr>
                        <a:t>Наименование культуры</a:t>
                      </a:r>
                    </a:p>
                  </a:txBody>
                  <a:tcPr marL="36000" marR="3600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t>Ставка </a:t>
                      </a:r>
                      <a:r>
                        <a:rPr lang="ru-RU" sz="1400" b="1" dirty="0" smtClean="0"/>
                        <a:t>субсидии в 2025 году</a:t>
                      </a:r>
                      <a:r>
                        <a:rPr lang="ru-RU" sz="1400" b="1"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t>на </a:t>
                      </a:r>
                      <a:r>
                        <a:rPr lang="ru-RU" sz="1400" b="1" dirty="0"/>
                        <a:t>1 га посевной площади, рублей</a:t>
                      </a:r>
                    </a:p>
                  </a:txBody>
                  <a:tcPr marL="36000" marR="36000" marT="45718" marB="45718"/>
                </a:tc>
                <a:extLst>
                  <a:ext uri="{0D108BD9-81ED-4DB2-BD59-A6C34878D82A}">
                    <a16:rowId xmlns="" xmlns:a16="http://schemas.microsoft.com/office/drawing/2014/main" val="10001"/>
                  </a:ext>
                </a:extLst>
              </a:tr>
              <a:tr h="28297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a:t>Картофель</a:t>
                      </a:r>
                    </a:p>
                  </a:txBody>
                  <a:tcPr marL="36000" marR="3600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t>2 400,00</a:t>
                      </a:r>
                    </a:p>
                  </a:txBody>
                  <a:tcPr marL="36000" marR="36000" marT="45718" marB="45718"/>
                </a:tc>
                <a:extLst>
                  <a:ext uri="{0D108BD9-81ED-4DB2-BD59-A6C34878D82A}">
                    <a16:rowId xmlns="" xmlns:a16="http://schemas.microsoft.com/office/drawing/2014/main" val="10002"/>
                  </a:ext>
                </a:extLst>
              </a:tr>
              <a:tr h="27276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a:t>Овощи открытого грунта</a:t>
                      </a:r>
                    </a:p>
                  </a:txBody>
                  <a:tcPr marL="36000" marR="3600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t>26 350,00</a:t>
                      </a:r>
                    </a:p>
                  </a:txBody>
                  <a:tcPr marL="36000" marR="36000" marT="45718" marB="45718"/>
                </a:tc>
                <a:extLst>
                  <a:ext uri="{0D108BD9-81ED-4DB2-BD59-A6C34878D82A}">
                    <a16:rowId xmlns="" xmlns:a16="http://schemas.microsoft.com/office/drawing/2014/main" val="10003"/>
                  </a:ext>
                </a:extLst>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1964760603"/>
              </p:ext>
            </p:extLst>
          </p:nvPr>
        </p:nvGraphicFramePr>
        <p:xfrm>
          <a:off x="2320676" y="4394156"/>
          <a:ext cx="8921809" cy="1431652"/>
        </p:xfrm>
        <a:graphic>
          <a:graphicData uri="http://schemas.openxmlformats.org/drawingml/2006/table">
            <a:tbl>
              <a:tblPr/>
              <a:tblGrid>
                <a:gridCol w="8921809">
                  <a:extLst>
                    <a:ext uri="{9D8B030D-6E8A-4147-A177-3AD203B41FA5}">
                      <a16:colId xmlns="" xmlns:a16="http://schemas.microsoft.com/office/drawing/2014/main" val="322310257"/>
                    </a:ext>
                  </a:extLst>
                </a:gridCol>
              </a:tblGrid>
              <a:tr h="3170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bg1"/>
                          </a:solidFill>
                          <a:effectLst/>
                          <a:latin typeface="Calibri" panose="020F0502020204030204" pitchFamily="34" charset="0"/>
                        </a:rPr>
                        <a:t>УСЛОВИЕ:</a:t>
                      </a: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107429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tx1"/>
                          </a:solidFill>
                          <a:effectLst/>
                          <a:latin typeface="Calibri" panose="020F0502020204030204" pitchFamily="34" charset="0"/>
                        </a:rPr>
                        <a:t>Использование на посев при проведении агротехнологических работ семян сельскохозяйственных культур, сорта или гибриды которых включены в Государственный реестр селекционных достижений, допущенных к использованию, при условии, что сортовые и посевные качества таких семян соответствуют для овощных культур ГОСТ 32592-2013, ГОСТ Р 30106-94, ГОСТ 32917-2014, для картофеля - ГОСТ 33996-2016.</a:t>
                      </a:r>
                    </a:p>
                  </a:txBody>
                  <a:tcPr marL="72000" marR="72000" marT="72000" marB="72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3134124924"/>
                  </a:ext>
                </a:extLst>
              </a:tr>
            </a:tbl>
          </a:graphicData>
        </a:graphic>
      </p:graphicFrame>
      <p:sp>
        <p:nvSpPr>
          <p:cNvPr id="2" name="TextBox 8">
            <a:extLst>
              <a:ext uri="{FF2B5EF4-FFF2-40B4-BE49-F238E27FC236}">
                <a16:creationId xmlns="" xmlns:a16="http://schemas.microsoft.com/office/drawing/2014/main" id="{18CB98AF-3700-0433-2176-1A73A9F4B06F}"/>
              </a:ext>
            </a:extLst>
          </p:cNvPr>
          <p:cNvSpPr txBox="1">
            <a:spLocks noChangeArrowheads="1"/>
          </p:cNvSpPr>
          <p:nvPr/>
        </p:nvSpPr>
        <p:spPr bwMode="auto">
          <a:xfrm>
            <a:off x="2755687" y="260222"/>
            <a:ext cx="80480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defRPr/>
            </a:pPr>
            <a:r>
              <a:rPr lang="ru-RU" altLang="ru-RU" dirty="0">
                <a:solidFill>
                  <a:srgbClr val="000000"/>
                </a:solidFill>
                <a:latin typeface="Arial" panose="020B0604020202020204" pitchFamily="34" charset="0"/>
                <a:cs typeface="Arial" panose="020B0604020202020204" pitchFamily="34" charset="0"/>
              </a:rPr>
              <a:t>8. СУБСИДИИ ПРОИЗВОДИТЕЛЯМ КАРТОФЕЛЯ И ОВОЩЕЙ</a:t>
            </a:r>
            <a:endParaRPr kumimoji="0" lang="ru-RU" altLang="ru-RU"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89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0BBD8E26-77A4-4937-8EB6-C99AC70F1E36}" type="slidenum">
              <a:rPr lang="uk-UA" altLang="ru-RU" sz="1600" smtClean="0">
                <a:solidFill>
                  <a:schemeClr val="accent1"/>
                </a:solidFill>
              </a:rPr>
              <a:pPr>
                <a:lnSpc>
                  <a:spcPct val="100000"/>
                </a:lnSpc>
                <a:spcBef>
                  <a:spcPct val="0"/>
                </a:spcBef>
                <a:buFontTx/>
                <a:buNone/>
              </a:pPr>
              <a:t>25</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11" name="TextBox 8"/>
          <p:cNvSpPr txBox="1">
            <a:spLocks noChangeArrowheads="1"/>
          </p:cNvSpPr>
          <p:nvPr/>
        </p:nvSpPr>
        <p:spPr bwMode="auto">
          <a:xfrm>
            <a:off x="2313404" y="1359009"/>
            <a:ext cx="8925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cs typeface="Arial" panose="020B0604020202020204" pitchFamily="34" charset="0"/>
              </a:rPr>
              <a:t>8.3. Субсидии на 1 тонну </a:t>
            </a:r>
            <a:r>
              <a:rPr lang="ru-RU" sz="2400" dirty="0">
                <a:latin typeface="+mn-lt"/>
                <a:cs typeface="Arial" panose="020B0604020202020204" pitchFamily="34" charset="0"/>
              </a:rPr>
              <a:t>овощей защищенного грунта, произведенных с применением технологии досвечивания</a:t>
            </a:r>
            <a:endParaRPr lang="ru-RU" altLang="ru-RU" sz="2400" dirty="0">
              <a:latin typeface="+mn-lt"/>
              <a:cs typeface="Arial" panose="020B060402020202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581745547"/>
              </p:ext>
            </p:extLst>
          </p:nvPr>
        </p:nvGraphicFramePr>
        <p:xfrm>
          <a:off x="2317183" y="4206192"/>
          <a:ext cx="8921809" cy="1337712"/>
        </p:xfrm>
        <a:graphic>
          <a:graphicData uri="http://schemas.openxmlformats.org/drawingml/2006/table">
            <a:tbl>
              <a:tblPr/>
              <a:tblGrid>
                <a:gridCol w="8921809">
                  <a:extLst>
                    <a:ext uri="{9D8B030D-6E8A-4147-A177-3AD203B41FA5}">
                      <a16:colId xmlns="" xmlns:a16="http://schemas.microsoft.com/office/drawing/2014/main" val="322310257"/>
                    </a:ext>
                  </a:extLst>
                </a:gridCol>
              </a:tblGrid>
              <a:tr h="2400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chemeClr val="bg1"/>
                          </a:solidFill>
                          <a:effectLst/>
                          <a:latin typeface="Calibri" panose="020F0502020204030204" pitchFamily="34" charset="0"/>
                        </a:rPr>
                        <a:t>УСЛОВИЕ:</a:t>
                      </a: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9803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Calibri" panose="020F0502020204030204" pitchFamily="34" charset="0"/>
                        </a:rPr>
                        <a:t>Требования к мощности досвечивания и урожайности овощей с 1 гектара производственной площади для Нижегородской области определены приказом Министерства сельского хозяйства Российской Федерации </a:t>
                      </a:r>
                      <a:br>
                        <a:rPr kumimoji="0" lang="ru-RU" altLang="ru-RU" sz="1400" b="0" i="0" u="none" strike="noStrike" cap="none" normalizeH="0" baseline="0" dirty="0">
                          <a:ln>
                            <a:noFill/>
                          </a:ln>
                          <a:solidFill>
                            <a:schemeClr val="tx1"/>
                          </a:solidFill>
                          <a:effectLst/>
                          <a:latin typeface="Calibri" panose="020F0502020204030204" pitchFamily="34" charset="0"/>
                        </a:rPr>
                      </a:br>
                      <a:r>
                        <a:rPr kumimoji="0" lang="ru-RU" altLang="ru-RU" sz="1400" b="0" i="0" u="none" strike="noStrike" cap="none" normalizeH="0" baseline="0" dirty="0">
                          <a:ln>
                            <a:noFill/>
                          </a:ln>
                          <a:solidFill>
                            <a:schemeClr val="tx1"/>
                          </a:solidFill>
                          <a:effectLst/>
                          <a:latin typeface="Calibri" panose="020F0502020204030204" pitchFamily="34" charset="0"/>
                        </a:rPr>
                        <a:t>от 15 апреля 2024 г. № 208</a:t>
                      </a: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 xmlns:a16="http://schemas.microsoft.com/office/drawing/2014/main" val="3134124924"/>
                  </a:ext>
                </a:extLst>
              </a:tr>
            </a:tbl>
          </a:graphicData>
        </a:graphic>
      </p:graphicFrame>
      <p:graphicFrame>
        <p:nvGraphicFramePr>
          <p:cNvPr id="13" name="Таблица 12"/>
          <p:cNvGraphicFramePr>
            <a:graphicFrameLocks noGrp="1"/>
          </p:cNvGraphicFramePr>
          <p:nvPr>
            <p:extLst>
              <p:ext uri="{D42A27DB-BD31-4B8C-83A1-F6EECF244321}">
                <p14:modId xmlns:p14="http://schemas.microsoft.com/office/powerpoint/2010/main" val="2722632612"/>
              </p:ext>
            </p:extLst>
          </p:nvPr>
        </p:nvGraphicFramePr>
        <p:xfrm>
          <a:off x="2313403" y="2441251"/>
          <a:ext cx="8925588" cy="1432544"/>
        </p:xfrm>
        <a:graphic>
          <a:graphicData uri="http://schemas.openxmlformats.org/drawingml/2006/table">
            <a:tbl>
              <a:tblPr firstRow="1" bandRow="1">
                <a:tableStyleId>{5C22544A-7EE6-4342-B048-85BDC9FD1C3A}</a:tableStyleId>
              </a:tblPr>
              <a:tblGrid>
                <a:gridCol w="4462794">
                  <a:extLst>
                    <a:ext uri="{9D8B030D-6E8A-4147-A177-3AD203B41FA5}">
                      <a16:colId xmlns="" xmlns:a16="http://schemas.microsoft.com/office/drawing/2014/main" val="20000"/>
                    </a:ext>
                  </a:extLst>
                </a:gridCol>
                <a:gridCol w="4462794">
                  <a:extLst>
                    <a:ext uri="{9D8B030D-6E8A-4147-A177-3AD203B41FA5}">
                      <a16:colId xmlns="" xmlns:a16="http://schemas.microsoft.com/office/drawing/2014/main" val="20001"/>
                    </a:ext>
                  </a:extLst>
                </a:gridCol>
              </a:tblGrid>
              <a:tr h="243771">
                <a:tc gridSpan="2">
                  <a:txBody>
                    <a:bodyPr/>
                    <a:lstStyle/>
                    <a:p>
                      <a:pPr algn="ctr"/>
                      <a:r>
                        <a:rPr lang="ru-RU" sz="1400" b="1" dirty="0"/>
                        <a:t>Ставки субсидии в 2025 году:</a:t>
                      </a:r>
                    </a:p>
                  </a:txBody>
                  <a:tcPr marL="91433" marR="91433" marT="45718" marB="45718"/>
                </a:tc>
                <a:tc hMerge="1">
                  <a:txBody>
                    <a:bodyPr/>
                    <a:lstStyle/>
                    <a:p>
                      <a:endParaRPr lang="ru-RU"/>
                    </a:p>
                  </a:txBody>
                  <a:tcPr/>
                </a:tc>
                <a:extLst>
                  <a:ext uri="{0D108BD9-81ED-4DB2-BD59-A6C34878D82A}">
                    <a16:rowId xmlns="" xmlns:a16="http://schemas.microsoft.com/office/drawing/2014/main" val="10000"/>
                  </a:ext>
                </a:extLst>
              </a:tr>
              <a:tr h="2354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a:solidFill>
                            <a:schemeClr val="dk1"/>
                          </a:solidFill>
                          <a:latin typeface="+mn-lt"/>
                          <a:ea typeface="+mn-ea"/>
                          <a:cs typeface="+mn-cs"/>
                        </a:rPr>
                        <a:t>Наименование культуры овощей защищенного грунта собственного производства</a:t>
                      </a:r>
                    </a:p>
                  </a:txBody>
                  <a:tcPr marL="36000" marR="3600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a:t>Ставка </a:t>
                      </a:r>
                      <a:r>
                        <a:rPr lang="ru-RU" sz="1400" b="1" dirty="0" smtClean="0"/>
                        <a:t>субсидии в 2025 году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t> </a:t>
                      </a:r>
                      <a:r>
                        <a:rPr lang="ru-RU" sz="1400" b="1" dirty="0"/>
                        <a:t>на 1 тонну, рублей</a:t>
                      </a:r>
                    </a:p>
                  </a:txBody>
                  <a:tcPr marL="36000" marR="36000" marT="45718" marB="45718"/>
                </a:tc>
                <a:extLst>
                  <a:ext uri="{0D108BD9-81ED-4DB2-BD59-A6C34878D82A}">
                    <a16:rowId xmlns="" xmlns:a16="http://schemas.microsoft.com/office/drawing/2014/main" val="10001"/>
                  </a:ext>
                </a:extLst>
              </a:tr>
              <a:tr h="28297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a:t>огурец</a:t>
                      </a:r>
                    </a:p>
                  </a:txBody>
                  <a:tcPr marL="36000" marR="3600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solidFill>
                            <a:schemeClr val="tx1"/>
                          </a:solidFill>
                        </a:rPr>
                        <a:t>722,00</a:t>
                      </a:r>
                    </a:p>
                  </a:txBody>
                  <a:tcPr marL="36000" marR="36000" marT="45718" marB="45718"/>
                </a:tc>
                <a:extLst>
                  <a:ext uri="{0D108BD9-81ED-4DB2-BD59-A6C34878D82A}">
                    <a16:rowId xmlns="" xmlns:a16="http://schemas.microsoft.com/office/drawing/2014/main" val="10002"/>
                  </a:ext>
                </a:extLst>
              </a:tr>
              <a:tr h="22937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a:t>зеленные культуры</a:t>
                      </a:r>
                    </a:p>
                  </a:txBody>
                  <a:tcPr marL="36000" marR="36000"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a:solidFill>
                            <a:schemeClr val="tx1"/>
                          </a:solidFill>
                        </a:rPr>
                        <a:t>1 913,00</a:t>
                      </a:r>
                    </a:p>
                  </a:txBody>
                  <a:tcPr marL="36000" marR="36000" marT="45718" marB="45718"/>
                </a:tc>
                <a:extLst>
                  <a:ext uri="{0D108BD9-81ED-4DB2-BD59-A6C34878D82A}">
                    <a16:rowId xmlns="" xmlns:a16="http://schemas.microsoft.com/office/drawing/2014/main" val="10004"/>
                  </a:ext>
                </a:extLst>
              </a:tr>
            </a:tbl>
          </a:graphicData>
        </a:graphic>
      </p:graphicFrame>
      <p:sp>
        <p:nvSpPr>
          <p:cNvPr id="2" name="TextBox 8">
            <a:extLst>
              <a:ext uri="{FF2B5EF4-FFF2-40B4-BE49-F238E27FC236}">
                <a16:creationId xmlns="" xmlns:a16="http://schemas.microsoft.com/office/drawing/2014/main" id="{23860D0F-341A-823C-37D3-DD0EA62B0E49}"/>
              </a:ext>
            </a:extLst>
          </p:cNvPr>
          <p:cNvSpPr txBox="1">
            <a:spLocks noChangeArrowheads="1"/>
          </p:cNvSpPr>
          <p:nvPr/>
        </p:nvSpPr>
        <p:spPr bwMode="auto">
          <a:xfrm>
            <a:off x="2717386" y="203803"/>
            <a:ext cx="81176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defRPr/>
            </a:pPr>
            <a:r>
              <a:rPr lang="ru-RU" altLang="ru-RU" dirty="0">
                <a:solidFill>
                  <a:srgbClr val="000000"/>
                </a:solidFill>
                <a:latin typeface="Arial" panose="020B0604020202020204" pitchFamily="34" charset="0"/>
                <a:cs typeface="Arial" panose="020B0604020202020204" pitchFamily="34" charset="0"/>
              </a:rPr>
              <a:t>8. СУБСИДИИ ПРОИЗВОДИТЕЛЯМ КАРТОФЕЛЯ И ОВОЩЕЙ</a:t>
            </a:r>
            <a:endParaRPr kumimoji="0" lang="ru-RU" altLang="ru-RU"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163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4"/>
          <p:cNvSpPr>
            <a:spLocks noGrp="1"/>
          </p:cNvSpPr>
          <p:nvPr>
            <p:ph type="sldNum" sz="quarter" idx="4294967295"/>
          </p:nvPr>
        </p:nvSpPr>
        <p:spPr bwMode="auto">
          <a:xfrm>
            <a:off x="9324262" y="6308725"/>
            <a:ext cx="22803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0990792-278E-4D7F-852F-ABA2CA5563E5}" type="slidenum">
              <a:rPr lang="uk-UA" altLang="ru-RU" sz="1600">
                <a:solidFill>
                  <a:srgbClr val="C79478"/>
                </a:solidFill>
              </a:rPr>
              <a:pPr/>
              <a:t>26</a:t>
            </a:fld>
            <a:endParaRPr lang="uk-UA" altLang="ru-RU" sz="1600" dirty="0">
              <a:solidFill>
                <a:srgbClr val="C79478"/>
              </a:solidFill>
            </a:endParaRPr>
          </a:p>
        </p:txBody>
      </p:sp>
      <p:sp>
        <p:nvSpPr>
          <p:cNvPr id="49" name="TextBox 1"/>
          <p:cNvSpPr txBox="1">
            <a:spLocks noChangeArrowheads="1"/>
          </p:cNvSpPr>
          <p:nvPr/>
        </p:nvSpPr>
        <p:spPr bwMode="auto">
          <a:xfrm>
            <a:off x="2020700" y="135399"/>
            <a:ext cx="9274032" cy="1400383"/>
          </a:xfrm>
          <a:prstGeom prst="rect">
            <a:avLst/>
          </a:prstGeom>
          <a:no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Aft>
                <a:spcPts val="600"/>
              </a:spcAft>
            </a:pPr>
            <a:r>
              <a:rPr lang="ru-RU" altLang="ru-RU" sz="2800" dirty="0">
                <a:solidFill>
                  <a:srgbClr val="262626"/>
                </a:solidFill>
                <a:latin typeface="+mn-lt"/>
              </a:rPr>
              <a:t>9. ФЕДЕРАЛЬНЫЙ  ПРОЕКТ «ЭКСПОРТ ПРОДУКЦИИ АГРОПРОМЫШЛЕННОГО КОМПЛЕКСА»</a:t>
            </a:r>
          </a:p>
          <a:p>
            <a:pPr algn="ctr">
              <a:spcAft>
                <a:spcPts val="600"/>
              </a:spcAft>
            </a:pPr>
            <a:r>
              <a:rPr lang="ru-RU" altLang="ru-RU" sz="2400" dirty="0">
                <a:solidFill>
                  <a:srgbClr val="262626"/>
                </a:solidFill>
                <a:latin typeface="+mn-lt"/>
              </a:rPr>
              <a:t>9.1. Льготное кредитование</a:t>
            </a:r>
          </a:p>
        </p:txBody>
      </p:sp>
      <p:sp>
        <p:nvSpPr>
          <p:cNvPr id="50" name="Скругленный прямоугольник 49"/>
          <p:cNvSpPr/>
          <p:nvPr/>
        </p:nvSpPr>
        <p:spPr>
          <a:xfrm>
            <a:off x="7148799" y="2656072"/>
            <a:ext cx="1930607" cy="530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a:defRPr/>
            </a:pPr>
            <a:r>
              <a:rPr lang="ru-RU" b="1" dirty="0">
                <a:solidFill>
                  <a:prstClr val="white"/>
                </a:solidFill>
              </a:rPr>
              <a:t>Минсельхозпрод НО</a:t>
            </a:r>
          </a:p>
        </p:txBody>
      </p:sp>
      <p:sp>
        <p:nvSpPr>
          <p:cNvPr id="51" name="Стрелка вправо 50"/>
          <p:cNvSpPr/>
          <p:nvPr/>
        </p:nvSpPr>
        <p:spPr>
          <a:xfrm>
            <a:off x="4236026" y="2809336"/>
            <a:ext cx="491083" cy="258458"/>
          </a:xfrm>
          <a:prstGeom prst="rightArrow">
            <a:avLst>
              <a:gd name="adj1" fmla="val 50000"/>
              <a:gd name="adj2" fmla="val 4306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0000"/>
              </a:solidFill>
            </a:endParaRPr>
          </a:p>
          <a:p>
            <a:pPr algn="ctr">
              <a:defRPr/>
            </a:pPr>
            <a:endParaRPr lang="ru-RU" dirty="0">
              <a:solidFill>
                <a:srgbClr val="000000"/>
              </a:solidFill>
            </a:endParaRPr>
          </a:p>
        </p:txBody>
      </p:sp>
      <p:sp>
        <p:nvSpPr>
          <p:cNvPr id="53" name="Скругленный прямоугольник 52"/>
          <p:cNvSpPr/>
          <p:nvPr/>
        </p:nvSpPr>
        <p:spPr>
          <a:xfrm>
            <a:off x="2293467" y="2663662"/>
            <a:ext cx="1930607" cy="530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prstClr val="white"/>
                </a:solidFill>
              </a:rPr>
              <a:t>Заемщик</a:t>
            </a:r>
          </a:p>
        </p:txBody>
      </p:sp>
      <p:sp>
        <p:nvSpPr>
          <p:cNvPr id="54" name="Скругленный прямоугольник 53"/>
          <p:cNvSpPr/>
          <p:nvPr/>
        </p:nvSpPr>
        <p:spPr>
          <a:xfrm>
            <a:off x="4727109" y="2672705"/>
            <a:ext cx="1930607" cy="512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b="1" dirty="0">
                <a:solidFill>
                  <a:prstClr val="white"/>
                </a:solidFill>
              </a:rPr>
              <a:t>Уполномоченный б</a:t>
            </a:r>
            <a:r>
              <a:rPr lang="ru-RU" b="1" dirty="0" err="1">
                <a:solidFill>
                  <a:prstClr val="white"/>
                </a:solidFill>
              </a:rPr>
              <a:t>анк</a:t>
            </a:r>
            <a:endParaRPr lang="ru-RU" b="1" dirty="0">
              <a:solidFill>
                <a:prstClr val="white"/>
              </a:solidFill>
            </a:endParaRPr>
          </a:p>
        </p:txBody>
      </p:sp>
      <p:graphicFrame>
        <p:nvGraphicFramePr>
          <p:cNvPr id="55" name="Схема 54"/>
          <p:cNvGraphicFramePr/>
          <p:nvPr>
            <p:extLst>
              <p:ext uri="{D42A27DB-BD31-4B8C-83A1-F6EECF244321}">
                <p14:modId xmlns:p14="http://schemas.microsoft.com/office/powerpoint/2010/main" val="3694454155"/>
              </p:ext>
            </p:extLst>
          </p:nvPr>
        </p:nvGraphicFramePr>
        <p:xfrm>
          <a:off x="1942208" y="1627975"/>
          <a:ext cx="9921057" cy="534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Скругленный прямоугольник 55"/>
          <p:cNvSpPr/>
          <p:nvPr/>
        </p:nvSpPr>
        <p:spPr>
          <a:xfrm>
            <a:off x="2090906" y="3461140"/>
            <a:ext cx="9623662" cy="290585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anchor="ctr"/>
          <a:lstStyle/>
          <a:p>
            <a:pPr>
              <a:defRPr/>
            </a:pPr>
            <a:r>
              <a:rPr lang="ru-RU" sz="1300" u="sng" dirty="0">
                <a:solidFill>
                  <a:srgbClr val="000000"/>
                </a:solidFill>
              </a:rPr>
              <a:t>Порядок получения льготного кредита:</a:t>
            </a:r>
          </a:p>
          <a:p>
            <a:pPr marL="228600" indent="-228600">
              <a:buFontTx/>
              <a:buAutoNum type="arabicPeriod"/>
              <a:defRPr/>
            </a:pPr>
            <a:r>
              <a:rPr lang="ru-RU" sz="1300" dirty="0">
                <a:solidFill>
                  <a:srgbClr val="000000"/>
                </a:solidFill>
              </a:rPr>
              <a:t>Потенциальный заемщик представляет в уполномоченный банк заявку на получение льготного кредита,</a:t>
            </a:r>
            <a:r>
              <a:rPr lang="en-US" sz="1300" dirty="0">
                <a:solidFill>
                  <a:srgbClr val="000000"/>
                </a:solidFill>
              </a:rPr>
              <a:t> </a:t>
            </a:r>
            <a:r>
              <a:rPr lang="en-US" sz="1300" dirty="0" err="1">
                <a:solidFill>
                  <a:srgbClr val="000000"/>
                </a:solidFill>
              </a:rPr>
              <a:t>программ</a:t>
            </a:r>
            <a:r>
              <a:rPr lang="ru-RU" sz="1300" dirty="0">
                <a:solidFill>
                  <a:srgbClr val="000000"/>
                </a:solidFill>
              </a:rPr>
              <a:t>у</a:t>
            </a:r>
            <a:r>
              <a:rPr lang="en-US" sz="1300" dirty="0">
                <a:solidFill>
                  <a:srgbClr val="000000"/>
                </a:solidFill>
              </a:rPr>
              <a:t> повышения </a:t>
            </a:r>
            <a:r>
              <a:rPr lang="ru-RU" sz="1300" dirty="0">
                <a:solidFill>
                  <a:srgbClr val="000000"/>
                </a:solidFill>
              </a:rPr>
              <a:t>конкурентоспособности, документы, подтверждающие его соответствие требованиям, а также иные документы в соответствии с требованиями уполномоченного банка;</a:t>
            </a:r>
          </a:p>
          <a:p>
            <a:pPr marL="228600" indent="-228600">
              <a:buFontTx/>
              <a:buAutoNum type="arabicPeriod"/>
              <a:defRPr/>
            </a:pPr>
            <a:r>
              <a:rPr lang="ru-RU" sz="1300" dirty="0">
                <a:solidFill>
                  <a:srgbClr val="000000"/>
                </a:solidFill>
              </a:rPr>
              <a:t>Банк проверяет потенциального заемщика на соответствие требованиям и целевого назначения кредита</a:t>
            </a:r>
            <a:r>
              <a:rPr lang="en-US" sz="1300" dirty="0">
                <a:solidFill>
                  <a:srgbClr val="000000"/>
                </a:solidFill>
              </a:rPr>
              <a:t>.</a:t>
            </a:r>
            <a:r>
              <a:rPr lang="ru-RU" sz="1300" dirty="0">
                <a:solidFill>
                  <a:srgbClr val="000000"/>
                </a:solidFill>
              </a:rPr>
              <a:t> </a:t>
            </a:r>
            <a:r>
              <a:rPr lang="en-US" sz="1300" dirty="0">
                <a:solidFill>
                  <a:srgbClr val="000000"/>
                </a:solidFill>
              </a:rPr>
              <a:t>Пакет документов н</a:t>
            </a:r>
            <a:r>
              <a:rPr lang="ru-RU" sz="1300" dirty="0">
                <a:solidFill>
                  <a:srgbClr val="000000"/>
                </a:solidFill>
              </a:rPr>
              <a:t>аправляет</a:t>
            </a:r>
            <a:r>
              <a:rPr lang="en-US" sz="1300" dirty="0">
                <a:solidFill>
                  <a:srgbClr val="000000"/>
                </a:solidFill>
              </a:rPr>
              <a:t>ся</a:t>
            </a:r>
            <a:r>
              <a:rPr lang="ru-RU" sz="1300" dirty="0">
                <a:solidFill>
                  <a:srgbClr val="000000"/>
                </a:solidFill>
              </a:rPr>
              <a:t> </a:t>
            </a:r>
            <a:r>
              <a:rPr lang="en-US" sz="1300" dirty="0">
                <a:solidFill>
                  <a:srgbClr val="000000"/>
                </a:solidFill>
              </a:rPr>
              <a:t>на согласование в </a:t>
            </a:r>
            <a:r>
              <a:rPr lang="en-US" sz="1300" dirty="0" err="1">
                <a:solidFill>
                  <a:srgbClr val="000000"/>
                </a:solidFill>
              </a:rPr>
              <a:t>Минсельхозпрод</a:t>
            </a:r>
            <a:r>
              <a:rPr lang="ru-RU" sz="1300" dirty="0">
                <a:solidFill>
                  <a:srgbClr val="000000"/>
                </a:solidFill>
              </a:rPr>
              <a:t> НО;</a:t>
            </a:r>
          </a:p>
          <a:p>
            <a:pPr marL="228600" indent="-228600">
              <a:buFontTx/>
              <a:buAutoNum type="arabicPeriod"/>
              <a:defRPr/>
            </a:pPr>
            <a:r>
              <a:rPr lang="en-US" sz="1300" dirty="0">
                <a:solidFill>
                  <a:srgbClr val="000000"/>
                </a:solidFill>
              </a:rPr>
              <a:t>В случае положительного </a:t>
            </a:r>
            <a:r>
              <a:rPr lang="en-US" sz="1300" dirty="0" err="1">
                <a:solidFill>
                  <a:srgbClr val="000000"/>
                </a:solidFill>
              </a:rPr>
              <a:t>решения</a:t>
            </a:r>
            <a:r>
              <a:rPr lang="en-US" sz="1300" dirty="0">
                <a:solidFill>
                  <a:srgbClr val="000000"/>
                </a:solidFill>
              </a:rPr>
              <a:t> </a:t>
            </a:r>
            <a:r>
              <a:rPr lang="en-US" sz="1300" dirty="0" err="1">
                <a:solidFill>
                  <a:srgbClr val="000000"/>
                </a:solidFill>
              </a:rPr>
              <a:t>Минсельхозпрод</a:t>
            </a:r>
            <a:r>
              <a:rPr lang="ru-RU" sz="1300" dirty="0">
                <a:solidFill>
                  <a:srgbClr val="000000"/>
                </a:solidFill>
              </a:rPr>
              <a:t> НО направляет соответствующий пакет </a:t>
            </a:r>
            <a:r>
              <a:rPr lang="en-US" sz="1300" dirty="0" err="1">
                <a:solidFill>
                  <a:srgbClr val="000000"/>
                </a:solidFill>
              </a:rPr>
              <a:t>документ</a:t>
            </a:r>
            <a:r>
              <a:rPr lang="ru-RU" sz="1300" dirty="0" err="1">
                <a:solidFill>
                  <a:srgbClr val="000000"/>
                </a:solidFill>
              </a:rPr>
              <a:t>ов</a:t>
            </a:r>
            <a:r>
              <a:rPr lang="en-US" sz="1300" dirty="0">
                <a:solidFill>
                  <a:srgbClr val="000000"/>
                </a:solidFill>
              </a:rPr>
              <a:t> </a:t>
            </a:r>
            <a:r>
              <a:rPr lang="ru-RU" sz="1300" dirty="0">
                <a:solidFill>
                  <a:srgbClr val="000000"/>
                </a:solidFill>
              </a:rPr>
              <a:t>в Минсельхоз России;</a:t>
            </a:r>
          </a:p>
          <a:p>
            <a:pPr marL="228600" indent="-228600">
              <a:buFontTx/>
              <a:buAutoNum type="arabicPeriod"/>
              <a:defRPr/>
            </a:pPr>
            <a:r>
              <a:rPr lang="ru-RU" sz="1300" dirty="0">
                <a:solidFill>
                  <a:srgbClr val="000000"/>
                </a:solidFill>
              </a:rPr>
              <a:t>Минсельхоз России рассматривает полученные документы и </a:t>
            </a:r>
            <a:r>
              <a:rPr lang="en-US" sz="1300" dirty="0">
                <a:solidFill>
                  <a:srgbClr val="000000"/>
                </a:solidFill>
              </a:rPr>
              <a:t>нап</a:t>
            </a:r>
            <a:r>
              <a:rPr lang="ru-RU" sz="1300" dirty="0">
                <a:solidFill>
                  <a:srgbClr val="000000"/>
                </a:solidFill>
              </a:rPr>
              <a:t>равляет</a:t>
            </a:r>
            <a:r>
              <a:rPr lang="en-US" sz="1300" dirty="0">
                <a:solidFill>
                  <a:srgbClr val="000000"/>
                </a:solidFill>
              </a:rPr>
              <a:t> в </a:t>
            </a:r>
            <a:r>
              <a:rPr lang="en-US" sz="1300" dirty="0" err="1">
                <a:solidFill>
                  <a:srgbClr val="000000"/>
                </a:solidFill>
              </a:rPr>
              <a:t>Минсельхозпрод</a:t>
            </a:r>
            <a:r>
              <a:rPr lang="ru-RU" sz="1300" dirty="0">
                <a:solidFill>
                  <a:srgbClr val="000000"/>
                </a:solidFill>
              </a:rPr>
              <a:t> НО информацию о результатах отбора</a:t>
            </a:r>
            <a:r>
              <a:rPr lang="en-US" sz="1300" dirty="0">
                <a:solidFill>
                  <a:srgbClr val="000000"/>
                </a:solidFill>
              </a:rPr>
              <a:t>. В</a:t>
            </a:r>
            <a:r>
              <a:rPr lang="ru-RU" sz="1300" dirty="0">
                <a:solidFill>
                  <a:srgbClr val="000000"/>
                </a:solidFill>
              </a:rPr>
              <a:t> случае положительного решения</a:t>
            </a:r>
            <a:r>
              <a:rPr lang="en-US" sz="1300" dirty="0">
                <a:solidFill>
                  <a:srgbClr val="000000"/>
                </a:solidFill>
              </a:rPr>
              <a:t> </a:t>
            </a:r>
            <a:r>
              <a:rPr lang="ru-RU" sz="1300" dirty="0">
                <a:solidFill>
                  <a:srgbClr val="000000"/>
                </a:solidFill>
              </a:rPr>
              <a:t>Минсельхозпрод</a:t>
            </a:r>
            <a:r>
              <a:rPr lang="en-US" sz="1300" dirty="0">
                <a:solidFill>
                  <a:srgbClr val="000000"/>
                </a:solidFill>
              </a:rPr>
              <a:t> подготавливает</a:t>
            </a:r>
            <a:r>
              <a:rPr lang="ru-RU" sz="1300" dirty="0">
                <a:solidFill>
                  <a:srgbClr val="000000"/>
                </a:solidFill>
              </a:rPr>
              <a:t> трехсторонне</a:t>
            </a:r>
            <a:r>
              <a:rPr lang="en-US" sz="1300" dirty="0">
                <a:solidFill>
                  <a:srgbClr val="000000"/>
                </a:solidFill>
              </a:rPr>
              <a:t>е</a:t>
            </a:r>
            <a:r>
              <a:rPr lang="ru-RU" sz="1300" dirty="0">
                <a:solidFill>
                  <a:srgbClr val="000000"/>
                </a:solidFill>
              </a:rPr>
              <a:t> соглашения о повышении конкурентоспособности</a:t>
            </a:r>
            <a:r>
              <a:rPr lang="en-US" sz="1300" dirty="0">
                <a:solidFill>
                  <a:srgbClr val="000000"/>
                </a:solidFill>
              </a:rPr>
              <a:t> (СПК). СПК заключается между Заемщиком, </a:t>
            </a:r>
            <a:r>
              <a:rPr lang="en-US" sz="1300" dirty="0" err="1">
                <a:solidFill>
                  <a:srgbClr val="000000"/>
                </a:solidFill>
              </a:rPr>
              <a:t>Минсельхозпродом</a:t>
            </a:r>
            <a:r>
              <a:rPr lang="ru-RU" sz="1300" dirty="0">
                <a:solidFill>
                  <a:srgbClr val="000000"/>
                </a:solidFill>
              </a:rPr>
              <a:t> НО</a:t>
            </a:r>
            <a:r>
              <a:rPr lang="en-US" sz="1300" dirty="0">
                <a:solidFill>
                  <a:srgbClr val="000000"/>
                </a:solidFill>
              </a:rPr>
              <a:t> и Минсельхозом России.</a:t>
            </a:r>
            <a:endParaRPr lang="ru-RU" sz="1300" dirty="0">
              <a:solidFill>
                <a:srgbClr val="000000"/>
              </a:solidFill>
            </a:endParaRPr>
          </a:p>
          <a:p>
            <a:pPr marL="228600" indent="-228600">
              <a:buFontTx/>
              <a:buAutoNum type="arabicPeriod"/>
              <a:defRPr/>
            </a:pPr>
            <a:r>
              <a:rPr lang="ru-RU" sz="1300" dirty="0">
                <a:solidFill>
                  <a:srgbClr val="000000"/>
                </a:solidFill>
              </a:rPr>
              <a:t>Заемщик предоставляет копию СПК в уполномоченный банк;</a:t>
            </a:r>
            <a:endParaRPr lang="en-US" sz="1300" dirty="0">
              <a:solidFill>
                <a:srgbClr val="000000"/>
              </a:solidFill>
            </a:endParaRPr>
          </a:p>
          <a:p>
            <a:pPr marL="228600" indent="-228600">
              <a:buFontTx/>
              <a:buAutoNum type="arabicPeriod"/>
              <a:defRPr/>
            </a:pPr>
            <a:r>
              <a:rPr lang="en-US" sz="1300" dirty="0">
                <a:solidFill>
                  <a:srgbClr val="000000"/>
                </a:solidFill>
              </a:rPr>
              <a:t>Уполномоченный банк включает Заемщика в реестр потенциальных заемщиков и направляет его на одобрение в Минсельхоз России. В случае положительного решения </a:t>
            </a:r>
            <a:r>
              <a:rPr lang="en-US" sz="1300" dirty="0" err="1">
                <a:solidFill>
                  <a:srgbClr val="000000"/>
                </a:solidFill>
              </a:rPr>
              <a:t>Минсельхоза</a:t>
            </a:r>
            <a:r>
              <a:rPr lang="en-US" sz="1300" dirty="0">
                <a:solidFill>
                  <a:srgbClr val="000000"/>
                </a:solidFill>
              </a:rPr>
              <a:t> </a:t>
            </a:r>
            <a:r>
              <a:rPr lang="en-US" sz="1300" dirty="0" err="1">
                <a:solidFill>
                  <a:srgbClr val="000000"/>
                </a:solidFill>
              </a:rPr>
              <a:t>России</a:t>
            </a:r>
            <a:r>
              <a:rPr lang="en-US" sz="1300" dirty="0">
                <a:solidFill>
                  <a:srgbClr val="000000"/>
                </a:solidFill>
              </a:rPr>
              <a:t> уполномоченный банк выдает Заемщику кредит.</a:t>
            </a:r>
            <a:endParaRPr lang="ru-RU" sz="1300" dirty="0">
              <a:solidFill>
                <a:srgbClr val="000000"/>
              </a:solidFill>
            </a:endParaRPr>
          </a:p>
        </p:txBody>
      </p:sp>
      <p:sp>
        <p:nvSpPr>
          <p:cNvPr id="57" name="Скругленный прямоугольник 56"/>
          <p:cNvSpPr/>
          <p:nvPr/>
        </p:nvSpPr>
        <p:spPr>
          <a:xfrm>
            <a:off x="9567046" y="2681987"/>
            <a:ext cx="1930607" cy="530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anchor="ctr"/>
          <a:lstStyle/>
          <a:p>
            <a:pPr algn="ctr">
              <a:defRPr/>
            </a:pPr>
            <a:r>
              <a:rPr lang="ru-RU" b="1" dirty="0">
                <a:solidFill>
                  <a:prstClr val="white"/>
                </a:solidFill>
              </a:rPr>
              <a:t>Минсельхоз России</a:t>
            </a:r>
          </a:p>
        </p:txBody>
      </p:sp>
      <p:sp>
        <p:nvSpPr>
          <p:cNvPr id="58" name="Стрелка вправо 57"/>
          <p:cNvSpPr/>
          <p:nvPr/>
        </p:nvSpPr>
        <p:spPr>
          <a:xfrm>
            <a:off x="6661159" y="2819950"/>
            <a:ext cx="491083" cy="258458"/>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0000"/>
              </a:solidFill>
            </a:endParaRPr>
          </a:p>
        </p:txBody>
      </p:sp>
      <p:sp>
        <p:nvSpPr>
          <p:cNvPr id="59" name="Стрелка вправо 58"/>
          <p:cNvSpPr/>
          <p:nvPr/>
        </p:nvSpPr>
        <p:spPr>
          <a:xfrm>
            <a:off x="9079406" y="2819950"/>
            <a:ext cx="491083" cy="258458"/>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000000"/>
              </a:solidFill>
            </a:endParaRPr>
          </a:p>
        </p:txBody>
      </p:sp>
      <p:cxnSp>
        <p:nvCxnSpPr>
          <p:cNvPr id="60" name="Прямая соединительная линия 59"/>
          <p:cNvCxnSpPr/>
          <p:nvPr/>
        </p:nvCxnSpPr>
        <p:spPr>
          <a:xfrm>
            <a:off x="3085149" y="3377438"/>
            <a:ext cx="7857607" cy="19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flipH="1" flipV="1">
            <a:off x="3078153" y="3195547"/>
            <a:ext cx="4693" cy="181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flipH="1" flipV="1">
            <a:off x="8257415" y="3205258"/>
            <a:ext cx="4693" cy="181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flipV="1">
            <a:off x="10928699" y="3205258"/>
            <a:ext cx="4693" cy="181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cxnSpLocks/>
          </p:cNvCxnSpPr>
          <p:nvPr/>
        </p:nvCxnSpPr>
        <p:spPr>
          <a:xfrm>
            <a:off x="5680665" y="2442869"/>
            <a:ext cx="5262090" cy="14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780000">
            <a:off x="10913791" y="2467047"/>
            <a:ext cx="57929" cy="215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bwMode="auto">
          <a:xfrm>
            <a:off x="8280294" y="2379754"/>
            <a:ext cx="159693" cy="276999"/>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endParaRPr lang="ru-RU" dirty="0">
              <a:solidFill>
                <a:srgbClr val="000000"/>
              </a:solidFill>
              <a:latin typeface="Calibri" panose="020F0502020204030204" pitchFamily="34" charset="0"/>
            </a:endParaRPr>
          </a:p>
        </p:txBody>
      </p:sp>
      <p:cxnSp>
        <p:nvCxnSpPr>
          <p:cNvPr id="31" name="Прямая со стрелкой 30"/>
          <p:cNvCxnSpPr/>
          <p:nvPr/>
        </p:nvCxnSpPr>
        <p:spPr>
          <a:xfrm rot="780000">
            <a:off x="5651701" y="2465337"/>
            <a:ext cx="57929" cy="215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039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4"/>
          <p:cNvSpPr>
            <a:spLocks noGrp="1"/>
          </p:cNvSpPr>
          <p:nvPr>
            <p:ph type="sldNum" sz="quarter" idx="4294967295"/>
          </p:nvPr>
        </p:nvSpPr>
        <p:spPr bwMode="auto">
          <a:xfrm>
            <a:off x="9324262" y="6308725"/>
            <a:ext cx="22803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0990792-278E-4D7F-852F-ABA2CA5563E5}" type="slidenum">
              <a:rPr lang="uk-UA" altLang="ru-RU" sz="1600">
                <a:solidFill>
                  <a:srgbClr val="C79478"/>
                </a:solidFill>
              </a:rPr>
              <a:pPr/>
              <a:t>27</a:t>
            </a:fld>
            <a:endParaRPr lang="uk-UA" altLang="ru-RU" sz="1600">
              <a:solidFill>
                <a:srgbClr val="C79478"/>
              </a:solidFill>
            </a:endParaRPr>
          </a:p>
        </p:txBody>
      </p:sp>
      <p:sp>
        <p:nvSpPr>
          <p:cNvPr id="3" name="TextBox 1"/>
          <p:cNvSpPr txBox="1">
            <a:spLocks noChangeArrowheads="1"/>
          </p:cNvSpPr>
          <p:nvPr/>
        </p:nvSpPr>
        <p:spPr bwMode="auto">
          <a:xfrm>
            <a:off x="1931155" y="43450"/>
            <a:ext cx="9912085" cy="1831271"/>
          </a:xfrm>
          <a:prstGeom prst="rect">
            <a:avLst/>
          </a:prstGeom>
          <a:noFill/>
          <a:ln>
            <a:noFill/>
          </a:ln>
        </p:spPr>
        <p:txBody>
          <a:bodyPr wrap="square">
            <a:spAutoFit/>
          </a:bodyPr>
          <a:lstStyle>
            <a:defPPr>
              <a:defRPr lang="uk-UA"/>
            </a:defPPr>
            <a:lvl1pPr algn="ctr">
              <a:spcAft>
                <a:spcPts val="600"/>
              </a:spcAft>
              <a:defRPr sz="2800">
                <a:solidFill>
                  <a:srgbClr val="262626"/>
                </a:solidFill>
                <a:latin typeface="+mn-lt"/>
                <a:cs typeface="Arial" panose="020B0604020202020204" pitchFamily="34" charset="0"/>
              </a:defRPr>
            </a:lvl1pPr>
            <a:lvl2pPr marL="742950" indent="-285750">
              <a:defRPr>
                <a:latin typeface="Calibri" panose="020F0502020204030204" pitchFamily="34" charset="0"/>
                <a:cs typeface="Arial" panose="020B0604020202020204" pitchFamily="34" charset="0"/>
              </a:defRPr>
            </a:lvl2pPr>
            <a:lvl3pPr marL="1143000" indent="-228600">
              <a:defRPr>
                <a:latin typeface="Calibri" panose="020F0502020204030204" pitchFamily="34" charset="0"/>
                <a:cs typeface="Arial" panose="020B0604020202020204" pitchFamily="34" charset="0"/>
              </a:defRPr>
            </a:lvl3pPr>
            <a:lvl4pPr marL="1600200" indent="-228600">
              <a:defRPr>
                <a:latin typeface="Calibri" panose="020F0502020204030204" pitchFamily="34" charset="0"/>
                <a:cs typeface="Arial" panose="020B0604020202020204" pitchFamily="34" charset="0"/>
              </a:defRPr>
            </a:lvl4pPr>
            <a:lvl5pPr marL="2057400" indent="-228600">
              <a:defRPr>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latin typeface="Calibri" panose="020F0502020204030204" pitchFamily="34" charset="0"/>
                <a:cs typeface="Arial" panose="020B0604020202020204" pitchFamily="34" charset="0"/>
              </a:defRPr>
            </a:lvl9pPr>
          </a:lstStyle>
          <a:p>
            <a:r>
              <a:rPr lang="ru-RU" altLang="ru-RU" dirty="0"/>
              <a:t>9. ФЕДЕРАЛЬНЫЙ  ПРОЕКТ «ЭКСПОРТ ПРОДУКЦИИ АГРОПРОМЫШЛЕННОГО КОМПЛЕКСА»</a:t>
            </a:r>
          </a:p>
          <a:p>
            <a:r>
              <a:rPr lang="ru-RU" altLang="ru-RU" dirty="0"/>
              <a:t>9.2. </a:t>
            </a:r>
            <a:r>
              <a:rPr lang="ru-RU" altLang="ru-RU" sz="2400" dirty="0"/>
              <a:t>Субсидии на компенсацию части затрат на транспортировку сельскохозяйственной и продовольственной продукции</a:t>
            </a:r>
            <a:endParaRPr lang="ru-RU" altLang="ru-RU" dirty="0"/>
          </a:p>
        </p:txBody>
      </p:sp>
      <p:sp>
        <p:nvSpPr>
          <p:cNvPr id="7" name="Скругленный прямоугольник 6"/>
          <p:cNvSpPr/>
          <p:nvPr/>
        </p:nvSpPr>
        <p:spPr>
          <a:xfrm>
            <a:off x="2156450" y="4792407"/>
            <a:ext cx="9448174" cy="150185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44000" tIns="36000" rIns="36000" bIns="36000" anchor="ctr"/>
          <a:lstStyle/>
          <a:p>
            <a:pPr>
              <a:defRPr/>
            </a:pPr>
            <a:r>
              <a:rPr lang="ru-RU" sz="1100" u="sng" dirty="0">
                <a:solidFill>
                  <a:srgbClr val="000000"/>
                </a:solidFill>
              </a:rPr>
              <a:t>УСЛОВИЯ:</a:t>
            </a:r>
          </a:p>
          <a:p>
            <a:pPr marL="171450" indent="-171450">
              <a:buFontTx/>
              <a:buChar char="-"/>
            </a:pPr>
            <a:r>
              <a:rPr lang="ru-RU" sz="1100" dirty="0">
                <a:solidFill>
                  <a:srgbClr val="000000"/>
                </a:solidFill>
              </a:rPr>
              <a:t>Необходимо осуществить транспортировку продукции или приоритетной продукции от пунктов отправления, расположенных на территории Российской Федерации, до конечных пунктов назначения автомобильным, железнодорожным, водным транспортом или несколькими из указанных видов транспорта;</a:t>
            </a:r>
          </a:p>
          <a:p>
            <a:pPr marL="171450" indent="-171450">
              <a:buFontTx/>
              <a:buChar char="-"/>
            </a:pPr>
            <a:r>
              <a:rPr lang="ru-RU" sz="1100" dirty="0">
                <a:solidFill>
                  <a:srgbClr val="000000"/>
                </a:solidFill>
              </a:rPr>
              <a:t>Затраты российской организации при осуществлении транспортировки продукции по договорам поставки должны превышать размер запрашиваемой субсидии не менее чем в 3 раза;</a:t>
            </a:r>
          </a:p>
          <a:p>
            <a:pPr marL="171450" indent="-171450">
              <a:buFontTx/>
              <a:buChar char="-"/>
            </a:pPr>
            <a:r>
              <a:rPr lang="ru-RU" sz="1100" dirty="0">
                <a:solidFill>
                  <a:srgbClr val="000000"/>
                </a:solidFill>
              </a:rPr>
              <a:t>Заключение договора перевозки с российским перевозчиком (российское юридическое лицо, выполняющее или организующее оказание услуг, связанных с транспортировкой продукции)</a:t>
            </a:r>
          </a:p>
        </p:txBody>
      </p:sp>
      <p:sp>
        <p:nvSpPr>
          <p:cNvPr id="8" name="Скругленный прямоугольник 7"/>
          <p:cNvSpPr/>
          <p:nvPr/>
        </p:nvSpPr>
        <p:spPr>
          <a:xfrm>
            <a:off x="8729143" y="3888865"/>
            <a:ext cx="2136116" cy="530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prstClr val="white"/>
                </a:solidFill>
              </a:rPr>
              <a:t>Минсельхоз России</a:t>
            </a:r>
          </a:p>
        </p:txBody>
      </p:sp>
      <p:sp>
        <p:nvSpPr>
          <p:cNvPr id="9" name="Скругленный прямоугольник 8"/>
          <p:cNvSpPr/>
          <p:nvPr/>
        </p:nvSpPr>
        <p:spPr>
          <a:xfrm>
            <a:off x="2948626" y="3900739"/>
            <a:ext cx="2136116" cy="530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prstClr val="white"/>
                </a:solidFill>
              </a:rPr>
              <a:t>Российская организация</a:t>
            </a:r>
          </a:p>
        </p:txBody>
      </p:sp>
      <p:sp>
        <p:nvSpPr>
          <p:cNvPr id="10" name="Скругленный прямоугольник 9"/>
          <p:cNvSpPr/>
          <p:nvPr/>
        </p:nvSpPr>
        <p:spPr>
          <a:xfrm>
            <a:off x="5871293" y="3894700"/>
            <a:ext cx="2136116" cy="512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r>
              <a:rPr lang="ru-RU" sz="1600" dirty="0">
                <a:solidFill>
                  <a:prstClr val="white"/>
                </a:solidFill>
              </a:rPr>
              <a:t> АО "Российский экспортный центр"</a:t>
            </a:r>
          </a:p>
        </p:txBody>
      </p:sp>
      <p:sp>
        <p:nvSpPr>
          <p:cNvPr id="11" name="Стрелка вправо 10"/>
          <p:cNvSpPr/>
          <p:nvPr/>
        </p:nvSpPr>
        <p:spPr>
          <a:xfrm>
            <a:off x="8185039" y="3910871"/>
            <a:ext cx="491082" cy="27848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2</a:t>
            </a:r>
            <a:endParaRPr lang="ru-RU" dirty="0">
              <a:solidFill>
                <a:srgbClr val="000000"/>
              </a:solidFill>
            </a:endParaRPr>
          </a:p>
        </p:txBody>
      </p:sp>
      <p:sp>
        <p:nvSpPr>
          <p:cNvPr id="12" name="Стрелка вправо 11"/>
          <p:cNvSpPr/>
          <p:nvPr/>
        </p:nvSpPr>
        <p:spPr>
          <a:xfrm>
            <a:off x="5202577" y="3967061"/>
            <a:ext cx="551912" cy="367663"/>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rgbClr val="000000"/>
                </a:solidFill>
              </a:rPr>
              <a:t>1</a:t>
            </a:r>
            <a:endParaRPr lang="ru-RU" dirty="0">
              <a:solidFill>
                <a:srgbClr val="000000"/>
              </a:solidFill>
            </a:endParaRPr>
          </a:p>
        </p:txBody>
      </p:sp>
      <p:sp>
        <p:nvSpPr>
          <p:cNvPr id="16" name="TextBox 15"/>
          <p:cNvSpPr txBox="1"/>
          <p:nvPr/>
        </p:nvSpPr>
        <p:spPr bwMode="auto">
          <a:xfrm>
            <a:off x="6887197" y="4464492"/>
            <a:ext cx="159693" cy="24622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p>
            <a:r>
              <a:rPr lang="ru-RU" sz="1600" dirty="0">
                <a:solidFill>
                  <a:srgbClr val="000000"/>
                </a:solidFill>
                <a:latin typeface="Calibri" panose="020F0502020204030204" pitchFamily="34" charset="0"/>
              </a:rPr>
              <a:t>4</a:t>
            </a:r>
          </a:p>
        </p:txBody>
      </p:sp>
      <p:sp>
        <p:nvSpPr>
          <p:cNvPr id="18" name="Стрелка влево 17"/>
          <p:cNvSpPr/>
          <p:nvPr/>
        </p:nvSpPr>
        <p:spPr>
          <a:xfrm>
            <a:off x="8124213" y="4143199"/>
            <a:ext cx="491083" cy="278482"/>
          </a:xfrm>
          <a:prstGeom prst="lef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3</a:t>
            </a:r>
            <a:endParaRPr lang="ru-RU" dirty="0">
              <a:solidFill>
                <a:srgbClr val="000000"/>
              </a:solidFill>
            </a:endParaRPr>
          </a:p>
        </p:txBody>
      </p:sp>
      <p:sp>
        <p:nvSpPr>
          <p:cNvPr id="19" name="Скругленный прямоугольник 18"/>
          <p:cNvSpPr/>
          <p:nvPr/>
        </p:nvSpPr>
        <p:spPr>
          <a:xfrm>
            <a:off x="2163111" y="2424052"/>
            <a:ext cx="9448174" cy="126427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44000" tIns="36000" rIns="36000" bIns="36000" anchor="ctr"/>
          <a:lstStyle/>
          <a:p>
            <a:pPr>
              <a:defRPr/>
            </a:pPr>
            <a:r>
              <a:rPr lang="ru-RU" sz="1200" u="sng" dirty="0">
                <a:solidFill>
                  <a:schemeClr val="tx1"/>
                </a:solidFill>
              </a:rPr>
              <a:t>Размер возмещения понесенных затрат:</a:t>
            </a:r>
          </a:p>
          <a:p>
            <a:pPr marL="228600" indent="-228600">
              <a:buFont typeface="+mj-lt"/>
              <a:buAutoNum type="alphaLcParenR"/>
              <a:defRPr/>
            </a:pPr>
            <a:r>
              <a:rPr lang="ru-RU" sz="1200" dirty="0">
                <a:solidFill>
                  <a:schemeClr val="tx1"/>
                </a:solidFill>
              </a:rPr>
              <a:t>25% понесенных затрат при транспортировке продукции АПК для всех направлений;</a:t>
            </a:r>
          </a:p>
          <a:p>
            <a:pPr marL="228600" indent="-228600">
              <a:buFont typeface="+mj-lt"/>
              <a:buAutoNum type="alphaLcParenR"/>
              <a:defRPr/>
            </a:pPr>
            <a:r>
              <a:rPr lang="ru-RU" sz="1200" dirty="0">
                <a:solidFill>
                  <a:schemeClr val="tx1"/>
                </a:solidFill>
              </a:rPr>
              <a:t>50% понесенных затрат при осуществлении отгрузок в ряд стран африканского континента, Ближнего Востока и Юго-Восточной Азии (Решение Комиссии Таможенного союза от 27 ноября 2009 г. № 130 «О едином таможенно-тарифном регулировании Евразийского экономического союза»);</a:t>
            </a:r>
          </a:p>
          <a:p>
            <a:pPr marL="228600" indent="-228600">
              <a:buFont typeface="+mj-lt"/>
              <a:buAutoNum type="alphaLcParenR"/>
              <a:defRPr/>
            </a:pPr>
            <a:r>
              <a:rPr lang="ru-RU" sz="1200" dirty="0">
                <a:solidFill>
                  <a:schemeClr val="tx1"/>
                </a:solidFill>
              </a:rPr>
              <a:t>100% понесенных затрат при транспортировке приоритетной (молочной) продукции АПК.</a:t>
            </a:r>
          </a:p>
        </p:txBody>
      </p:sp>
      <p:grpSp>
        <p:nvGrpSpPr>
          <p:cNvPr id="17" name="Группа 16"/>
          <p:cNvGrpSpPr/>
          <p:nvPr/>
        </p:nvGrpSpPr>
        <p:grpSpPr>
          <a:xfrm>
            <a:off x="2345781" y="1869976"/>
            <a:ext cx="9328720" cy="449898"/>
            <a:chOff x="3240" y="0"/>
            <a:chExt cx="4926357" cy="449898"/>
          </a:xfrm>
        </p:grpSpPr>
        <p:sp>
          <p:nvSpPr>
            <p:cNvPr id="20" name="Шеврон 19"/>
            <p:cNvSpPr/>
            <p:nvPr/>
          </p:nvSpPr>
          <p:spPr>
            <a:xfrm>
              <a:off x="3240" y="0"/>
              <a:ext cx="4926357" cy="441748"/>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Шеврон 4"/>
            <p:cNvSpPr txBox="1"/>
            <p:nvPr/>
          </p:nvSpPr>
          <p:spPr>
            <a:xfrm>
              <a:off x="17640" y="8150"/>
              <a:ext cx="4484609" cy="441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lvl="0" algn="ctr" defTabSz="622300">
                <a:lnSpc>
                  <a:spcPct val="90000"/>
                </a:lnSpc>
                <a:spcAft>
                  <a:spcPct val="35000"/>
                </a:spcAft>
              </a:pPr>
              <a:r>
                <a:rPr lang="ru-RU" sz="1400" kern="1200" dirty="0">
                  <a:solidFill>
                    <a:schemeClr val="tx1"/>
                  </a:solidFill>
                </a:rPr>
                <a:t>Постановление Правительства РФ от 15.</a:t>
              </a:r>
              <a:r>
                <a:rPr lang="en-US" sz="1400" kern="1200" dirty="0">
                  <a:solidFill>
                    <a:schemeClr val="tx1"/>
                  </a:solidFill>
                </a:rPr>
                <a:t>0</a:t>
              </a:r>
              <a:r>
                <a:rPr lang="ru-RU" sz="1400" kern="1200" dirty="0">
                  <a:solidFill>
                    <a:schemeClr val="tx1"/>
                  </a:solidFill>
                </a:rPr>
                <a:t>1.2025 </a:t>
              </a:r>
              <a:r>
                <a:rPr lang="ru-RU" sz="1400" dirty="0">
                  <a:solidFill>
                    <a:schemeClr val="tx1"/>
                  </a:solidFill>
                </a:rPr>
                <a:t>№25-61831-02052-Р</a:t>
              </a:r>
              <a:endParaRPr lang="ru-RU" sz="1400" kern="1200" dirty="0">
                <a:solidFill>
                  <a:schemeClr val="tx1"/>
                </a:solidFill>
              </a:endParaRPr>
            </a:p>
          </p:txBody>
        </p:sp>
      </p:grpSp>
    </p:spTree>
    <p:extLst>
      <p:ext uri="{BB962C8B-B14F-4D97-AF65-F5344CB8AC3E}">
        <p14:creationId xmlns:p14="http://schemas.microsoft.com/office/powerpoint/2010/main" val="4160569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dirty="0">
              <a:solidFill>
                <a:schemeClr val="accent1"/>
              </a:solidFill>
            </a:endParaRPr>
          </a:p>
          <a:p>
            <a:pPr>
              <a:lnSpc>
                <a:spcPct val="100000"/>
              </a:lnSpc>
              <a:spcBef>
                <a:spcPct val="0"/>
              </a:spcBef>
              <a:buFontTx/>
              <a:buNone/>
            </a:pPr>
            <a:fld id="{3B9238BF-DCA9-4DE9-8810-12A8B2F5C596}" type="slidenum">
              <a:rPr lang="uk-UA" altLang="ru-RU" sz="1600" smtClean="0">
                <a:solidFill>
                  <a:schemeClr val="accent1"/>
                </a:solidFill>
              </a:rPr>
              <a:pPr>
                <a:lnSpc>
                  <a:spcPct val="100000"/>
                </a:lnSpc>
                <a:spcBef>
                  <a:spcPct val="0"/>
                </a:spcBef>
                <a:buFontTx/>
                <a:buNone/>
              </a:pPr>
              <a:t>28</a:t>
            </a:fld>
            <a:endParaRPr lang="uk-UA" altLang="ru-RU" sz="1600" dirty="0">
              <a:solidFill>
                <a:schemeClr val="accent1"/>
              </a:solidFill>
            </a:endParaRPr>
          </a:p>
          <a:p>
            <a:pPr>
              <a:lnSpc>
                <a:spcPct val="100000"/>
              </a:lnSpc>
              <a:spcBef>
                <a:spcPct val="0"/>
              </a:spcBef>
              <a:buFontTx/>
              <a:buNone/>
            </a:pPr>
            <a:endParaRPr lang="uk-UA" altLang="ru-RU" sz="1600" dirty="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53253" name="TextBox 8"/>
          <p:cNvSpPr txBox="1">
            <a:spLocks noChangeArrowheads="1"/>
          </p:cNvSpPr>
          <p:nvPr/>
        </p:nvSpPr>
        <p:spPr bwMode="auto">
          <a:xfrm>
            <a:off x="2198214" y="319596"/>
            <a:ext cx="9166469"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dirty="0">
                <a:latin typeface="Arial" panose="020B0604020202020204" pitchFamily="34" charset="0"/>
                <a:cs typeface="Arial" panose="020B0604020202020204" pitchFamily="34" charset="0"/>
              </a:rPr>
              <a:t>ОБЛАСТНЫЕ МЕРЫ ГОСУДАРСТВЕННОЙ ПОДДЕРЖКИ </a:t>
            </a:r>
          </a:p>
        </p:txBody>
      </p:sp>
      <p:sp>
        <p:nvSpPr>
          <p:cNvPr id="2" name="TextBox 1">
            <a:extLst>
              <a:ext uri="{FF2B5EF4-FFF2-40B4-BE49-F238E27FC236}">
                <a16:creationId xmlns="" xmlns:a16="http://schemas.microsoft.com/office/drawing/2014/main" id="{718CBE52-4BCB-AA2E-FB9E-692318B6C4FF}"/>
              </a:ext>
            </a:extLst>
          </p:cNvPr>
          <p:cNvSpPr txBox="1"/>
          <p:nvPr/>
        </p:nvSpPr>
        <p:spPr bwMode="auto">
          <a:xfrm>
            <a:off x="3238317" y="1850673"/>
            <a:ext cx="3504730" cy="430887"/>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100" dirty="0"/>
              <a:t>Развитие молочного скотоводства (строительство/реконструкция)</a:t>
            </a:r>
          </a:p>
        </p:txBody>
      </p:sp>
      <p:sp>
        <p:nvSpPr>
          <p:cNvPr id="3" name="Прямоугольник 2">
            <a:extLst>
              <a:ext uri="{FF2B5EF4-FFF2-40B4-BE49-F238E27FC236}">
                <a16:creationId xmlns="" xmlns:a16="http://schemas.microsoft.com/office/drawing/2014/main" id="{71DF1785-9260-D24F-781E-3223561DD896}"/>
              </a:ext>
            </a:extLst>
          </p:cNvPr>
          <p:cNvSpPr/>
          <p:nvPr/>
        </p:nvSpPr>
        <p:spPr>
          <a:xfrm>
            <a:off x="2410796" y="1628775"/>
            <a:ext cx="4416425" cy="95408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 xmlns:a16="http://schemas.microsoft.com/office/drawing/2014/main" id="{B5E17755-59B6-B408-1E3C-A4F22CB8B698}"/>
              </a:ext>
            </a:extLst>
          </p:cNvPr>
          <p:cNvSpPr txBox="1"/>
          <p:nvPr/>
        </p:nvSpPr>
        <p:spPr bwMode="auto">
          <a:xfrm>
            <a:off x="7775781" y="1935311"/>
            <a:ext cx="3504730" cy="261610"/>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100" dirty="0"/>
              <a:t>Развитие мясного скотоводства</a:t>
            </a:r>
          </a:p>
        </p:txBody>
      </p:sp>
      <p:sp>
        <p:nvSpPr>
          <p:cNvPr id="7" name="Прямоугольник 6">
            <a:extLst>
              <a:ext uri="{FF2B5EF4-FFF2-40B4-BE49-F238E27FC236}">
                <a16:creationId xmlns="" xmlns:a16="http://schemas.microsoft.com/office/drawing/2014/main" id="{4585FD91-C129-86A0-0943-563D4A446CD5}"/>
              </a:ext>
            </a:extLst>
          </p:cNvPr>
          <p:cNvSpPr/>
          <p:nvPr/>
        </p:nvSpPr>
        <p:spPr>
          <a:xfrm>
            <a:off x="6948260" y="1628775"/>
            <a:ext cx="4416425" cy="95408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 xmlns:a16="http://schemas.microsoft.com/office/drawing/2014/main" id="{4DAE75C8-9ADF-0CE3-D73A-682322C354E8}"/>
              </a:ext>
            </a:extLst>
          </p:cNvPr>
          <p:cNvSpPr txBox="1"/>
          <p:nvPr/>
        </p:nvSpPr>
        <p:spPr bwMode="auto">
          <a:xfrm>
            <a:off x="3238317" y="3160929"/>
            <a:ext cx="3504730" cy="261610"/>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100" dirty="0"/>
              <a:t>Техническая и технологическая модернизация</a:t>
            </a:r>
          </a:p>
        </p:txBody>
      </p:sp>
      <p:sp>
        <p:nvSpPr>
          <p:cNvPr id="12" name="Прямоугольник 11">
            <a:extLst>
              <a:ext uri="{FF2B5EF4-FFF2-40B4-BE49-F238E27FC236}">
                <a16:creationId xmlns="" xmlns:a16="http://schemas.microsoft.com/office/drawing/2014/main" id="{C5B5947C-5E36-29C1-06EE-E4679B31EFFB}"/>
              </a:ext>
            </a:extLst>
          </p:cNvPr>
          <p:cNvSpPr/>
          <p:nvPr/>
        </p:nvSpPr>
        <p:spPr>
          <a:xfrm>
            <a:off x="2410796" y="2826096"/>
            <a:ext cx="4416425" cy="95408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 xmlns:a16="http://schemas.microsoft.com/office/drawing/2014/main" id="{E3F8F7A2-776E-8380-6AC9-7C6F6F1B8078}"/>
              </a:ext>
            </a:extLst>
          </p:cNvPr>
          <p:cNvSpPr txBox="1"/>
          <p:nvPr/>
        </p:nvSpPr>
        <p:spPr bwMode="auto">
          <a:xfrm>
            <a:off x="7775781" y="3132632"/>
            <a:ext cx="3504730" cy="261610"/>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100" dirty="0"/>
              <a:t>Закладка и уход за многолетними насаждениями</a:t>
            </a:r>
          </a:p>
        </p:txBody>
      </p:sp>
      <p:sp>
        <p:nvSpPr>
          <p:cNvPr id="15" name="Прямоугольник 14">
            <a:extLst>
              <a:ext uri="{FF2B5EF4-FFF2-40B4-BE49-F238E27FC236}">
                <a16:creationId xmlns="" xmlns:a16="http://schemas.microsoft.com/office/drawing/2014/main" id="{1E83AAE7-4156-3E67-8055-8F4ED47C1286}"/>
              </a:ext>
            </a:extLst>
          </p:cNvPr>
          <p:cNvSpPr/>
          <p:nvPr/>
        </p:nvSpPr>
        <p:spPr>
          <a:xfrm>
            <a:off x="6948260" y="2826096"/>
            <a:ext cx="4416425" cy="95408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 xmlns:a16="http://schemas.microsoft.com/office/drawing/2014/main" id="{5E888783-F4E5-E6F3-FD74-A053E3375E91}"/>
              </a:ext>
            </a:extLst>
          </p:cNvPr>
          <p:cNvSpPr txBox="1"/>
          <p:nvPr/>
        </p:nvSpPr>
        <p:spPr bwMode="auto">
          <a:xfrm>
            <a:off x="3238317" y="4328831"/>
            <a:ext cx="3504730" cy="261610"/>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lgn="l"/>
            <a:r>
              <a:rPr lang="ru-RU" sz="1100" dirty="0"/>
              <a:t>Областная программа льготного кредитования</a:t>
            </a:r>
          </a:p>
        </p:txBody>
      </p:sp>
      <p:sp>
        <p:nvSpPr>
          <p:cNvPr id="18" name="Прямоугольник 17">
            <a:extLst>
              <a:ext uri="{FF2B5EF4-FFF2-40B4-BE49-F238E27FC236}">
                <a16:creationId xmlns="" xmlns:a16="http://schemas.microsoft.com/office/drawing/2014/main" id="{4D195841-01FF-8714-611E-0DE581EFECD7}"/>
              </a:ext>
            </a:extLst>
          </p:cNvPr>
          <p:cNvSpPr/>
          <p:nvPr/>
        </p:nvSpPr>
        <p:spPr>
          <a:xfrm>
            <a:off x="2410796" y="4022295"/>
            <a:ext cx="4416425" cy="95408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 xmlns:a16="http://schemas.microsoft.com/office/drawing/2014/main" id="{C2778D08-C9BF-7F12-AFDA-522ADA3E2AE9}"/>
              </a:ext>
            </a:extLst>
          </p:cNvPr>
          <p:cNvSpPr txBox="1"/>
          <p:nvPr/>
        </p:nvSpPr>
        <p:spPr bwMode="auto">
          <a:xfrm>
            <a:off x="7775781" y="4328831"/>
            <a:ext cx="3504730" cy="261610"/>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100" dirty="0"/>
              <a:t>  Поддержка кадрового потенциала</a:t>
            </a:r>
          </a:p>
        </p:txBody>
      </p:sp>
      <p:sp>
        <p:nvSpPr>
          <p:cNvPr id="21" name="Прямоугольник 20">
            <a:extLst>
              <a:ext uri="{FF2B5EF4-FFF2-40B4-BE49-F238E27FC236}">
                <a16:creationId xmlns="" xmlns:a16="http://schemas.microsoft.com/office/drawing/2014/main" id="{5C117F31-8A10-9911-3E57-9C0224361595}"/>
              </a:ext>
            </a:extLst>
          </p:cNvPr>
          <p:cNvSpPr/>
          <p:nvPr/>
        </p:nvSpPr>
        <p:spPr>
          <a:xfrm>
            <a:off x="6948260" y="4022295"/>
            <a:ext cx="4416425" cy="95408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a:extLst>
              <a:ext uri="{FF2B5EF4-FFF2-40B4-BE49-F238E27FC236}">
                <a16:creationId xmlns="" xmlns:a16="http://schemas.microsoft.com/office/drawing/2014/main" id="{7E0A8413-2E90-1E60-1FD5-4A7BDF1DE076}"/>
              </a:ext>
            </a:extLst>
          </p:cNvPr>
          <p:cNvSpPr txBox="1"/>
          <p:nvPr/>
        </p:nvSpPr>
        <p:spPr bwMode="auto">
          <a:xfrm>
            <a:off x="3238316" y="5562542"/>
            <a:ext cx="3504730" cy="261610"/>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0" lvl="0" indent="0"/>
            <a:r>
              <a:rPr lang="ru-RU" sz="1100" dirty="0"/>
              <a:t>Развитие овощеводства защищенного грунта</a:t>
            </a:r>
          </a:p>
        </p:txBody>
      </p:sp>
      <p:sp>
        <p:nvSpPr>
          <p:cNvPr id="24" name="Прямоугольник 23">
            <a:extLst>
              <a:ext uri="{FF2B5EF4-FFF2-40B4-BE49-F238E27FC236}">
                <a16:creationId xmlns="" xmlns:a16="http://schemas.microsoft.com/office/drawing/2014/main" id="{836E0409-0D54-5091-6218-237972233CDF}"/>
              </a:ext>
            </a:extLst>
          </p:cNvPr>
          <p:cNvSpPr/>
          <p:nvPr/>
        </p:nvSpPr>
        <p:spPr>
          <a:xfrm>
            <a:off x="2410796" y="5216303"/>
            <a:ext cx="4416425" cy="95408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Picture background">
            <a:extLst>
              <a:ext uri="{FF2B5EF4-FFF2-40B4-BE49-F238E27FC236}">
                <a16:creationId xmlns="" xmlns:a16="http://schemas.microsoft.com/office/drawing/2014/main" id="{79C12DFB-F33E-D365-327A-C904044DC8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33" b="95570" l="8168" r="95050">
                        <a14:foregroundMark x1="42698" y1="10443" x2="44554" y2="18196"/>
                        <a14:foregroundMark x1="44554" y1="18196" x2="47030" y2="5222"/>
                        <a14:foregroundMark x1="47030" y1="5222" x2="60891" y2="791"/>
                        <a14:foregroundMark x1="60891" y1="791" x2="58911" y2="7595"/>
                        <a14:foregroundMark x1="91460" y1="38766" x2="95173" y2="39241"/>
                        <a14:foregroundMark x1="88614" y1="54589" x2="74876" y2="80696"/>
                        <a14:foregroundMark x1="74876" y1="80696" x2="60767" y2="84494"/>
                        <a14:foregroundMark x1="60767" y1="84494" x2="70050" y2="92563"/>
                        <a14:foregroundMark x1="70050" y1="92563" x2="56931" y2="89241"/>
                        <a14:foregroundMark x1="56931" y1="89241" x2="69183" y2="80696"/>
                        <a14:foregroundMark x1="69183" y1="80696" x2="83292" y2="84019"/>
                        <a14:foregroundMark x1="83292" y1="84019" x2="70545" y2="96361"/>
                        <a14:foregroundMark x1="70545" y1="96361" x2="33663" y2="93671"/>
                        <a14:foregroundMark x1="33663" y1="93671" x2="46287" y2="90823"/>
                        <a14:foregroundMark x1="46287" y1="90823" x2="29455" y2="92247"/>
                        <a14:foregroundMark x1="29455" y1="92247" x2="16460" y2="85918"/>
                        <a14:foregroundMark x1="16460" y1="85918" x2="17450" y2="91614"/>
                        <a14:foregroundMark x1="11262" y1="84019" x2="6807" y2="90348"/>
                        <a14:foregroundMark x1="6807" y1="90348" x2="23639" y2="97627"/>
                        <a14:foregroundMark x1="23639" y1="97627" x2="33045" y2="94937"/>
                        <a14:foregroundMark x1="33045" y1="94937" x2="52847" y2="97627"/>
                        <a14:foregroundMark x1="52847" y1="97627" x2="62376" y2="96044"/>
                        <a14:foregroundMark x1="62376" y1="96044" x2="68688" y2="96677"/>
                        <a14:foregroundMark x1="68688" y1="96677" x2="78465" y2="95570"/>
                        <a14:foregroundMark x1="78465" y1="95570" x2="86757" y2="91614"/>
                        <a14:foregroundMark x1="86757" y1="91614" x2="92574" y2="81487"/>
                        <a14:foregroundMark x1="9653" y1="60601" x2="9158" y2="64399"/>
                        <a14:foregroundMark x1="10891" y1="59335" x2="8292" y2="51741"/>
                        <a14:foregroundMark x1="8292" y1="51741" x2="8168" y2="52215"/>
                      </a14:backgroundRemoval>
                    </a14:imgEffect>
                  </a14:imgLayer>
                </a14:imgProps>
              </a:ext>
              <a:ext uri="{28A0092B-C50C-407E-A947-70E740481C1C}">
                <a14:useLocalDpi xmlns:a14="http://schemas.microsoft.com/office/drawing/2010/main" val="0"/>
              </a:ext>
            </a:extLst>
          </a:blip>
          <a:srcRect/>
          <a:stretch>
            <a:fillRect/>
          </a:stretch>
        </p:blipFill>
        <p:spPr bwMode="auto">
          <a:xfrm>
            <a:off x="2198215" y="2816594"/>
            <a:ext cx="1040101" cy="9000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background">
            <a:extLst>
              <a:ext uri="{FF2B5EF4-FFF2-40B4-BE49-F238E27FC236}">
                <a16:creationId xmlns="" xmlns:a16="http://schemas.microsoft.com/office/drawing/2014/main" id="{5F611B79-BBE7-CA1C-DCF9-883B8662200A}"/>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967" b="89701" l="9967" r="91694">
                        <a14:foregroundMark x1="82724" y1="20930" x2="91694" y2="20266"/>
                        <a14:foregroundMark x1="91694" y1="20266" x2="91362" y2="23920"/>
                        <a14:foregroundMark x1="48173" y1="25914" x2="49502" y2="25581"/>
                      </a14:backgroundRemoval>
                    </a14:imgEffect>
                  </a14:imgLayer>
                </a14:imgProps>
              </a:ext>
              <a:ext uri="{28A0092B-C50C-407E-A947-70E740481C1C}">
                <a14:useLocalDpi xmlns:a14="http://schemas.microsoft.com/office/drawing/2010/main" val="0"/>
              </a:ext>
            </a:extLst>
          </a:blip>
          <a:srcRect/>
          <a:stretch>
            <a:fillRect/>
          </a:stretch>
        </p:blipFill>
        <p:spPr bwMode="auto">
          <a:xfrm>
            <a:off x="6789467" y="1479473"/>
            <a:ext cx="1182954" cy="11829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background">
            <a:extLst>
              <a:ext uri="{FF2B5EF4-FFF2-40B4-BE49-F238E27FC236}">
                <a16:creationId xmlns="" xmlns:a16="http://schemas.microsoft.com/office/drawing/2014/main" id="{10D6A692-1714-44E0-8B58-71DB584C5B23}"/>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20931" y="5057611"/>
            <a:ext cx="1206750" cy="12067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icture background">
            <a:extLst>
              <a:ext uri="{FF2B5EF4-FFF2-40B4-BE49-F238E27FC236}">
                <a16:creationId xmlns="" xmlns:a16="http://schemas.microsoft.com/office/drawing/2014/main" id="{51E6085C-73FC-32C4-1BAB-3C6A545CD5A0}"/>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563" b="91563" l="8036" r="91667">
                        <a14:foregroundMark x1="50893" y1="17500" x2="65774" y2="25313"/>
                        <a14:foregroundMark x1="65774" y1="25313" x2="56250" y2="21563"/>
                        <a14:foregroundMark x1="79167" y1="21250" x2="79167" y2="24063"/>
                        <a14:foregroundMark x1="87202" y1="20313" x2="77083" y2="16875"/>
                        <a14:foregroundMark x1="78869" y1="10625" x2="88988" y2="22813"/>
                        <a14:foregroundMark x1="85119" y1="11875" x2="86607" y2="6563"/>
                        <a14:foregroundMark x1="83631" y1="7500" x2="85119" y2="7500"/>
                        <a14:foregroundMark x1="86012" y1="10313" x2="87798" y2="20938"/>
                        <a14:foregroundMark x1="86607" y1="40625" x2="91964" y2="56563"/>
                        <a14:foregroundMark x1="91964" y1="56563" x2="85714" y2="71563"/>
                        <a14:foregroundMark x1="85714" y1="71563" x2="86310" y2="53438"/>
                        <a14:foregroundMark x1="86310" y1="53438" x2="80357" y2="87500"/>
                        <a14:foregroundMark x1="69940" y1="57813" x2="71429" y2="81563"/>
                        <a14:foregroundMark x1="71429" y1="81563" x2="72619" y2="75938"/>
                        <a14:foregroundMark x1="71429" y1="83750" x2="72619" y2="85313"/>
                        <a14:foregroundMark x1="72917" y1="86875" x2="72917" y2="87813"/>
                        <a14:foregroundMark x1="57143" y1="85313" x2="61310" y2="55313"/>
                        <a14:foregroundMark x1="61310" y1="55313" x2="57143" y2="61563"/>
                        <a14:foregroundMark x1="26190" y1="18438" x2="19940" y2="33125"/>
                        <a14:foregroundMark x1="33036" y1="12812" x2="24107" y2="15937"/>
                        <a14:foregroundMark x1="32143" y1="9688" x2="36310" y2="8750"/>
                        <a14:foregroundMark x1="65774" y1="20938" x2="57440" y2="19063"/>
                        <a14:foregroundMark x1="64583" y1="15625" x2="48214" y2="15937"/>
                        <a14:foregroundMark x1="48214" y1="15937" x2="50595" y2="15937"/>
                        <a14:foregroundMark x1="21429" y1="7500" x2="35417" y2="10000"/>
                        <a14:foregroundMark x1="14881" y1="50313" x2="19643" y2="51875"/>
                        <a14:foregroundMark x1="11905" y1="41563" x2="15774" y2="53750"/>
                        <a14:foregroundMark x1="13690" y1="54063" x2="12500" y2="40625"/>
                        <a14:foregroundMark x1="8929" y1="48125" x2="13095" y2="52188"/>
                        <a14:foregroundMark x1="8036" y1="46875" x2="8036" y2="48438"/>
                        <a14:foregroundMark x1="28571" y1="82813" x2="28571" y2="89688"/>
                        <a14:foregroundMark x1="52083" y1="68750" x2="53869" y2="61875"/>
                        <a14:foregroundMark x1="51488" y1="70313" x2="54167" y2="85000"/>
                        <a14:foregroundMark x1="91964" y1="65313" x2="91667" y2="60000"/>
                        <a14:foregroundMark x1="72917" y1="88125" x2="70833" y2="91563"/>
                        <a14:foregroundMark x1="44940" y1="88125" x2="47917" y2="86875"/>
                      </a14:backgroundRemoval>
                    </a14:imgEffect>
                  </a14:imgLayer>
                </a14:imgProps>
              </a:ext>
              <a:ext uri="{28A0092B-C50C-407E-A947-70E740481C1C}">
                <a14:useLocalDpi xmlns:a14="http://schemas.microsoft.com/office/drawing/2010/main" val="0"/>
              </a:ext>
            </a:extLst>
          </a:blip>
          <a:srcRect/>
          <a:stretch>
            <a:fillRect/>
          </a:stretch>
        </p:blipFill>
        <p:spPr bwMode="auto">
          <a:xfrm>
            <a:off x="6827221" y="3852215"/>
            <a:ext cx="1016626" cy="1079751"/>
          </a:xfrm>
          <a:prstGeom prst="rect">
            <a:avLst/>
          </a:prstGeom>
          <a:noFill/>
          <a:extLst>
            <a:ext uri="{909E8E84-426E-40DD-AFC4-6F175D3DCCD1}">
              <a14:hiddenFill xmlns:a14="http://schemas.microsoft.com/office/drawing/2010/main">
                <a:solidFill>
                  <a:srgbClr val="FFFFFF"/>
                </a:solidFill>
              </a14:hiddenFill>
            </a:ext>
          </a:extLst>
        </p:spPr>
      </p:pic>
      <p:sp>
        <p:nvSpPr>
          <p:cNvPr id="27" name="Прямоугольник 26">
            <a:extLst>
              <a:ext uri="{FF2B5EF4-FFF2-40B4-BE49-F238E27FC236}">
                <a16:creationId xmlns="" xmlns:a16="http://schemas.microsoft.com/office/drawing/2014/main" id="{C2DD74ED-E84C-851C-D834-877A1FAD0D42}"/>
              </a:ext>
            </a:extLst>
          </p:cNvPr>
          <p:cNvSpPr/>
          <p:nvPr/>
        </p:nvSpPr>
        <p:spPr>
          <a:xfrm>
            <a:off x="6948259" y="5215403"/>
            <a:ext cx="4416425" cy="954088"/>
          </a:xfrm>
          <a:prstGeom prst="rect">
            <a:avLst/>
          </a:prstGeom>
          <a:solidFill>
            <a:schemeClr val="bg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2" name="Picture 8" descr="Picture background">
            <a:extLst>
              <a:ext uri="{FF2B5EF4-FFF2-40B4-BE49-F238E27FC236}">
                <a16:creationId xmlns="" xmlns:a16="http://schemas.microsoft.com/office/drawing/2014/main" id="{47E25218-9C37-CD4C-4DCC-592075B27C38}"/>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5060" r="17935"/>
          <a:stretch/>
        </p:blipFill>
        <p:spPr bwMode="auto">
          <a:xfrm>
            <a:off x="6948258" y="5170986"/>
            <a:ext cx="706484" cy="8936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FCCEFE79-1767-A9C3-AEAC-5685870FDCF0}"/>
              </a:ext>
            </a:extLst>
          </p:cNvPr>
          <p:cNvSpPr txBox="1"/>
          <p:nvPr/>
        </p:nvSpPr>
        <p:spPr bwMode="auto">
          <a:xfrm>
            <a:off x="7775781" y="5260815"/>
            <a:ext cx="3588904" cy="76944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100" b="0" i="0" dirty="0"/>
              <a:t>Поддержка проведения агротехнологических работ, повышение уровня экологической безопасности сельскохозяйственного производства, а также повышение плодородия и качества почв</a:t>
            </a:r>
            <a:endParaRPr lang="ru-RU" sz="1100" b="0" dirty="0"/>
          </a:p>
        </p:txBody>
      </p:sp>
      <p:pic>
        <p:nvPicPr>
          <p:cNvPr id="4" name="Picture 2" descr="Picture background">
            <a:extLst>
              <a:ext uri="{FF2B5EF4-FFF2-40B4-BE49-F238E27FC236}">
                <a16:creationId xmlns="" xmlns:a16="http://schemas.microsoft.com/office/drawing/2014/main" id="{10F0327D-0EE4-18E4-3D20-397F796B706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652125" y="265367"/>
            <a:ext cx="915988" cy="10625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98" name="Picture 2" descr="Picture background">
            <a:extLst>
              <a:ext uri="{FF2B5EF4-FFF2-40B4-BE49-F238E27FC236}">
                <a16:creationId xmlns="" xmlns:a16="http://schemas.microsoft.com/office/drawing/2014/main" id="{A76F94B5-419A-1AFD-6C0E-E01C223AD44B}"/>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27926" b="74468" l="5112" r="37700">
                        <a14:foregroundMark x1="27476" y1="62234" x2="36581" y2="55851"/>
                        <a14:foregroundMark x1="36581" y1="55851" x2="31470" y2="36170"/>
                        <a14:foregroundMark x1="31470" y1="36170" x2="18371" y2="37234"/>
                        <a14:foregroundMark x1="18371" y1="37234" x2="15495" y2="48670"/>
                        <a14:foregroundMark x1="28435" y1="39628" x2="37859" y2="54255"/>
                        <a14:foregroundMark x1="37859" y1="54255" x2="28914" y2="56383"/>
                        <a14:foregroundMark x1="28914" y1="56383" x2="23642" y2="54787"/>
                        <a14:foregroundMark x1="32268" y1="61702" x2="26358" y2="76862"/>
                        <a14:foregroundMark x1="26358" y1="76862" x2="13259" y2="73936"/>
                        <a14:foregroundMark x1="13259" y1="73936" x2="10064" y2="55585"/>
                        <a14:foregroundMark x1="10064" y1="55585" x2="10543" y2="51862"/>
                        <a14:foregroundMark x1="29393" y1="56649" x2="24920" y2="74734"/>
                        <a14:foregroundMark x1="24920" y1="74734" x2="24920" y2="68351"/>
                        <a14:foregroundMark x1="13259" y1="56649" x2="15176" y2="72074"/>
                        <a14:foregroundMark x1="15176" y1="72074" x2="18051" y2="65957"/>
                        <a14:foregroundMark x1="15815" y1="65691" x2="20767" y2="57181"/>
                        <a14:foregroundMark x1="11022" y1="56915" x2="13259" y2="40957"/>
                        <a14:foregroundMark x1="13259" y1="40957" x2="21086" y2="30851"/>
                        <a14:foregroundMark x1="21086" y1="30851" x2="20767" y2="38564"/>
                        <a14:foregroundMark x1="6070" y1="51064" x2="5112" y2="53989"/>
                        <a14:foregroundMark x1="5112" y1="50266" x2="5112" y2="52394"/>
                        <a14:foregroundMark x1="6550" y1="48138" x2="6390" y2="50798"/>
                        <a14:foregroundMark x1="8626" y1="47074" x2="8626" y2="47074"/>
                        <a14:foregroundMark x1="14377" y1="39096" x2="14377" y2="39096"/>
                        <a14:foregroundMark x1="12939" y1="39628" x2="12460" y2="41223"/>
                        <a14:foregroundMark x1="13898" y1="40426" x2="13898" y2="40426"/>
                        <a14:foregroundMark x1="18371" y1="29521" x2="17093" y2="35106"/>
                        <a14:foregroundMark x1="15016" y1="38032" x2="10863" y2="52926"/>
                        <a14:foregroundMark x1="10863" y1="52926" x2="11661" y2="54521"/>
                        <a14:foregroundMark x1="13419" y1="38032" x2="10543" y2="49468"/>
                        <a14:foregroundMark x1="9425" y1="46011" x2="13898" y2="40957"/>
                        <a14:foregroundMark x1="11182" y1="44149" x2="12300" y2="40957"/>
                        <a14:foregroundMark x1="32748" y1="57979" x2="29553" y2="61702"/>
                        <a14:foregroundMark x1="25719" y1="63298" x2="16613" y2="62500"/>
                        <a14:foregroundMark x1="15335" y1="60106" x2="15495" y2="64894"/>
                        <a14:foregroundMark x1="15974" y1="63298" x2="15815" y2="60638"/>
                      </a14:backgroundRemoval>
                    </a14:imgEffect>
                  </a14:imgLayer>
                </a14:imgProps>
              </a:ext>
              <a:ext uri="{28A0092B-C50C-407E-A947-70E740481C1C}">
                <a14:useLocalDpi xmlns:a14="http://schemas.microsoft.com/office/drawing/2010/main" val="0"/>
              </a:ext>
            </a:extLst>
          </a:blip>
          <a:srcRect l="3171" t="22710" r="62027" b="24875"/>
          <a:stretch/>
        </p:blipFill>
        <p:spPr bwMode="auto">
          <a:xfrm>
            <a:off x="6765564" y="2754066"/>
            <a:ext cx="1040101" cy="9469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icture background">
            <a:extLst>
              <a:ext uri="{FF2B5EF4-FFF2-40B4-BE49-F238E27FC236}">
                <a16:creationId xmlns="" xmlns:a16="http://schemas.microsoft.com/office/drawing/2014/main" id="{443B10BA-8529-23EC-CF1C-62E903EC7452}"/>
              </a:ext>
            </a:extLst>
          </p:cNvPr>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4000" l="10000" r="90000">
                        <a14:foregroundMark x1="35667" y1="25600" x2="36019" y2="25000"/>
                        <a14:foregroundMark x1="43202" y1="14861" x2="53222" y2="13800"/>
                        <a14:foregroundMark x1="53222" y1="13800" x2="59333" y2="14800"/>
                        <a14:foregroundMark x1="63919" y1="21440" x2="64444" y2="22200"/>
                        <a14:foregroundMark x1="59333" y1="14800" x2="60052" y2="15841"/>
                        <a14:foregroundMark x1="64444" y1="22200" x2="65111" y2="50600"/>
                        <a14:foregroundMark x1="65111" y1="50600" x2="65000" y2="51000"/>
                        <a14:foregroundMark x1="42333" y1="26600" x2="43889" y2="37400"/>
                        <a14:foregroundMark x1="45187" y1="31200" x2="46444" y2="25200"/>
                        <a14:foregroundMark x1="43889" y1="37400" x2="44810" y2="33000"/>
                        <a14:foregroundMark x1="44784" y1="25672" x2="44333" y2="25800"/>
                        <a14:foregroundMark x1="46444" y1="25200" x2="44929" y2="25631"/>
                        <a14:foregroundMark x1="54333" y1="23400" x2="44000" y2="54400"/>
                        <a14:foregroundMark x1="54830" y1="51200" x2="56889" y2="54200"/>
                        <a14:foregroundMark x1="54586" y1="50844" x2="54830" y2="51200"/>
                        <a14:foregroundMark x1="53728" y1="49594" x2="53573" y2="49368"/>
                        <a14:foregroundMark x1="52573" y1="47911" x2="53689" y2="49537"/>
                        <a14:foregroundMark x1="52222" y1="47400" x2="52045" y2="47143"/>
                        <a14:foregroundMark x1="56059" y1="45400" x2="55889" y2="43600"/>
                        <a14:foregroundMark x1="56478" y1="49842" x2="56433" y2="49370"/>
                        <a14:foregroundMark x1="56889" y1="54200" x2="56690" y2="52094"/>
                        <a14:foregroundMark x1="53702" y1="44183" x2="52889" y2="44400"/>
                        <a14:foregroundMark x1="55259" y1="43768" x2="54442" y2="43986"/>
                        <a14:foregroundMark x1="55646" y1="43665" x2="55421" y2="43725"/>
                        <a14:foregroundMark x1="55889" y1="43600" x2="55710" y2="43648"/>
                        <a14:foregroundMark x1="39333" y1="93000" x2="43435" y2="93769"/>
                        <a14:backgroundMark x1="37222" y1="19200" x2="37222" y2="19200"/>
                        <a14:backgroundMark x1="41778" y1="17200" x2="37778" y2="24000"/>
                        <a14:backgroundMark x1="37444" y1="21200" x2="37444" y2="25000"/>
                        <a14:backgroundMark x1="39667" y1="16200" x2="42556" y2="16600"/>
                        <a14:backgroundMark x1="63000" y1="23600" x2="60444" y2="17600"/>
                        <a14:backgroundMark x1="60667" y1="16000" x2="63000" y2="22400"/>
                        <a14:backgroundMark x1="54444" y1="46600" x2="55111" y2="45800"/>
                        <a14:backgroundMark x1="55222" y1="45200" x2="54222" y2="46600"/>
                        <a14:backgroundMark x1="55333" y1="48000" x2="54667" y2="45600"/>
                        <a14:backgroundMark x1="54667" y1="45400" x2="54667" y2="47200"/>
                        <a14:backgroundMark x1="54667" y1="50400" x2="54889" y2="45800"/>
                        <a14:backgroundMark x1="55667" y1="44800" x2="54333" y2="49200"/>
                        <a14:backgroundMark x1="53667" y1="51600" x2="55222" y2="46000"/>
                        <a14:backgroundMark x1="45222" y1="33400" x2="45444" y2="31800"/>
                        <a14:backgroundMark x1="45333" y1="31200" x2="45333" y2="33000"/>
                        <a14:backgroundMark x1="43667" y1="95400" x2="44556" y2="94600"/>
                        <a14:backgroundMark x1="43111" y1="94800" x2="45333" y2="94000"/>
                        <a14:backgroundMark x1="56222" y1="49800" x2="56111" y2="52000"/>
                        <a14:backgroundMark x1="56111" y1="51200" x2="56111" y2="51200"/>
                        <a14:backgroundMark x1="55111" y1="52200" x2="54556" y2="48200"/>
                        <a14:backgroundMark x1="44889" y1="32400" x2="44000" y2="27000"/>
                        <a14:backgroundMark x1="45889" y1="32400" x2="45000" y2="26000"/>
                      </a14:backgroundRemoval>
                    </a14:imgEffect>
                  </a14:imgLayer>
                </a14:imgProps>
              </a:ext>
              <a:ext uri="{28A0092B-C50C-407E-A947-70E740481C1C}">
                <a14:useLocalDpi xmlns:a14="http://schemas.microsoft.com/office/drawing/2010/main" val="0"/>
              </a:ext>
            </a:extLst>
          </a:blip>
          <a:srcRect l="25176" t="11478" r="25111" b="5201"/>
          <a:stretch/>
        </p:blipFill>
        <p:spPr bwMode="auto">
          <a:xfrm>
            <a:off x="2198215" y="4093159"/>
            <a:ext cx="948559" cy="8832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 background">
            <a:extLst>
              <a:ext uri="{FF2B5EF4-FFF2-40B4-BE49-F238E27FC236}">
                <a16:creationId xmlns="" xmlns:a16="http://schemas.microsoft.com/office/drawing/2014/main" id="{FA0B73B6-1438-5C12-28A5-A8AE78FAEB96}"/>
              </a:ext>
            </a:extLst>
          </p:cNvPr>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5046" b="97936" l="9585" r="95687">
                        <a14:foregroundMark x1="6550" y1="82798" x2="16613" y2="81422"/>
                        <a14:foregroundMark x1="16613" y1="81422" x2="24441" y2="88761"/>
                        <a14:foregroundMark x1="24441" y1="88761" x2="68051" y2="98394"/>
                        <a14:foregroundMark x1="68051" y1="98394" x2="79233" y2="89450"/>
                        <a14:foregroundMark x1="23323" y1="69495" x2="34665" y2="70872"/>
                        <a14:foregroundMark x1="34505" y1="69495" x2="40895" y2="96560"/>
                        <a14:foregroundMark x1="40895" y1="96560" x2="41374" y2="97018"/>
                        <a14:foregroundMark x1="43131" y1="78670" x2="63738" y2="51835"/>
                        <a14:foregroundMark x1="61821" y1="82569" x2="37220" y2="49312"/>
                        <a14:foregroundMark x1="34026" y1="57110" x2="44569" y2="45872"/>
                        <a14:foregroundMark x1="44569" y1="45872" x2="58946" y2="44037"/>
                        <a14:foregroundMark x1="58946" y1="44037" x2="67891" y2="51376"/>
                        <a14:foregroundMark x1="67891" y1="51376" x2="64217" y2="84862"/>
                        <a14:foregroundMark x1="64217" y1="49541" x2="67572" y2="74083"/>
                        <a14:foregroundMark x1="62141" y1="50459" x2="55431" y2="59862"/>
                        <a14:foregroundMark x1="55431" y1="59862" x2="51757" y2="62844"/>
                        <a14:foregroundMark x1="60224" y1="47018" x2="33866" y2="47018"/>
                        <a14:foregroundMark x1="40415" y1="60550" x2="40415" y2="88532"/>
                        <a14:foregroundMark x1="21246" y1="41284" x2="36581" y2="13303"/>
                        <a14:foregroundMark x1="36581" y1="13303" x2="46486" y2="9862"/>
                        <a14:foregroundMark x1="46486" y1="9862" x2="59425" y2="10321"/>
                        <a14:foregroundMark x1="59425" y1="10321" x2="69010" y2="15367"/>
                        <a14:foregroundMark x1="69010" y1="15367" x2="76997" y2="39908"/>
                        <a14:foregroundMark x1="92013" y1="52982" x2="93610" y2="41743"/>
                        <a14:foregroundMark x1="93610" y1="41743" x2="92492" y2="39908"/>
                        <a14:foregroundMark x1="48882" y1="5275" x2="51278" y2="5963"/>
                        <a14:foregroundMark x1="45527" y1="24771" x2="46006" y2="33257"/>
                        <a14:foregroundMark x1="49840" y1="23394" x2="49840" y2="26835"/>
                        <a14:foregroundMark x1="54633" y1="21560" x2="52236" y2="35780"/>
                        <a14:foregroundMark x1="52236" y1="35780" x2="44089" y2="31651"/>
                        <a14:foregroundMark x1="44089" y1="31651" x2="44888" y2="25688"/>
                        <a14:foregroundMark x1="81150" y1="63761" x2="80990" y2="65138"/>
                        <a14:foregroundMark x1="44089" y1="27982" x2="44249" y2="20183"/>
                        <a14:foregroundMark x1="95208" y1="52752" x2="95687" y2="44725"/>
                        <a14:foregroundMark x1="45527" y1="20872" x2="53834" y2="18349"/>
                        <a14:foregroundMark x1="53834" y1="18349" x2="53834" y2="18349"/>
                      </a14:backgroundRemoval>
                    </a14:imgEffect>
                  </a14:imgLayer>
                </a14:imgProps>
              </a:ext>
              <a:ext uri="{28A0092B-C50C-407E-A947-70E740481C1C}">
                <a14:useLocalDpi xmlns:a14="http://schemas.microsoft.com/office/drawing/2010/main" val="0"/>
              </a:ext>
            </a:extLst>
          </a:blip>
          <a:srcRect l="8434" r="10656"/>
          <a:stretch/>
        </p:blipFill>
        <p:spPr bwMode="auto">
          <a:xfrm>
            <a:off x="2289757" y="1694459"/>
            <a:ext cx="948559" cy="81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84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dirty="0">
              <a:solidFill>
                <a:schemeClr val="accent1"/>
              </a:solidFill>
            </a:endParaRPr>
          </a:p>
          <a:p>
            <a:pPr>
              <a:lnSpc>
                <a:spcPct val="100000"/>
              </a:lnSpc>
              <a:spcBef>
                <a:spcPct val="0"/>
              </a:spcBef>
              <a:buFontTx/>
              <a:buNone/>
            </a:pPr>
            <a:fld id="{91178E7B-9E7B-4DFA-86B9-D010B9D7B3A7}" type="slidenum">
              <a:rPr lang="uk-UA" altLang="ru-RU" sz="1600" smtClean="0">
                <a:solidFill>
                  <a:schemeClr val="accent1"/>
                </a:solidFill>
              </a:rPr>
              <a:pPr>
                <a:lnSpc>
                  <a:spcPct val="100000"/>
                </a:lnSpc>
                <a:spcBef>
                  <a:spcPct val="0"/>
                </a:spcBef>
                <a:buFontTx/>
                <a:buNone/>
              </a:pPr>
              <a:t>29</a:t>
            </a:fld>
            <a:endParaRPr lang="uk-UA" altLang="ru-RU" sz="1600" dirty="0">
              <a:solidFill>
                <a:schemeClr val="accent1"/>
              </a:solidFill>
            </a:endParaRPr>
          </a:p>
          <a:p>
            <a:pPr>
              <a:lnSpc>
                <a:spcPct val="100000"/>
              </a:lnSpc>
              <a:spcBef>
                <a:spcPct val="0"/>
              </a:spcBef>
              <a:buFontTx/>
              <a:buNone/>
            </a:pPr>
            <a:endParaRPr lang="uk-UA" altLang="ru-RU" sz="1600" dirty="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aphicFrame>
        <p:nvGraphicFramePr>
          <p:cNvPr id="4" name="Схема 3"/>
          <p:cNvGraphicFramePr/>
          <p:nvPr/>
        </p:nvGraphicFramePr>
        <p:xfrm>
          <a:off x="2014374" y="692696"/>
          <a:ext cx="9073008"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extLst>
              <p:ext uri="{D42A27DB-BD31-4B8C-83A1-F6EECF244321}">
                <p14:modId xmlns:p14="http://schemas.microsoft.com/office/powerpoint/2010/main" val="1172062300"/>
              </p:ext>
            </p:extLst>
          </p:nvPr>
        </p:nvGraphicFramePr>
        <p:xfrm>
          <a:off x="3636932" y="553790"/>
          <a:ext cx="7128792" cy="379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5302" name="TextBox 7"/>
          <p:cNvSpPr txBox="1">
            <a:spLocks noChangeArrowheads="1"/>
          </p:cNvSpPr>
          <p:nvPr/>
        </p:nvSpPr>
        <p:spPr bwMode="auto">
          <a:xfrm>
            <a:off x="4315410" y="52249"/>
            <a:ext cx="5771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ru-RU" altLang="ru-RU" sz="2400" dirty="0">
                <a:latin typeface="+mn-lt"/>
              </a:rPr>
              <a:t>1. РАЗВИТИЕ МОЛОЧНОГО СКОТОВОДСТВА</a:t>
            </a:r>
          </a:p>
        </p:txBody>
      </p:sp>
      <p:graphicFrame>
        <p:nvGraphicFramePr>
          <p:cNvPr id="10" name="Таблица 9"/>
          <p:cNvGraphicFramePr>
            <a:graphicFrameLocks noGrp="1"/>
          </p:cNvGraphicFramePr>
          <p:nvPr>
            <p:extLst>
              <p:ext uri="{D42A27DB-BD31-4B8C-83A1-F6EECF244321}">
                <p14:modId xmlns:p14="http://schemas.microsoft.com/office/powerpoint/2010/main" val="3734017069"/>
              </p:ext>
            </p:extLst>
          </p:nvPr>
        </p:nvGraphicFramePr>
        <p:xfrm>
          <a:off x="2139950" y="1012733"/>
          <a:ext cx="9756677" cy="4593600"/>
        </p:xfrm>
        <a:graphic>
          <a:graphicData uri="http://schemas.openxmlformats.org/drawingml/2006/table">
            <a:tbl>
              <a:tblPr firstRow="1" bandRow="1">
                <a:tableStyleId>{5C22544A-7EE6-4342-B048-85BDC9FD1C3A}</a:tableStyleId>
              </a:tblPr>
              <a:tblGrid>
                <a:gridCol w="1780769">
                  <a:extLst>
                    <a:ext uri="{9D8B030D-6E8A-4147-A177-3AD203B41FA5}">
                      <a16:colId xmlns="" xmlns:a16="http://schemas.microsoft.com/office/drawing/2014/main" val="20000"/>
                    </a:ext>
                  </a:extLst>
                </a:gridCol>
                <a:gridCol w="4195759">
                  <a:extLst>
                    <a:ext uri="{9D8B030D-6E8A-4147-A177-3AD203B41FA5}">
                      <a16:colId xmlns="" xmlns:a16="http://schemas.microsoft.com/office/drawing/2014/main" val="20001"/>
                    </a:ext>
                  </a:extLst>
                </a:gridCol>
                <a:gridCol w="1140644">
                  <a:extLst>
                    <a:ext uri="{9D8B030D-6E8A-4147-A177-3AD203B41FA5}">
                      <a16:colId xmlns="" xmlns:a16="http://schemas.microsoft.com/office/drawing/2014/main" val="20002"/>
                    </a:ext>
                  </a:extLst>
                </a:gridCol>
                <a:gridCol w="1348033">
                  <a:extLst>
                    <a:ext uri="{9D8B030D-6E8A-4147-A177-3AD203B41FA5}">
                      <a16:colId xmlns="" xmlns:a16="http://schemas.microsoft.com/office/drawing/2014/main" val="20003"/>
                    </a:ext>
                  </a:extLst>
                </a:gridCol>
                <a:gridCol w="1291472">
                  <a:extLst>
                    <a:ext uri="{9D8B030D-6E8A-4147-A177-3AD203B41FA5}">
                      <a16:colId xmlns="" xmlns:a16="http://schemas.microsoft.com/office/drawing/2014/main" val="20004"/>
                    </a:ext>
                  </a:extLst>
                </a:gridCol>
              </a:tblGrid>
              <a:tr h="494046">
                <a:tc>
                  <a:txBody>
                    <a:bodyPr/>
                    <a:lstStyle/>
                    <a:p>
                      <a:pPr algn="ctr"/>
                      <a:r>
                        <a:rPr lang="ru-RU" sz="1000" dirty="0"/>
                        <a:t>Строительство/</a:t>
                      </a:r>
                    </a:p>
                    <a:p>
                      <a:pPr algn="ctr"/>
                      <a:r>
                        <a:rPr lang="ru-RU" sz="1000" baseline="0" dirty="0"/>
                        <a:t>реконструкция</a:t>
                      </a:r>
                      <a:endParaRPr lang="ru-RU" sz="1000" dirty="0"/>
                    </a:p>
                  </a:txBody>
                  <a:tcPr marL="36000" marR="36000" marT="36000" marB="36000" anchor="ctr"/>
                </a:tc>
                <a:tc>
                  <a:txBody>
                    <a:bodyPr/>
                    <a:lstStyle/>
                    <a:p>
                      <a:pPr algn="ctr"/>
                      <a:r>
                        <a:rPr lang="ru-RU" sz="1000" dirty="0"/>
                        <a:t>Мощность объекта</a:t>
                      </a:r>
                    </a:p>
                  </a:txBody>
                  <a:tcPr marL="36000" marR="36000" marT="36000" marB="36000" anchor="ctr"/>
                </a:tc>
                <a:tc>
                  <a:txBody>
                    <a:bodyPr/>
                    <a:lstStyle/>
                    <a:p>
                      <a:pPr algn="ctr"/>
                      <a:r>
                        <a:rPr lang="ru-RU" sz="1000" dirty="0"/>
                        <a:t>Размер субсидии на </a:t>
                      </a:r>
                      <a:r>
                        <a:rPr lang="ru-RU" sz="1000" dirty="0" err="1"/>
                        <a:t>ското</a:t>
                      </a:r>
                      <a:r>
                        <a:rPr lang="ru-RU" sz="1000" dirty="0"/>
                        <a:t>-место, тыс. руб.</a:t>
                      </a:r>
                    </a:p>
                  </a:txBody>
                  <a:tcPr marL="36000" marR="36000" marT="36000" marB="36000" anchor="ctr"/>
                </a:tc>
                <a:tc>
                  <a:txBody>
                    <a:bodyPr/>
                    <a:lstStyle/>
                    <a:p>
                      <a:pPr algn="ctr"/>
                      <a:r>
                        <a:rPr lang="ru-RU" sz="1000" dirty="0"/>
                        <a:t>Срок строительства</a:t>
                      </a:r>
                    </a:p>
                  </a:txBody>
                  <a:tcPr marL="36000" marR="36000" marT="36000" marB="36000" anchor="ctr"/>
                </a:tc>
                <a:tc>
                  <a:txBody>
                    <a:bodyPr/>
                    <a:lstStyle/>
                    <a:p>
                      <a:pPr algn="ctr"/>
                      <a:r>
                        <a:rPr lang="ru-RU" sz="1000" dirty="0"/>
                        <a:t>Предельный размер возмещения из бюджета</a:t>
                      </a:r>
                    </a:p>
                  </a:txBody>
                  <a:tcPr marL="36000" marR="36000" marT="36000" marB="36000" anchor="ctr"/>
                </a:tc>
                <a:extLst>
                  <a:ext uri="{0D108BD9-81ED-4DB2-BD59-A6C34878D82A}">
                    <a16:rowId xmlns="" xmlns:a16="http://schemas.microsoft.com/office/drawing/2014/main" val="10000"/>
                  </a:ext>
                </a:extLst>
              </a:tr>
              <a:tr h="209493">
                <a:tc rowSpan="6">
                  <a:txBody>
                    <a:bodyPr/>
                    <a:lstStyle/>
                    <a:p>
                      <a:r>
                        <a:rPr lang="ru-RU" sz="1000" dirty="0"/>
                        <a:t>Строительство животноводческих объектов по производству молока </a:t>
                      </a:r>
                      <a:r>
                        <a:rPr lang="en-US" sz="1000" dirty="0"/>
                        <a:t>&lt;*&gt;</a:t>
                      </a:r>
                      <a:endParaRPr lang="ru-RU" sz="1000" dirty="0"/>
                    </a:p>
                  </a:txBody>
                  <a:tcPr marL="36000" marR="36000" marT="36000" marB="36000" anchor="ctr"/>
                </a:tc>
                <a:tc>
                  <a:txBody>
                    <a:bodyPr/>
                    <a:lstStyle/>
                    <a:p>
                      <a:pPr algn="l"/>
                      <a:r>
                        <a:rPr lang="ru-RU" sz="1000" dirty="0"/>
                        <a:t>До 250</a:t>
                      </a:r>
                      <a:r>
                        <a:rPr lang="ru-RU" sz="1000" baseline="0" dirty="0"/>
                        <a:t> голов дойного стада КРС</a:t>
                      </a:r>
                      <a:endParaRPr lang="ru-RU" sz="1000" dirty="0"/>
                    </a:p>
                  </a:txBody>
                  <a:tcPr marL="36000" marR="36000" marT="36000" marB="36000" anchor="ctr"/>
                </a:tc>
                <a:tc>
                  <a:txBody>
                    <a:bodyPr/>
                    <a:lstStyle/>
                    <a:p>
                      <a:pPr algn="ctr"/>
                      <a:r>
                        <a:rPr lang="ru-RU" sz="1000" dirty="0"/>
                        <a:t>70</a:t>
                      </a:r>
                    </a:p>
                  </a:txBody>
                  <a:tcPr marL="36000" marR="36000" marT="36000" marB="36000" anchor="ctr"/>
                </a:tc>
                <a:tc>
                  <a:txBody>
                    <a:bodyPr/>
                    <a:lstStyle/>
                    <a:p>
                      <a:pPr algn="ctr"/>
                      <a:r>
                        <a:rPr lang="ru-RU" sz="1000" dirty="0"/>
                        <a:t>1 год</a:t>
                      </a:r>
                    </a:p>
                  </a:txBody>
                  <a:tcPr marL="36000" marR="36000" marT="36000" marB="36000" anchor="ctr"/>
                </a:tc>
                <a:tc rowSpan="12">
                  <a:txBody>
                    <a:bodyPr/>
                    <a:lstStyle/>
                    <a:p>
                      <a:pPr algn="ctr"/>
                      <a:r>
                        <a:rPr lang="ru-RU" sz="1000" dirty="0"/>
                        <a:t>50% от </a:t>
                      </a:r>
                      <a:r>
                        <a:rPr lang="ru-RU" sz="1000" dirty="0" smtClean="0"/>
                        <a:t>затрат, </a:t>
                      </a:r>
                      <a:r>
                        <a:rPr lang="ru-RU" sz="1000" dirty="0"/>
                        <a:t>но не более 50% сметной стоимости строительства (реконструкции) животноводческого объекта</a:t>
                      </a:r>
                    </a:p>
                    <a:p>
                      <a:pPr algn="ctr"/>
                      <a:endParaRPr lang="ru-RU" sz="1000" dirty="0"/>
                    </a:p>
                    <a:p>
                      <a:pPr algn="ctr"/>
                      <a:endParaRPr lang="ru-RU" sz="1000" dirty="0"/>
                    </a:p>
                  </a:txBody>
                  <a:tcPr marL="36000" marR="36000" marT="36000" marB="36000" anchor="ctr"/>
                </a:tc>
                <a:extLst>
                  <a:ext uri="{0D108BD9-81ED-4DB2-BD59-A6C34878D82A}">
                    <a16:rowId xmlns="" xmlns:a16="http://schemas.microsoft.com/office/drawing/2014/main" val="10001"/>
                  </a:ext>
                </a:extLst>
              </a:tr>
              <a:tr h="209493">
                <a:tc vMerge="1">
                  <a:txBody>
                    <a:bodyPr/>
                    <a:lstStyle/>
                    <a:p>
                      <a:endParaRPr lang="ru-RU" sz="1200" dirty="0"/>
                    </a:p>
                  </a:txBody>
                  <a:tcPr/>
                </a:tc>
                <a:tc>
                  <a:txBody>
                    <a:bodyPr/>
                    <a:lstStyle/>
                    <a:p>
                      <a:pPr algn="l"/>
                      <a:r>
                        <a:rPr lang="ru-RU" sz="1000" dirty="0"/>
                        <a:t>От 251 до 399 голов дойного стада КРС</a:t>
                      </a:r>
                    </a:p>
                  </a:txBody>
                  <a:tcPr marL="36000" marR="36000" marT="36000" marB="36000" anchor="ctr"/>
                </a:tc>
                <a:tc>
                  <a:txBody>
                    <a:bodyPr/>
                    <a:lstStyle/>
                    <a:p>
                      <a:pPr algn="ctr"/>
                      <a:r>
                        <a:rPr lang="ru-RU" sz="1000" dirty="0"/>
                        <a:t>80</a:t>
                      </a:r>
                    </a:p>
                  </a:txBody>
                  <a:tcPr marL="36000" marR="36000" marT="36000" marB="36000" anchor="ctr"/>
                </a:tc>
                <a:tc>
                  <a:txBody>
                    <a:bodyPr/>
                    <a:lstStyle/>
                    <a:p>
                      <a:pPr algn="ctr"/>
                      <a:r>
                        <a:rPr lang="ru-RU" sz="1000" dirty="0"/>
                        <a:t>1,5 года</a:t>
                      </a:r>
                    </a:p>
                  </a:txBody>
                  <a:tcPr marL="36000" marR="36000" marT="36000" marB="36000" anchor="ctr"/>
                </a:tc>
                <a:tc vMerge="1">
                  <a:txBody>
                    <a:bodyPr/>
                    <a:lstStyle/>
                    <a:p>
                      <a:endParaRPr lang="ru-RU" sz="1200" dirty="0"/>
                    </a:p>
                  </a:txBody>
                  <a:tcPr/>
                </a:tc>
                <a:extLst>
                  <a:ext uri="{0D108BD9-81ED-4DB2-BD59-A6C34878D82A}">
                    <a16:rowId xmlns="" xmlns:a16="http://schemas.microsoft.com/office/drawing/2014/main" val="10002"/>
                  </a:ext>
                </a:extLst>
              </a:tr>
              <a:tr h="209493">
                <a:tc vMerge="1">
                  <a:txBody>
                    <a:bodyPr/>
                    <a:lstStyle/>
                    <a:p>
                      <a:endParaRPr lang="ru-RU" sz="1200" dirty="0"/>
                    </a:p>
                  </a:txBody>
                  <a:tcPr/>
                </a:tc>
                <a:tc>
                  <a:txBody>
                    <a:bodyPr/>
                    <a:lstStyle/>
                    <a:p>
                      <a:pPr algn="l"/>
                      <a:r>
                        <a:rPr lang="ru-RU" sz="1000" dirty="0"/>
                        <a:t>От 400 до 599 голов дойного стада КРС</a:t>
                      </a:r>
                    </a:p>
                  </a:txBody>
                  <a:tcPr marL="36000" marR="36000" marT="36000" marB="36000" anchor="ctr"/>
                </a:tc>
                <a:tc>
                  <a:txBody>
                    <a:bodyPr/>
                    <a:lstStyle/>
                    <a:p>
                      <a:pPr algn="ctr"/>
                      <a:r>
                        <a:rPr lang="ru-RU" sz="1000" dirty="0"/>
                        <a:t>120</a:t>
                      </a:r>
                    </a:p>
                  </a:txBody>
                  <a:tcPr marL="36000" marR="36000" marT="36000" marB="36000" anchor="ctr"/>
                </a:tc>
                <a:tc>
                  <a:txBody>
                    <a:bodyPr/>
                    <a:lstStyle/>
                    <a:p>
                      <a:pPr algn="ctr"/>
                      <a:r>
                        <a:rPr lang="ru-RU" sz="1000" dirty="0"/>
                        <a:t>2 года</a:t>
                      </a:r>
                    </a:p>
                  </a:txBody>
                  <a:tcPr marL="36000" marR="36000" marT="36000" marB="36000" anchor="ctr"/>
                </a:tc>
                <a:tc vMerge="1">
                  <a:txBody>
                    <a:bodyPr/>
                    <a:lstStyle/>
                    <a:p>
                      <a:endParaRPr lang="ru-RU" sz="1200" dirty="0"/>
                    </a:p>
                  </a:txBody>
                  <a:tcPr/>
                </a:tc>
                <a:extLst>
                  <a:ext uri="{0D108BD9-81ED-4DB2-BD59-A6C34878D82A}">
                    <a16:rowId xmlns="" xmlns:a16="http://schemas.microsoft.com/office/drawing/2014/main" val="10003"/>
                  </a:ext>
                </a:extLst>
              </a:tr>
              <a:tr h="209493">
                <a:tc vMerge="1">
                  <a:txBody>
                    <a:bodyPr/>
                    <a:lstStyle/>
                    <a:p>
                      <a:endParaRPr lang="ru-RU" sz="1200" dirty="0"/>
                    </a:p>
                  </a:txBody>
                  <a:tcPr/>
                </a:tc>
                <a:tc>
                  <a:txBody>
                    <a:bodyPr/>
                    <a:lstStyle/>
                    <a:p>
                      <a:pPr algn="l"/>
                      <a:r>
                        <a:rPr lang="ru-RU" sz="1000" dirty="0"/>
                        <a:t>От</a:t>
                      </a:r>
                      <a:r>
                        <a:rPr lang="ru-RU" sz="1000" baseline="0" dirty="0"/>
                        <a:t> 600 до 799 голов дойного стада КРС</a:t>
                      </a:r>
                      <a:endParaRPr lang="ru-RU" sz="1000" dirty="0"/>
                    </a:p>
                  </a:txBody>
                  <a:tcPr marL="36000" marR="36000" marT="36000" marB="36000" anchor="ctr"/>
                </a:tc>
                <a:tc>
                  <a:txBody>
                    <a:bodyPr/>
                    <a:lstStyle/>
                    <a:p>
                      <a:pPr algn="ctr"/>
                      <a:r>
                        <a:rPr lang="ru-RU" sz="1000" dirty="0"/>
                        <a:t>140</a:t>
                      </a:r>
                    </a:p>
                  </a:txBody>
                  <a:tcPr marL="36000" marR="36000" marT="36000" marB="36000" anchor="ctr"/>
                </a:tc>
                <a:tc>
                  <a:txBody>
                    <a:bodyPr/>
                    <a:lstStyle/>
                    <a:p>
                      <a:pPr algn="ctr"/>
                      <a:r>
                        <a:rPr lang="ru-RU" sz="1000" dirty="0"/>
                        <a:t>2 года</a:t>
                      </a:r>
                    </a:p>
                  </a:txBody>
                  <a:tcPr marL="36000" marR="36000" marT="36000" marB="36000" anchor="ctr"/>
                </a:tc>
                <a:tc vMerge="1">
                  <a:txBody>
                    <a:bodyPr/>
                    <a:lstStyle/>
                    <a:p>
                      <a:endParaRPr lang="ru-RU" sz="1200" dirty="0"/>
                    </a:p>
                  </a:txBody>
                  <a:tcPr/>
                </a:tc>
                <a:extLst>
                  <a:ext uri="{0D108BD9-81ED-4DB2-BD59-A6C34878D82A}">
                    <a16:rowId xmlns="" xmlns:a16="http://schemas.microsoft.com/office/drawing/2014/main" val="10004"/>
                  </a:ext>
                </a:extLst>
              </a:tr>
              <a:tr h="351769">
                <a:tc vMerge="1">
                  <a:txBody>
                    <a:bodyPr/>
                    <a:lstStyle/>
                    <a:p>
                      <a:endParaRPr lang="ru-RU" sz="1200" dirty="0"/>
                    </a:p>
                  </a:txBody>
                  <a:tcPr/>
                </a:tc>
                <a:tc>
                  <a:txBody>
                    <a:bodyPr/>
                    <a:lstStyle/>
                    <a:p>
                      <a:pPr algn="l"/>
                      <a:r>
                        <a:rPr lang="ru-RU" sz="1000" dirty="0"/>
                        <a:t>Более 800 голов дойного стада КРС</a:t>
                      </a:r>
                    </a:p>
                  </a:txBody>
                  <a:tcPr marL="36000" marR="36000" marT="36000" marB="36000" anchor="ctr"/>
                </a:tc>
                <a:tc>
                  <a:txBody>
                    <a:bodyPr/>
                    <a:lstStyle/>
                    <a:p>
                      <a:pPr algn="ctr"/>
                      <a:r>
                        <a:rPr lang="ru-RU" sz="1000" dirty="0"/>
                        <a:t>160</a:t>
                      </a:r>
                    </a:p>
                  </a:txBody>
                  <a:tcPr marL="36000" marR="36000" marT="36000" marB="36000" anchor="ctr"/>
                </a:tc>
                <a:tc>
                  <a:txBody>
                    <a:bodyPr/>
                    <a:lstStyle/>
                    <a:p>
                      <a:pPr algn="ctr"/>
                      <a:r>
                        <a:rPr lang="ru-RU" sz="1000" dirty="0"/>
                        <a:t>2,5 года–</a:t>
                      </a:r>
                      <a:r>
                        <a:rPr lang="ru-RU" sz="1000" baseline="0" dirty="0"/>
                        <a:t>до 999 гол.</a:t>
                      </a:r>
                    </a:p>
                    <a:p>
                      <a:pPr algn="ctr"/>
                      <a:r>
                        <a:rPr lang="ru-RU" sz="1000" baseline="0" dirty="0"/>
                        <a:t>3,5 года–от 1000 гол.</a:t>
                      </a:r>
                      <a:endParaRPr lang="ru-RU" sz="1000" dirty="0"/>
                    </a:p>
                  </a:txBody>
                  <a:tcPr marL="36000" marR="36000" marT="36000" marB="36000" anchor="ctr"/>
                </a:tc>
                <a:tc vMerge="1">
                  <a:txBody>
                    <a:bodyPr/>
                    <a:lstStyle/>
                    <a:p>
                      <a:endParaRPr lang="ru-RU" sz="1200" dirty="0"/>
                    </a:p>
                  </a:txBody>
                  <a:tcPr/>
                </a:tc>
                <a:extLst>
                  <a:ext uri="{0D108BD9-81ED-4DB2-BD59-A6C34878D82A}">
                    <a16:rowId xmlns="" xmlns:a16="http://schemas.microsoft.com/office/drawing/2014/main" val="10005"/>
                  </a:ext>
                </a:extLst>
              </a:tr>
              <a:tr h="209493">
                <a:tc vMerge="1">
                  <a:txBody>
                    <a:bodyPr/>
                    <a:lstStyle/>
                    <a:p>
                      <a:endParaRPr lang="ru-RU" sz="1200" dirty="0"/>
                    </a:p>
                  </a:txBody>
                  <a:tcPr marL="91439" marR="91439" marT="45690" marB="45690"/>
                </a:tc>
                <a:tc>
                  <a:txBody>
                    <a:bodyPr/>
                    <a:lstStyle/>
                    <a:p>
                      <a:pPr algn="l"/>
                      <a:r>
                        <a:rPr lang="ru-RU" sz="1000" dirty="0"/>
                        <a:t>Мелкого рогатого скота от 500 гол.</a:t>
                      </a:r>
                    </a:p>
                  </a:txBody>
                  <a:tcPr marL="36000" marR="36000" marT="36000" marB="36000" anchor="ctr"/>
                </a:tc>
                <a:tc>
                  <a:txBody>
                    <a:bodyPr/>
                    <a:lstStyle/>
                    <a:p>
                      <a:pPr algn="ctr"/>
                      <a:r>
                        <a:rPr lang="ru-RU" sz="1000" dirty="0"/>
                        <a:t>25</a:t>
                      </a:r>
                    </a:p>
                  </a:txBody>
                  <a:tcPr marL="36000" marR="36000" marT="36000" marB="36000" anchor="ctr"/>
                </a:tc>
                <a:tc>
                  <a:txBody>
                    <a:bodyPr/>
                    <a:lstStyle/>
                    <a:p>
                      <a:pPr algn="ctr"/>
                      <a:r>
                        <a:rPr lang="ru-RU" sz="1000" dirty="0"/>
                        <a:t>1 год</a:t>
                      </a:r>
                    </a:p>
                  </a:txBody>
                  <a:tcPr marL="36000" marR="36000" marT="36000" marB="36000" anchor="ctr"/>
                </a:tc>
                <a:tc vMerge="1">
                  <a:txBody>
                    <a:bodyPr/>
                    <a:lstStyle/>
                    <a:p>
                      <a:endParaRPr lang="ru-RU"/>
                    </a:p>
                  </a:txBody>
                  <a:tcPr/>
                </a:tc>
                <a:extLst>
                  <a:ext uri="{0D108BD9-81ED-4DB2-BD59-A6C34878D82A}">
                    <a16:rowId xmlns="" xmlns:a16="http://schemas.microsoft.com/office/drawing/2014/main" val="217995022"/>
                  </a:ext>
                </a:extLst>
              </a:tr>
              <a:tr h="494046">
                <a:tc gridSpan="2">
                  <a:txBody>
                    <a:bodyPr/>
                    <a:lstStyle/>
                    <a:p>
                      <a:r>
                        <a:rPr lang="ru-RU" sz="1000" dirty="0"/>
                        <a:t>Строительство животноводческого помещения для содержания сухостойных коров, в том числе родильных отделений, помещений для выращивания ремонтного молодняка КРС, помещений для содержания быков-производителей</a:t>
                      </a:r>
                    </a:p>
                  </a:txBody>
                  <a:tcPr marL="36000" marR="36000" marT="36000" marB="36000" anchor="ctr"/>
                </a:tc>
                <a:tc hMerge="1">
                  <a:txBody>
                    <a:bodyPr/>
                    <a:lstStyle/>
                    <a:p>
                      <a:endParaRPr lang="ru-RU" sz="1200" dirty="0"/>
                    </a:p>
                  </a:txBody>
                  <a:tcPr/>
                </a:tc>
                <a:tc>
                  <a:txBody>
                    <a:bodyPr/>
                    <a:lstStyle/>
                    <a:p>
                      <a:pPr algn="ctr"/>
                      <a:r>
                        <a:rPr lang="ru-RU" sz="1000" dirty="0"/>
                        <a:t>30</a:t>
                      </a:r>
                    </a:p>
                  </a:txBody>
                  <a:tcPr marL="36000" marR="36000" marT="36000" marB="36000" anchor="ctr"/>
                </a:tc>
                <a:tc>
                  <a:txBody>
                    <a:bodyPr/>
                    <a:lstStyle/>
                    <a:p>
                      <a:pPr algn="ctr"/>
                      <a:r>
                        <a:rPr lang="ru-RU" sz="1000" dirty="0"/>
                        <a:t>1 год</a:t>
                      </a:r>
                    </a:p>
                  </a:txBody>
                  <a:tcPr marL="36000" marR="36000" marT="36000" marB="36000" anchor="ctr"/>
                </a:tc>
                <a:tc vMerge="1">
                  <a:txBody>
                    <a:bodyPr/>
                    <a:lstStyle/>
                    <a:p>
                      <a:endParaRPr lang="ru-RU"/>
                    </a:p>
                  </a:txBody>
                  <a:tcPr/>
                </a:tc>
                <a:extLst>
                  <a:ext uri="{0D108BD9-81ED-4DB2-BD59-A6C34878D82A}">
                    <a16:rowId xmlns="" xmlns:a16="http://schemas.microsoft.com/office/drawing/2014/main" val="2918361710"/>
                  </a:ext>
                </a:extLst>
              </a:tr>
              <a:tr h="351769">
                <a:tc gridSpan="2">
                  <a:txBody>
                    <a:bodyPr/>
                    <a:lstStyle/>
                    <a:p>
                      <a:r>
                        <a:rPr lang="ru-RU" sz="1000" dirty="0"/>
                        <a:t>Реконструкция животноводческого помещения для содержания дойного стада КРС</a:t>
                      </a:r>
                      <a:r>
                        <a:rPr lang="ru-RU" sz="1000" baseline="0" dirty="0"/>
                        <a:t> с заменой доильного оборудования</a:t>
                      </a:r>
                      <a:endParaRPr lang="ru-RU" sz="1000" dirty="0"/>
                    </a:p>
                  </a:txBody>
                  <a:tcPr marL="36000" marR="36000" marT="36000" marB="36000" anchor="ctr"/>
                </a:tc>
                <a:tc hMerge="1">
                  <a:txBody>
                    <a:bodyPr/>
                    <a:lstStyle/>
                    <a:p>
                      <a:endParaRPr lang="ru-RU" sz="1200" dirty="0"/>
                    </a:p>
                  </a:txBody>
                  <a:tcPr/>
                </a:tc>
                <a:tc>
                  <a:txBody>
                    <a:bodyPr/>
                    <a:lstStyle/>
                    <a:p>
                      <a:pPr algn="ctr"/>
                      <a:r>
                        <a:rPr lang="ru-RU" sz="1000" dirty="0"/>
                        <a:t>40</a:t>
                      </a:r>
                    </a:p>
                  </a:txBody>
                  <a:tcPr marL="36000" marR="36000" marT="36000" marB="36000" anchor="ctr"/>
                </a:tc>
                <a:tc>
                  <a:txBody>
                    <a:bodyPr/>
                    <a:lstStyle/>
                    <a:p>
                      <a:pPr algn="ctr"/>
                      <a:r>
                        <a:rPr lang="ru-RU" sz="1000" dirty="0"/>
                        <a:t>1 год – до 250 гол.</a:t>
                      </a:r>
                    </a:p>
                    <a:p>
                      <a:pPr algn="ctr"/>
                      <a:r>
                        <a:rPr lang="ru-RU" sz="1000" dirty="0"/>
                        <a:t>2 года – более 250 гол.</a:t>
                      </a:r>
                    </a:p>
                  </a:txBody>
                  <a:tcPr marL="36000" marR="36000" marT="36000" marB="36000" anchor="ctr"/>
                </a:tc>
                <a:tc vMerge="1">
                  <a:txBody>
                    <a:bodyPr/>
                    <a:lstStyle/>
                    <a:p>
                      <a:endParaRPr lang="ru-RU" sz="1200" dirty="0"/>
                    </a:p>
                  </a:txBody>
                  <a:tcPr/>
                </a:tc>
                <a:extLst>
                  <a:ext uri="{0D108BD9-81ED-4DB2-BD59-A6C34878D82A}">
                    <a16:rowId xmlns="" xmlns:a16="http://schemas.microsoft.com/office/drawing/2014/main" val="10006"/>
                  </a:ext>
                </a:extLst>
              </a:tr>
              <a:tr h="35176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a:t>Реконструкция животноводческого помещения для содержания дойного стада без замены доильного оборудования</a:t>
                      </a:r>
                    </a:p>
                  </a:txBody>
                  <a:tcPr marL="36000" marR="36000" marT="36000" marB="36000" anchor="ctr"/>
                </a:tc>
                <a:tc hMerge="1">
                  <a:txBody>
                    <a:bodyPr/>
                    <a:lstStyle/>
                    <a:p>
                      <a:endParaRPr lang="ru-RU" sz="1200" dirty="0"/>
                    </a:p>
                  </a:txBody>
                  <a:tcPr/>
                </a:tc>
                <a:tc>
                  <a:txBody>
                    <a:bodyPr/>
                    <a:lstStyle/>
                    <a:p>
                      <a:pPr algn="ctr"/>
                      <a:r>
                        <a:rPr lang="ru-RU" sz="1000" dirty="0"/>
                        <a:t>35</a:t>
                      </a:r>
                    </a:p>
                  </a:txBody>
                  <a:tcPr marL="36000" marR="36000" marT="36000" marB="36000" anchor="ctr"/>
                </a:tc>
                <a:tc>
                  <a:txBody>
                    <a:bodyPr/>
                    <a:lstStyle/>
                    <a:p>
                      <a:pPr algn="ctr"/>
                      <a:r>
                        <a:rPr lang="ru-RU" sz="1000" dirty="0"/>
                        <a:t>1 год</a:t>
                      </a:r>
                    </a:p>
                  </a:txBody>
                  <a:tcPr marL="36000" marR="36000" marT="36000" marB="36000" anchor="ctr"/>
                </a:tc>
                <a:tc vMerge="1">
                  <a:txBody>
                    <a:bodyPr/>
                    <a:lstStyle/>
                    <a:p>
                      <a:endParaRPr lang="ru-RU" sz="1200" dirty="0"/>
                    </a:p>
                  </a:txBody>
                  <a:tcPr/>
                </a:tc>
                <a:extLst>
                  <a:ext uri="{0D108BD9-81ED-4DB2-BD59-A6C34878D82A}">
                    <a16:rowId xmlns="" xmlns:a16="http://schemas.microsoft.com/office/drawing/2014/main" val="10007"/>
                  </a:ext>
                </a:extLst>
              </a:tr>
              <a:tr h="380442">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000" u="none" strike="noStrike" kern="1200" cap="none" spc="0" normalizeH="0" baseline="0" noProof="0" dirty="0">
                          <a:ln>
                            <a:noFill/>
                          </a:ln>
                          <a:effectLst/>
                          <a:uLnTx/>
                          <a:uFillTx/>
                        </a:rPr>
                        <a:t>Реконструкция животноводческого для содержания сухостойных коров, в том числе родильных отделений, помещений для содержания быков-производителей и помещений для выращивания ремонтного молодняка крупного рогатого скота</a:t>
                      </a:r>
                    </a:p>
                  </a:txBody>
                  <a:tcPr marL="36000" marR="36000" marT="36000" marB="36000" anchor="ctr"/>
                </a:tc>
                <a:tc hMerge="1">
                  <a:txBody>
                    <a:bodyPr/>
                    <a:lstStyle/>
                    <a:p>
                      <a:endParaRPr lang="ru-RU" sz="1200" dirty="0"/>
                    </a:p>
                  </a:txBody>
                  <a:tcPr/>
                </a:tc>
                <a:tc>
                  <a:txBody>
                    <a:bodyPr/>
                    <a:lstStyle/>
                    <a:p>
                      <a:pPr algn="ctr"/>
                      <a:r>
                        <a:rPr lang="ru-RU" sz="1000" dirty="0"/>
                        <a:t>25</a:t>
                      </a:r>
                    </a:p>
                  </a:txBody>
                  <a:tcPr marL="36000" marR="36000" marT="36000" marB="36000" anchor="ctr"/>
                </a:tc>
                <a:tc>
                  <a:txBody>
                    <a:bodyPr/>
                    <a:lstStyle/>
                    <a:p>
                      <a:pPr algn="ctr"/>
                      <a:r>
                        <a:rPr lang="ru-RU" sz="1000" dirty="0"/>
                        <a:t>1 год</a:t>
                      </a:r>
                    </a:p>
                  </a:txBody>
                  <a:tcPr marL="36000" marR="36000" marT="36000" marB="36000" anchor="ctr"/>
                </a:tc>
                <a:tc vMerge="1">
                  <a:txBody>
                    <a:bodyPr/>
                    <a:lstStyle/>
                    <a:p>
                      <a:endParaRPr lang="ru-RU" sz="1200" dirty="0"/>
                    </a:p>
                  </a:txBody>
                  <a:tcPr/>
                </a:tc>
                <a:extLst>
                  <a:ext uri="{0D108BD9-81ED-4DB2-BD59-A6C34878D82A}">
                    <a16:rowId xmlns="" xmlns:a16="http://schemas.microsoft.com/office/drawing/2014/main" val="10008"/>
                  </a:ext>
                </a:extLst>
              </a:tr>
              <a:tr h="0">
                <a:tc gridSpan="2">
                  <a:txBody>
                    <a:bodyPr/>
                    <a:lstStyle/>
                    <a:p>
                      <a:r>
                        <a:rPr lang="ru-RU" sz="1000" dirty="0"/>
                        <a:t>Реконструкции животноводческих объектов для содержания дойного стада мелкого рогатого скота от 500 гол.</a:t>
                      </a:r>
                    </a:p>
                  </a:txBody>
                  <a:tcPr marL="36000" marR="36000" marT="36000" marB="36000" anchor="ctr"/>
                </a:tc>
                <a:tc hMerge="1">
                  <a:txBody>
                    <a:bodyPr/>
                    <a:lstStyle/>
                    <a:p>
                      <a:endParaRPr lang="ru-RU"/>
                    </a:p>
                  </a:txBody>
                  <a:tcPr/>
                </a:tc>
                <a:tc>
                  <a:txBody>
                    <a:bodyPr/>
                    <a:lstStyle/>
                    <a:p>
                      <a:pPr algn="ctr"/>
                      <a:r>
                        <a:rPr lang="ru-RU" sz="1000" dirty="0"/>
                        <a:t>15</a:t>
                      </a:r>
                    </a:p>
                  </a:txBody>
                  <a:tcPr marL="36000" marR="36000" marT="36000" marB="36000" anchor="ctr"/>
                </a:tc>
                <a:tc>
                  <a:txBody>
                    <a:bodyPr/>
                    <a:lstStyle/>
                    <a:p>
                      <a:pPr algn="ctr"/>
                      <a:r>
                        <a:rPr lang="ru-RU" sz="1000" dirty="0"/>
                        <a:t>1 год</a:t>
                      </a:r>
                    </a:p>
                    <a:p>
                      <a:pPr algn="ctr"/>
                      <a:endParaRPr lang="ru-RU" sz="1000" dirty="0"/>
                    </a:p>
                  </a:txBody>
                  <a:tcPr marL="36000" marR="36000" marT="36000" marB="36000" anchor="ctr"/>
                </a:tc>
                <a:tc vMerge="1">
                  <a:txBody>
                    <a:bodyPr/>
                    <a:lstStyle/>
                    <a:p>
                      <a:pPr algn="ctr"/>
                      <a:endParaRPr lang="ru-RU" sz="1100" dirty="0"/>
                    </a:p>
                  </a:txBody>
                  <a:tcPr marL="36000" marR="36000" marT="36000" marB="36000"/>
                </a:tc>
                <a:extLst>
                  <a:ext uri="{0D108BD9-81ED-4DB2-BD59-A6C34878D82A}">
                    <a16:rowId xmlns="" xmlns:a16="http://schemas.microsoft.com/office/drawing/2014/main" val="2623227478"/>
                  </a:ext>
                </a:extLst>
              </a:tr>
              <a:tr h="202922">
                <a:tc gridSpan="2">
                  <a:txBody>
                    <a:bodyPr/>
                    <a:lstStyle/>
                    <a:p>
                      <a:r>
                        <a:rPr lang="ru-RU" sz="1000" dirty="0"/>
                        <a:t>Реконструкции животноводческих объектов для содержания мелкого рогатого скота в сухостойный период, в том числе родильных отделений и помещений для выращивания ремонтного молодняка МРС от 500 гол</a:t>
                      </a:r>
                    </a:p>
                  </a:txBody>
                  <a:tcPr marL="36000" marR="36000" marT="36000" marB="36000" anchor="ctr"/>
                </a:tc>
                <a:tc hMerge="1">
                  <a:txBody>
                    <a:bodyPr/>
                    <a:lstStyle/>
                    <a:p>
                      <a:endParaRPr lang="ru-RU"/>
                    </a:p>
                  </a:txBody>
                  <a:tcPr/>
                </a:tc>
                <a:tc>
                  <a:txBody>
                    <a:bodyPr/>
                    <a:lstStyle/>
                    <a:p>
                      <a:pPr algn="ctr"/>
                      <a:r>
                        <a:rPr lang="ru-RU" sz="1000" dirty="0"/>
                        <a:t>10</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a:t>1 год</a:t>
                      </a:r>
                    </a:p>
                    <a:p>
                      <a:pPr algn="ctr"/>
                      <a:endParaRPr lang="ru-RU" sz="1000" dirty="0"/>
                    </a:p>
                  </a:txBody>
                  <a:tcPr marL="36000" marR="36000" marT="36000" marB="36000"/>
                </a:tc>
                <a:tc vMerge="1">
                  <a:txBody>
                    <a:bodyPr/>
                    <a:lstStyle/>
                    <a:p>
                      <a:pPr algn="ctr"/>
                      <a:endParaRPr lang="ru-RU" sz="1100" dirty="0"/>
                    </a:p>
                  </a:txBody>
                  <a:tcPr marL="36000" marR="36000" marT="36000" marB="36000"/>
                </a:tc>
                <a:extLst>
                  <a:ext uri="{0D108BD9-81ED-4DB2-BD59-A6C34878D82A}">
                    <a16:rowId xmlns="" xmlns:a16="http://schemas.microsoft.com/office/drawing/2014/main" val="1829021433"/>
                  </a:ext>
                </a:extLst>
              </a:tr>
            </a:tbl>
          </a:graphicData>
        </a:graphic>
      </p:graphicFrame>
      <p:sp>
        <p:nvSpPr>
          <p:cNvPr id="13" name="Скругленный прямоугольник 12"/>
          <p:cNvSpPr/>
          <p:nvPr/>
        </p:nvSpPr>
        <p:spPr>
          <a:xfrm>
            <a:off x="2139950" y="5651000"/>
            <a:ext cx="9756677" cy="11595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schemeClr val="tx1"/>
                </a:solidFill>
              </a:rPr>
              <a:t>&lt;*&gt; </a:t>
            </a:r>
            <a:r>
              <a:rPr lang="ru-RU" sz="1100" dirty="0">
                <a:solidFill>
                  <a:schemeClr val="tx1"/>
                </a:solidFill>
              </a:rPr>
              <a:t>Получатель обязуется: </a:t>
            </a:r>
          </a:p>
          <a:p>
            <a:pPr marL="171450" indent="-171450">
              <a:buFontTx/>
              <a:buChar char="-"/>
              <a:defRPr/>
            </a:pPr>
            <a:r>
              <a:rPr lang="ru-RU" sz="1100" dirty="0">
                <a:solidFill>
                  <a:schemeClr val="tx1"/>
                </a:solidFill>
              </a:rPr>
              <a:t>увеличить поголовье дойного стада КРС не менее, чем на 30% от количества голов дойного стада, предусмотренного проектной документацией, по сравнению с поголовьем дойного стада на 1 января года, в котором принято решение о включении животноводческого объекта в Перечень (не применяется для получателей, осуществляющих строительство в целях реализации мероприятий по переводу животных на беспривязное содержание).</a:t>
            </a:r>
          </a:p>
          <a:p>
            <a:pPr marL="171450" indent="-171450">
              <a:buFontTx/>
              <a:buChar char="-"/>
              <a:defRPr/>
            </a:pPr>
            <a:r>
              <a:rPr lang="ru-RU" sz="1100" dirty="0">
                <a:solidFill>
                  <a:schemeClr val="tx1"/>
                </a:solidFill>
              </a:rPr>
              <a:t>увеличить поголовье дойного стада КРС не менее чем до 90% дойного стада, предусмотренного проектной документацией, в течении 3-х лет с даты получения разрешения на ввод в эксплуатацию</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dirty="0">
              <a:solidFill>
                <a:schemeClr val="accent1"/>
              </a:solidFill>
            </a:endParaRPr>
          </a:p>
          <a:p>
            <a:pPr>
              <a:lnSpc>
                <a:spcPct val="100000"/>
              </a:lnSpc>
              <a:spcBef>
                <a:spcPct val="0"/>
              </a:spcBef>
              <a:buFontTx/>
              <a:buNone/>
            </a:pPr>
            <a:fld id="{219764C1-0D34-45B8-9995-29B3964AADDA}" type="slidenum">
              <a:rPr lang="uk-UA" altLang="ru-RU" sz="1600" smtClean="0">
                <a:solidFill>
                  <a:schemeClr val="accent1"/>
                </a:solidFill>
              </a:rPr>
              <a:pPr>
                <a:lnSpc>
                  <a:spcPct val="100000"/>
                </a:lnSpc>
                <a:spcBef>
                  <a:spcPct val="0"/>
                </a:spcBef>
                <a:buFontTx/>
                <a:buNone/>
              </a:pPr>
              <a:t>3</a:t>
            </a:fld>
            <a:endParaRPr lang="uk-UA" altLang="ru-RU" sz="1600" dirty="0">
              <a:solidFill>
                <a:schemeClr val="accent1"/>
              </a:solidFill>
            </a:endParaRPr>
          </a:p>
          <a:p>
            <a:pPr>
              <a:lnSpc>
                <a:spcPct val="100000"/>
              </a:lnSpc>
              <a:spcBef>
                <a:spcPct val="0"/>
              </a:spcBef>
              <a:buFontTx/>
              <a:buNone/>
            </a:pPr>
            <a:endParaRPr lang="uk-UA" altLang="ru-RU" sz="1600" dirty="0">
              <a:solidFill>
                <a:schemeClr val="accent1"/>
              </a:solidFill>
            </a:endParaRPr>
          </a:p>
        </p:txBody>
      </p:sp>
      <p:sp>
        <p:nvSpPr>
          <p:cNvPr id="6" name="TextBox 8"/>
          <p:cNvSpPr txBox="1">
            <a:spLocks noChangeArrowheads="1"/>
          </p:cNvSpPr>
          <p:nvPr/>
        </p:nvSpPr>
        <p:spPr bwMode="auto">
          <a:xfrm>
            <a:off x="2288881" y="298108"/>
            <a:ext cx="91665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dirty="0">
                <a:latin typeface="Arial" panose="020B0604020202020204" pitchFamily="34" charset="0"/>
                <a:cs typeface="Arial" panose="020B0604020202020204" pitchFamily="34" charset="0"/>
              </a:rPr>
              <a:t>НАПРАВЛЕНИЯ ГОСУДАРСТВЕННОЙ ПОДДЕРЖКИ АГРОПРОМЫШЛЕННОГО КОМПЛЕКСА В 2025 ГОДУ</a:t>
            </a:r>
          </a:p>
        </p:txBody>
      </p:sp>
      <p:sp>
        <p:nvSpPr>
          <p:cNvPr id="22" name="TextBox 21">
            <a:extLst>
              <a:ext uri="{FF2B5EF4-FFF2-40B4-BE49-F238E27FC236}">
                <a16:creationId xmlns="" xmlns:a16="http://schemas.microsoft.com/office/drawing/2014/main" id="{E3E01649-FF3E-19F5-6856-14840E4F39CC}"/>
              </a:ext>
            </a:extLst>
          </p:cNvPr>
          <p:cNvSpPr txBox="1"/>
          <p:nvPr/>
        </p:nvSpPr>
        <p:spPr bwMode="auto">
          <a:xfrm>
            <a:off x="3395176" y="1779263"/>
            <a:ext cx="2090058" cy="76944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spcAft>
                <a:spcPts val="0"/>
              </a:spcAft>
            </a:pPr>
            <a:r>
              <a:rPr lang="ru-RU" sz="1100" dirty="0"/>
              <a:t>1. Субсидия на поддержку приоритетных направлений АПК и развития малых форм хозяйствования</a:t>
            </a:r>
          </a:p>
        </p:txBody>
      </p:sp>
      <p:sp>
        <p:nvSpPr>
          <p:cNvPr id="26" name="Прямоугольник 25">
            <a:extLst>
              <a:ext uri="{FF2B5EF4-FFF2-40B4-BE49-F238E27FC236}">
                <a16:creationId xmlns="" xmlns:a16="http://schemas.microsoft.com/office/drawing/2014/main" id="{741ED901-E00C-14B0-2D6C-7E68A9D4916C}"/>
              </a:ext>
            </a:extLst>
          </p:cNvPr>
          <p:cNvSpPr/>
          <p:nvPr/>
        </p:nvSpPr>
        <p:spPr>
          <a:xfrm>
            <a:off x="2289499" y="1589210"/>
            <a:ext cx="3215562" cy="11430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a:extLst>
              <a:ext uri="{FF2B5EF4-FFF2-40B4-BE49-F238E27FC236}">
                <a16:creationId xmlns="" xmlns:a16="http://schemas.microsoft.com/office/drawing/2014/main" id="{D2EB5FEE-8955-2270-4365-2D96F9ED4140}"/>
              </a:ext>
            </a:extLst>
          </p:cNvPr>
          <p:cNvSpPr txBox="1"/>
          <p:nvPr/>
        </p:nvSpPr>
        <p:spPr bwMode="auto">
          <a:xfrm>
            <a:off x="6819318" y="1886017"/>
            <a:ext cx="1719263" cy="54938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85725" lvl="0" defTabSz="666750">
              <a:lnSpc>
                <a:spcPct val="90000"/>
              </a:lnSpc>
              <a:spcAft>
                <a:spcPct val="35000"/>
              </a:spcAft>
            </a:pPr>
            <a:r>
              <a:rPr lang="ru-RU" sz="1100" dirty="0"/>
              <a:t>2. Федеральное льготное кредитование</a:t>
            </a:r>
          </a:p>
        </p:txBody>
      </p:sp>
      <p:sp>
        <p:nvSpPr>
          <p:cNvPr id="45" name="Прямоугольник 44">
            <a:extLst>
              <a:ext uri="{FF2B5EF4-FFF2-40B4-BE49-F238E27FC236}">
                <a16:creationId xmlns="" xmlns:a16="http://schemas.microsoft.com/office/drawing/2014/main" id="{75388327-F07E-1F72-CE09-1AD3A502647F}"/>
              </a:ext>
            </a:extLst>
          </p:cNvPr>
          <p:cNvSpPr/>
          <p:nvPr/>
        </p:nvSpPr>
        <p:spPr>
          <a:xfrm>
            <a:off x="5795964" y="1589210"/>
            <a:ext cx="2657571" cy="11430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TextBox 55">
            <a:extLst>
              <a:ext uri="{FF2B5EF4-FFF2-40B4-BE49-F238E27FC236}">
                <a16:creationId xmlns="" xmlns:a16="http://schemas.microsoft.com/office/drawing/2014/main" id="{7B86279B-8847-AF29-ACED-BDB08850E4BE}"/>
              </a:ext>
            </a:extLst>
          </p:cNvPr>
          <p:cNvSpPr txBox="1"/>
          <p:nvPr/>
        </p:nvSpPr>
        <p:spPr bwMode="auto">
          <a:xfrm>
            <a:off x="9715115" y="1728994"/>
            <a:ext cx="1719263" cy="854080"/>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85725" lvl="0" defTabSz="666750">
              <a:lnSpc>
                <a:spcPct val="90000"/>
              </a:lnSpc>
              <a:spcAft>
                <a:spcPct val="35000"/>
              </a:spcAft>
            </a:pPr>
            <a:r>
              <a:rPr lang="ru-RU" sz="1100" dirty="0"/>
              <a:t>3. Возмещение прямых понесенных затрат на создание и модернизацию объектов АПК</a:t>
            </a:r>
          </a:p>
        </p:txBody>
      </p:sp>
      <p:sp>
        <p:nvSpPr>
          <p:cNvPr id="60" name="Прямоугольник 59">
            <a:extLst>
              <a:ext uri="{FF2B5EF4-FFF2-40B4-BE49-F238E27FC236}">
                <a16:creationId xmlns="" xmlns:a16="http://schemas.microsoft.com/office/drawing/2014/main" id="{32684C41-243C-A968-9666-C0779E309A46}"/>
              </a:ext>
            </a:extLst>
          </p:cNvPr>
          <p:cNvSpPr/>
          <p:nvPr/>
        </p:nvSpPr>
        <p:spPr>
          <a:xfrm>
            <a:off x="8797897" y="1584534"/>
            <a:ext cx="2657571" cy="11430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a:extLst>
              <a:ext uri="{FF2B5EF4-FFF2-40B4-BE49-F238E27FC236}">
                <a16:creationId xmlns="" xmlns:a16="http://schemas.microsoft.com/office/drawing/2014/main" id="{E59679F6-9DFF-945F-F732-FE48294D7270}"/>
              </a:ext>
            </a:extLst>
          </p:cNvPr>
          <p:cNvSpPr txBox="1"/>
          <p:nvPr/>
        </p:nvSpPr>
        <p:spPr bwMode="auto">
          <a:xfrm>
            <a:off x="3311783" y="2928039"/>
            <a:ext cx="2090058" cy="70173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85725" defTabSz="666750">
              <a:lnSpc>
                <a:spcPct val="90000"/>
              </a:lnSpc>
              <a:spcAft>
                <a:spcPct val="35000"/>
              </a:spcAft>
            </a:pPr>
            <a:r>
              <a:rPr lang="ru-RU" sz="1100" dirty="0"/>
              <a:t>4. Эффективное вовлечение в оборот сельхозземель (мелиорация)</a:t>
            </a:r>
          </a:p>
        </p:txBody>
      </p:sp>
      <p:sp>
        <p:nvSpPr>
          <p:cNvPr id="72704" name="Прямоугольник 72703">
            <a:extLst>
              <a:ext uri="{FF2B5EF4-FFF2-40B4-BE49-F238E27FC236}">
                <a16:creationId xmlns="" xmlns:a16="http://schemas.microsoft.com/office/drawing/2014/main" id="{2AE40C92-E98C-96FF-A536-28FF7868BD1B}"/>
              </a:ext>
            </a:extLst>
          </p:cNvPr>
          <p:cNvSpPr/>
          <p:nvPr/>
        </p:nvSpPr>
        <p:spPr>
          <a:xfrm>
            <a:off x="2289499" y="2813022"/>
            <a:ext cx="3215562" cy="93176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708" name="TextBox 72707">
            <a:extLst>
              <a:ext uri="{FF2B5EF4-FFF2-40B4-BE49-F238E27FC236}">
                <a16:creationId xmlns="" xmlns:a16="http://schemas.microsoft.com/office/drawing/2014/main" id="{77AA25C1-38DF-B60E-130F-232A435D2180}"/>
              </a:ext>
            </a:extLst>
          </p:cNvPr>
          <p:cNvSpPr txBox="1"/>
          <p:nvPr/>
        </p:nvSpPr>
        <p:spPr bwMode="auto">
          <a:xfrm>
            <a:off x="6819318" y="3004213"/>
            <a:ext cx="1559572" cy="54938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85725" lvl="0" defTabSz="666750">
              <a:lnSpc>
                <a:spcPct val="90000"/>
              </a:lnSpc>
              <a:spcAft>
                <a:spcPct val="35000"/>
              </a:spcAft>
            </a:pPr>
            <a:r>
              <a:rPr lang="ru-RU" sz="1100" dirty="0"/>
              <a:t>5. Субсидии производителям зерновых культур</a:t>
            </a:r>
          </a:p>
        </p:txBody>
      </p:sp>
      <p:sp>
        <p:nvSpPr>
          <p:cNvPr id="72709" name="Прямоугольник 72708">
            <a:extLst>
              <a:ext uri="{FF2B5EF4-FFF2-40B4-BE49-F238E27FC236}">
                <a16:creationId xmlns="" xmlns:a16="http://schemas.microsoft.com/office/drawing/2014/main" id="{B5C70A03-0ACE-013E-760B-C4E06433B8F2}"/>
              </a:ext>
            </a:extLst>
          </p:cNvPr>
          <p:cNvSpPr/>
          <p:nvPr/>
        </p:nvSpPr>
        <p:spPr>
          <a:xfrm>
            <a:off x="5795964" y="2813022"/>
            <a:ext cx="2657571" cy="93176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711" name="TextBox 72710">
            <a:extLst>
              <a:ext uri="{FF2B5EF4-FFF2-40B4-BE49-F238E27FC236}">
                <a16:creationId xmlns="" xmlns:a16="http://schemas.microsoft.com/office/drawing/2014/main" id="{F9ADBF0F-E5D4-AE04-9676-433E769465F5}"/>
              </a:ext>
            </a:extLst>
          </p:cNvPr>
          <p:cNvSpPr txBox="1"/>
          <p:nvPr/>
        </p:nvSpPr>
        <p:spPr bwMode="auto">
          <a:xfrm>
            <a:off x="9715114" y="2900623"/>
            <a:ext cx="1719263" cy="70173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85725" lvl="0" defTabSz="666750">
              <a:lnSpc>
                <a:spcPct val="90000"/>
              </a:lnSpc>
              <a:spcAft>
                <a:spcPct val="35000"/>
              </a:spcAft>
            </a:pPr>
            <a:r>
              <a:rPr lang="ru-RU" sz="1100" dirty="0"/>
              <a:t>6. Создание системы поддержки фермеров и развитие сельской кооперации</a:t>
            </a:r>
          </a:p>
        </p:txBody>
      </p:sp>
      <p:sp>
        <p:nvSpPr>
          <p:cNvPr id="72712" name="Прямоугольник 72711">
            <a:extLst>
              <a:ext uri="{FF2B5EF4-FFF2-40B4-BE49-F238E27FC236}">
                <a16:creationId xmlns="" xmlns:a16="http://schemas.microsoft.com/office/drawing/2014/main" id="{1E410F5A-2BE2-618A-0C70-AD5BB2C9E130}"/>
              </a:ext>
            </a:extLst>
          </p:cNvPr>
          <p:cNvSpPr/>
          <p:nvPr/>
        </p:nvSpPr>
        <p:spPr>
          <a:xfrm>
            <a:off x="8797897" y="2808346"/>
            <a:ext cx="2657571" cy="88628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 xmlns:a16="http://schemas.microsoft.com/office/drawing/2014/main" id="{F0BFEE0E-2E8C-EA23-6616-9ADC57D69841}"/>
              </a:ext>
            </a:extLst>
          </p:cNvPr>
          <p:cNvSpPr txBox="1"/>
          <p:nvPr/>
        </p:nvSpPr>
        <p:spPr bwMode="auto">
          <a:xfrm>
            <a:off x="3321767" y="4070611"/>
            <a:ext cx="2090058" cy="397032"/>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85725" lvl="0" defTabSz="666750">
              <a:lnSpc>
                <a:spcPct val="90000"/>
              </a:lnSpc>
              <a:spcAft>
                <a:spcPct val="35000"/>
              </a:spcAft>
            </a:pPr>
            <a:r>
              <a:rPr lang="ru-RU" sz="1100" dirty="0"/>
              <a:t>7. Гранты на развитие сельского туризма</a:t>
            </a:r>
            <a:endParaRPr lang="ru-RU" sz="1100" kern="1200" dirty="0"/>
          </a:p>
        </p:txBody>
      </p:sp>
      <p:sp>
        <p:nvSpPr>
          <p:cNvPr id="3" name="Прямоугольник 2">
            <a:extLst>
              <a:ext uri="{FF2B5EF4-FFF2-40B4-BE49-F238E27FC236}">
                <a16:creationId xmlns="" xmlns:a16="http://schemas.microsoft.com/office/drawing/2014/main" id="{F23F4C76-59BC-8129-ABCE-821B17CC073E}"/>
              </a:ext>
            </a:extLst>
          </p:cNvPr>
          <p:cNvSpPr/>
          <p:nvPr/>
        </p:nvSpPr>
        <p:spPr>
          <a:xfrm>
            <a:off x="2289499" y="3847250"/>
            <a:ext cx="3215562" cy="85458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 xmlns:a16="http://schemas.microsoft.com/office/drawing/2014/main" id="{6A90E52C-7C36-5552-63FF-08A54CB3C28C}"/>
              </a:ext>
            </a:extLst>
          </p:cNvPr>
          <p:cNvSpPr txBox="1"/>
          <p:nvPr/>
        </p:nvSpPr>
        <p:spPr bwMode="auto">
          <a:xfrm>
            <a:off x="6828213" y="3908203"/>
            <a:ext cx="1559572" cy="70173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85725" lvl="0" defTabSz="666750">
              <a:lnSpc>
                <a:spcPct val="90000"/>
              </a:lnSpc>
              <a:spcAft>
                <a:spcPct val="35000"/>
              </a:spcAft>
            </a:pPr>
            <a:r>
              <a:rPr lang="ru-RU" sz="1100" dirty="0"/>
              <a:t>8. Субсидии производителям картофеля и овощей</a:t>
            </a:r>
          </a:p>
        </p:txBody>
      </p:sp>
      <p:sp>
        <p:nvSpPr>
          <p:cNvPr id="5" name="Прямоугольник 4">
            <a:extLst>
              <a:ext uri="{FF2B5EF4-FFF2-40B4-BE49-F238E27FC236}">
                <a16:creationId xmlns="" xmlns:a16="http://schemas.microsoft.com/office/drawing/2014/main" id="{47BDCC31-E945-E257-1302-B322B0A2C5DE}"/>
              </a:ext>
            </a:extLst>
          </p:cNvPr>
          <p:cNvSpPr/>
          <p:nvPr/>
        </p:nvSpPr>
        <p:spPr>
          <a:xfrm>
            <a:off x="5795963" y="3816300"/>
            <a:ext cx="2657571" cy="88553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 xmlns:a16="http://schemas.microsoft.com/office/drawing/2014/main" id="{9EB8991A-F2CB-91BB-DC85-71D5905B6EF8}"/>
              </a:ext>
            </a:extLst>
          </p:cNvPr>
          <p:cNvSpPr txBox="1"/>
          <p:nvPr/>
        </p:nvSpPr>
        <p:spPr bwMode="auto">
          <a:xfrm>
            <a:off x="9736205" y="3839770"/>
            <a:ext cx="1719263" cy="854080"/>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85725" lvl="0" defTabSz="666750">
              <a:lnSpc>
                <a:spcPct val="90000"/>
              </a:lnSpc>
              <a:spcAft>
                <a:spcPct val="35000"/>
              </a:spcAft>
            </a:pPr>
            <a:r>
              <a:rPr lang="ru-RU" sz="1100" dirty="0"/>
              <a:t>9. Федеральный проект «Экспорт продукции агропромышленного комплекса»</a:t>
            </a:r>
          </a:p>
        </p:txBody>
      </p:sp>
      <p:sp>
        <p:nvSpPr>
          <p:cNvPr id="8" name="Прямоугольник 7">
            <a:extLst>
              <a:ext uri="{FF2B5EF4-FFF2-40B4-BE49-F238E27FC236}">
                <a16:creationId xmlns="" xmlns:a16="http://schemas.microsoft.com/office/drawing/2014/main" id="{65507845-6C5B-E7FE-CC5E-6A5ECA50DBB0}"/>
              </a:ext>
            </a:extLst>
          </p:cNvPr>
          <p:cNvSpPr/>
          <p:nvPr/>
        </p:nvSpPr>
        <p:spPr>
          <a:xfrm>
            <a:off x="8797897" y="3786387"/>
            <a:ext cx="2657571" cy="91545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 xmlns:a16="http://schemas.microsoft.com/office/drawing/2014/main" id="{3FA06136-BB8D-7E7F-CAB9-62D0B1910127}"/>
              </a:ext>
            </a:extLst>
          </p:cNvPr>
          <p:cNvSpPr txBox="1"/>
          <p:nvPr/>
        </p:nvSpPr>
        <p:spPr bwMode="auto">
          <a:xfrm>
            <a:off x="3093732" y="4922041"/>
            <a:ext cx="2435415" cy="54938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73050" defTabSz="666750">
              <a:lnSpc>
                <a:spcPct val="90000"/>
              </a:lnSpc>
              <a:spcAft>
                <a:spcPct val="35000"/>
              </a:spcAft>
            </a:pPr>
            <a:r>
              <a:rPr lang="ru-RU" sz="1100" dirty="0"/>
              <a:t>10. Содействие повышению кадровой обеспеченности предприятий АПК</a:t>
            </a:r>
          </a:p>
        </p:txBody>
      </p:sp>
      <p:sp>
        <p:nvSpPr>
          <p:cNvPr id="14" name="Прямоугольник 13">
            <a:extLst>
              <a:ext uri="{FF2B5EF4-FFF2-40B4-BE49-F238E27FC236}">
                <a16:creationId xmlns="" xmlns:a16="http://schemas.microsoft.com/office/drawing/2014/main" id="{4A06483A-5EC3-9B06-6377-D2776DA13848}"/>
              </a:ext>
            </a:extLst>
          </p:cNvPr>
          <p:cNvSpPr/>
          <p:nvPr/>
        </p:nvSpPr>
        <p:spPr>
          <a:xfrm>
            <a:off x="2289499" y="4792826"/>
            <a:ext cx="3215562" cy="816418"/>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 xmlns:a16="http://schemas.microsoft.com/office/drawing/2014/main" id="{D80EB728-5EF0-8D14-E867-CA753E450BB2}"/>
              </a:ext>
            </a:extLst>
          </p:cNvPr>
          <p:cNvSpPr txBox="1"/>
          <p:nvPr/>
        </p:nvSpPr>
        <p:spPr bwMode="auto">
          <a:xfrm>
            <a:off x="6656909" y="5053616"/>
            <a:ext cx="4478219" cy="286232"/>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73050" defTabSz="666750">
              <a:lnSpc>
                <a:spcPct val="90000"/>
              </a:lnSpc>
              <a:spcAft>
                <a:spcPct val="35000"/>
              </a:spcAft>
            </a:pPr>
            <a:r>
              <a:rPr lang="ru-RU" sz="1400" dirty="0"/>
              <a:t> Областные меры государственной поддержки</a:t>
            </a:r>
          </a:p>
        </p:txBody>
      </p:sp>
      <p:sp>
        <p:nvSpPr>
          <p:cNvPr id="18" name="Прямоугольник 17">
            <a:extLst>
              <a:ext uri="{FF2B5EF4-FFF2-40B4-BE49-F238E27FC236}">
                <a16:creationId xmlns="" xmlns:a16="http://schemas.microsoft.com/office/drawing/2014/main" id="{35F70971-9DAB-078C-A27A-495D78BF93A5}"/>
              </a:ext>
            </a:extLst>
          </p:cNvPr>
          <p:cNvSpPr/>
          <p:nvPr/>
        </p:nvSpPr>
        <p:spPr>
          <a:xfrm>
            <a:off x="5795962" y="4792826"/>
            <a:ext cx="5659505" cy="81567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16" name="Picture 20" descr="Picture background">
            <a:extLst>
              <a:ext uri="{FF2B5EF4-FFF2-40B4-BE49-F238E27FC236}">
                <a16:creationId xmlns="" xmlns:a16="http://schemas.microsoft.com/office/drawing/2014/main" id="{F540C939-092F-2675-6104-9114FC70797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654" b="89982" l="5111" r="94333">
                        <a14:foregroundMark x1="7111" y1="84517" x2="5222" y2="78689"/>
                        <a14:foregroundMark x1="90556" y1="82514" x2="94333" y2="81967"/>
                        <a14:backgroundMark x1="77827" y1="14909" x2="85366" y2="49091"/>
                        <a14:backgroundMark x1="81818" y1="17455" x2="76718" y2="40727"/>
                        <a14:backgroundMark x1="75166" y1="43273" x2="74723" y2="57455"/>
                      </a14:backgroundRemoval>
                    </a14:imgEffect>
                  </a14:imgLayer>
                </a14:imgProps>
              </a:ext>
              <a:ext uri="{28A0092B-C50C-407E-A947-70E740481C1C}">
                <a14:useLocalDpi xmlns:a14="http://schemas.microsoft.com/office/drawing/2010/main" val="0"/>
              </a:ext>
            </a:extLst>
          </a:blip>
          <a:srcRect l="25256" t="8614" r="24610" b="10445"/>
          <a:stretch/>
        </p:blipFill>
        <p:spPr bwMode="auto">
          <a:xfrm>
            <a:off x="2314086" y="2807798"/>
            <a:ext cx="939282" cy="925038"/>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Picture background">
            <a:extLst>
              <a:ext uri="{FF2B5EF4-FFF2-40B4-BE49-F238E27FC236}">
                <a16:creationId xmlns="" xmlns:a16="http://schemas.microsoft.com/office/drawing/2014/main" id="{280F6E7E-44F2-25A9-98F4-431D36A3E66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501" b="98363" l="4667" r="98000">
                        <a14:foregroundMark x1="55556" y1="10505" x2="71778" y2="1637"/>
                        <a14:foregroundMark x1="86778" y1="28513" x2="93667" y2="27831"/>
                        <a14:foregroundMark x1="93667" y1="27831" x2="96444" y2="28786"/>
                        <a14:foregroundMark x1="98111" y1="55116" x2="98111" y2="55116"/>
                        <a14:foregroundMark x1="96333" y1="55798" x2="96333" y2="55798"/>
                        <a14:foregroundMark x1="78222" y1="88540" x2="82111" y2="93861"/>
                        <a14:foregroundMark x1="82111" y1="93861" x2="82778" y2="93861"/>
                        <a14:foregroundMark x1="10333" y1="73943" x2="8333" y2="87585"/>
                        <a14:foregroundMark x1="10000" y1="84038" x2="9556" y2="93315"/>
                        <a14:foregroundMark x1="17556" y1="94270" x2="14000" y2="98499"/>
                        <a14:foregroundMark x1="23333" y1="97135" x2="43667" y2="85812"/>
                        <a14:foregroundMark x1="1111" y1="97954" x2="4667" y2="91269"/>
                        <a14:foregroundMark x1="4667" y1="91269" x2="5000" y2="89495"/>
                      </a14:backgroundRemoval>
                    </a14:imgEffect>
                  </a14:imgLayer>
                </a14:imgProps>
              </a:ext>
              <a:ext uri="{28A0092B-C50C-407E-A947-70E740481C1C}">
                <a14:useLocalDpi xmlns:a14="http://schemas.microsoft.com/office/drawing/2010/main" val="0"/>
              </a:ext>
            </a:extLst>
          </a:blip>
          <a:srcRect/>
          <a:stretch>
            <a:fillRect/>
          </a:stretch>
        </p:blipFill>
        <p:spPr bwMode="auto">
          <a:xfrm>
            <a:off x="5799983" y="2873001"/>
            <a:ext cx="1028230" cy="8374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cture background">
            <a:extLst>
              <a:ext uri="{FF2B5EF4-FFF2-40B4-BE49-F238E27FC236}">
                <a16:creationId xmlns="" xmlns:a16="http://schemas.microsoft.com/office/drawing/2014/main" id="{0B21EA14-9B2F-1AB1-3AA0-1833E9A140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7568" y="4617823"/>
            <a:ext cx="854032" cy="9906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background">
            <a:extLst>
              <a:ext uri="{FF2B5EF4-FFF2-40B4-BE49-F238E27FC236}">
                <a16:creationId xmlns="" xmlns:a16="http://schemas.microsoft.com/office/drawing/2014/main" id="{AB3EC01F-2356-0377-7F75-48C0AF9DAB5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667" b="97778" l="0" r="90000">
                        <a14:foregroundMark x1="16667" y1="96111" x2="47222" y2="93333"/>
                        <a14:foregroundMark x1="47222" y1="93333" x2="50556" y2="94444"/>
                        <a14:foregroundMark x1="72222" y1="85000" x2="72222" y2="98333"/>
                        <a14:foregroundMark x1="28333" y1="92778" x2="29444" y2="94444"/>
                        <a14:foregroundMark x1="33333" y1="6667" x2="33333" y2="8333"/>
                        <a14:foregroundMark x1="3333" y1="43333" x2="12778" y2="43333"/>
                        <a14:foregroundMark x1="7222" y1="39444" x2="15000" y2="41111"/>
                        <a14:foregroundMark x1="0" y1="40000" x2="7222" y2="46111"/>
                      </a14:backgroundRemoval>
                    </a14:imgEffect>
                  </a14:imgLayer>
                </a14:imgProps>
              </a:ext>
              <a:ext uri="{28A0092B-C50C-407E-A947-70E740481C1C}">
                <a14:useLocalDpi xmlns:a14="http://schemas.microsoft.com/office/drawing/2010/main" val="0"/>
              </a:ext>
            </a:extLst>
          </a:blip>
          <a:srcRect/>
          <a:stretch>
            <a:fillRect/>
          </a:stretch>
        </p:blipFill>
        <p:spPr bwMode="auto">
          <a:xfrm>
            <a:off x="8824913" y="2763190"/>
            <a:ext cx="939281" cy="9392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cture background">
            <a:extLst>
              <a:ext uri="{FF2B5EF4-FFF2-40B4-BE49-F238E27FC236}">
                <a16:creationId xmlns="" xmlns:a16="http://schemas.microsoft.com/office/drawing/2014/main" id="{EA15D1E7-0C88-7D80-6B44-74F44531837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4855" t="-603" b="1"/>
          <a:stretch/>
        </p:blipFill>
        <p:spPr bwMode="auto">
          <a:xfrm>
            <a:off x="2302071" y="4806640"/>
            <a:ext cx="989217" cy="7801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icture background">
            <a:extLst>
              <a:ext uri="{FF2B5EF4-FFF2-40B4-BE49-F238E27FC236}">
                <a16:creationId xmlns="" xmlns:a16="http://schemas.microsoft.com/office/drawing/2014/main" id="{1A6CE328-8E01-4B3F-65E3-C35EEE3BAB63}"/>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1224" b="87449" l="14592" r="87347">
                        <a14:foregroundMark x1="32653" y1="13367" x2="41939" y2="20510"/>
                        <a14:foregroundMark x1="41939" y1="20510" x2="35816" y2="25204"/>
                        <a14:foregroundMark x1="35816" y1="25204" x2="30714" y2="18265"/>
                        <a14:foregroundMark x1="30714" y1="18265" x2="23469" y2="29796"/>
                        <a14:foregroundMark x1="23469" y1="29796" x2="21531" y2="41837"/>
                        <a14:foregroundMark x1="21531" y1="41837" x2="24388" y2="53061"/>
                        <a14:foregroundMark x1="24388" y1="53061" x2="23469" y2="87959"/>
                        <a14:foregroundMark x1="18469" y1="39898" x2="18163" y2="69490"/>
                        <a14:foregroundMark x1="18163" y1="69490" x2="30204" y2="70714"/>
                        <a14:foregroundMark x1="30204" y1="70714" x2="36837" y2="88163"/>
                        <a14:foregroundMark x1="36837" y1="88163" x2="37653" y2="85816"/>
                        <a14:foregroundMark x1="52347" y1="80714" x2="77245" y2="68061"/>
                        <a14:foregroundMark x1="77245" y1="68061" x2="85306" y2="52857"/>
                        <a14:foregroundMark x1="85306" y1="52857" x2="76939" y2="25510"/>
                        <a14:foregroundMark x1="76939" y1="25510" x2="55408" y2="19082"/>
                        <a14:foregroundMark x1="55408" y1="19082" x2="41327" y2="18878"/>
                        <a14:foregroundMark x1="41327" y1="18878" x2="24694" y2="25306"/>
                        <a14:foregroundMark x1="24694" y1="25306" x2="20714" y2="35612"/>
                        <a14:foregroundMark x1="20714" y1="35612" x2="18673" y2="28776"/>
                        <a14:foregroundMark x1="18673" y1="28776" x2="29490" y2="18980"/>
                        <a14:foregroundMark x1="29490" y1="18980" x2="28469" y2="15510"/>
                        <a14:foregroundMark x1="81224" y1="31122" x2="73673" y2="21429"/>
                        <a14:foregroundMark x1="73673" y1="21429" x2="64286" y2="16020"/>
                        <a14:foregroundMark x1="64286" y1="16020" x2="54388" y2="13571"/>
                        <a14:foregroundMark x1="54388" y1="13571" x2="30408" y2="13980"/>
                        <a14:foregroundMark x1="30408" y1="13980" x2="20306" y2="18673"/>
                        <a14:foregroundMark x1="20306" y1="18673" x2="12857" y2="44184"/>
                        <a14:foregroundMark x1="12857" y1="44184" x2="23571" y2="82653"/>
                        <a14:foregroundMark x1="23571" y1="82653" x2="41429" y2="89082"/>
                        <a14:foregroundMark x1="41429" y1="89082" x2="66939" y2="86020"/>
                        <a14:foregroundMark x1="66939" y1="86020" x2="82551" y2="70510"/>
                        <a14:foregroundMark x1="82551" y1="70510" x2="87041" y2="54388"/>
                        <a14:foregroundMark x1="87041" y1="54388" x2="77959" y2="40816"/>
                        <a14:foregroundMark x1="77959" y1="40816" x2="69592" y2="34286"/>
                        <a14:foregroundMark x1="69592" y1="34286" x2="68163" y2="33776"/>
                        <a14:foregroundMark x1="52245" y1="13980" x2="65306" y2="15510"/>
                        <a14:foregroundMark x1="65306" y1="15510" x2="77959" y2="21531"/>
                        <a14:foregroundMark x1="77959" y1="21531" x2="85612" y2="32755"/>
                        <a14:foregroundMark x1="85612" y1="32755" x2="87347" y2="52449"/>
                        <a14:foregroundMark x1="87347" y1="52449" x2="84286" y2="64796"/>
                        <a14:foregroundMark x1="84286" y1="64796" x2="79286" y2="70000"/>
                        <a14:foregroundMark x1="79286" y1="70000" x2="76837" y2="71224"/>
                        <a14:foregroundMark x1="21939" y1="22245" x2="13776" y2="43265"/>
                        <a14:foregroundMark x1="13776" y1="43265" x2="13367" y2="65000"/>
                        <a14:foregroundMark x1="13367" y1="65000" x2="18878" y2="77857"/>
                        <a14:foregroundMark x1="18878" y1="77857" x2="35102" y2="82143"/>
                        <a14:foregroundMark x1="35102" y1="82143" x2="46429" y2="78980"/>
                        <a14:foregroundMark x1="16837" y1="36429" x2="19592" y2="61531"/>
                        <a14:foregroundMark x1="16020" y1="49694" x2="14592" y2="59694"/>
                        <a14:foregroundMark x1="14592" y1="59694" x2="14592" y2="59694"/>
                        <a14:foregroundMark x1="28061" y1="13061" x2="31531" y2="11224"/>
                        <a14:foregroundMark x1="31633" y1="13061" x2="25306" y2="16224"/>
                      </a14:backgroundRemoval>
                    </a14:imgEffect>
                  </a14:imgLayer>
                </a14:imgProps>
              </a:ext>
              <a:ext uri="{28A0092B-C50C-407E-A947-70E740481C1C}">
                <a14:useLocalDpi xmlns:a14="http://schemas.microsoft.com/office/drawing/2010/main" val="0"/>
              </a:ext>
            </a:extLst>
          </a:blip>
          <a:srcRect l="13572" t="10416" r="11739" b="9862"/>
          <a:stretch/>
        </p:blipFill>
        <p:spPr bwMode="auto">
          <a:xfrm>
            <a:off x="2360290" y="3802833"/>
            <a:ext cx="854864" cy="91246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icture background">
            <a:extLst>
              <a:ext uri="{FF2B5EF4-FFF2-40B4-BE49-F238E27FC236}">
                <a16:creationId xmlns="" xmlns:a16="http://schemas.microsoft.com/office/drawing/2014/main" id="{9E356399-7EE1-14C4-D8AC-C3AF192E3EB6}"/>
              </a:ext>
            </a:extLst>
          </p:cNvPr>
          <p:cNvPicPr>
            <a:picLocks noChangeAspect="1" noChangeArrowheads="1"/>
          </p:cNvPicPr>
          <p:nvPr/>
        </p:nvPicPr>
        <p:blipFill>
          <a:blip r:embed="rId13" cstate="print">
            <a:duotone>
              <a:schemeClr val="accent2">
                <a:shade val="45000"/>
                <a:satMod val="135000"/>
              </a:schemeClr>
              <a:prstClr val="white"/>
            </a:duotone>
            <a:extLst>
              <a:ext uri="{BEBA8EAE-BF5A-486C-A8C5-ECC9F3942E4B}">
                <a14:imgProps xmlns:a14="http://schemas.microsoft.com/office/drawing/2010/main">
                  <a14:imgLayer r:embed="rId14">
                    <a14:imgEffect>
                      <a14:backgroundRemoval t="7500" b="92188" l="6875" r="90000">
                        <a14:foregroundMark x1="42500" y1="23750" x2="50625" y2="28750"/>
                        <a14:foregroundMark x1="50625" y1="28750" x2="53750" y2="20000"/>
                        <a14:foregroundMark x1="53750" y1="20000" x2="45313" y2="20000"/>
                        <a14:foregroundMark x1="45313" y1="20000" x2="43438" y2="22813"/>
                        <a14:foregroundMark x1="55000" y1="10938" x2="47500" y2="7500"/>
                        <a14:foregroundMark x1="47500" y1="7500" x2="42813" y2="10625"/>
                        <a14:foregroundMark x1="41563" y1="73750" x2="42813" y2="47500"/>
                        <a14:foregroundMark x1="42813" y1="47500" x2="52812" y2="42188"/>
                        <a14:foregroundMark x1="52812" y1="42188" x2="60313" y2="45313"/>
                        <a14:foregroundMark x1="60313" y1="45313" x2="59688" y2="53438"/>
                        <a14:foregroundMark x1="59688" y1="53438" x2="38750" y2="59688"/>
                        <a14:foregroundMark x1="35938" y1="63750" x2="46563" y2="63750"/>
                        <a14:foregroundMark x1="46563" y1="63750" x2="50313" y2="63438"/>
                        <a14:foregroundMark x1="88750" y1="87500" x2="81875" y2="93438"/>
                        <a14:foregroundMark x1="81875" y1="93438" x2="10000" y2="92188"/>
                        <a14:foregroundMark x1="10000" y1="92188" x2="10625" y2="85938"/>
                        <a14:foregroundMark x1="6875" y1="87813" x2="6875" y2="90313"/>
                      </a14:backgroundRemoval>
                    </a14:imgEffect>
                  </a14:imgLayer>
                </a14:imgProps>
              </a:ext>
              <a:ext uri="{28A0092B-C50C-407E-A947-70E740481C1C}">
                <a14:useLocalDpi xmlns:a14="http://schemas.microsoft.com/office/drawing/2010/main" val="0"/>
              </a:ext>
            </a:extLst>
          </a:blip>
          <a:srcRect/>
          <a:stretch>
            <a:fillRect/>
          </a:stretch>
        </p:blipFill>
        <p:spPr bwMode="auto">
          <a:xfrm>
            <a:off x="5829596" y="1625725"/>
            <a:ext cx="1056082" cy="105608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icture background">
            <a:extLst>
              <a:ext uri="{FF2B5EF4-FFF2-40B4-BE49-F238E27FC236}">
                <a16:creationId xmlns="" xmlns:a16="http://schemas.microsoft.com/office/drawing/2014/main" id="{16A4BB9F-8F6F-79DA-46D6-354219A3064E}"/>
              </a:ext>
            </a:extLst>
          </p:cNvPr>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3544" b="97535" l="18641" r="78835">
                        <a14:foregroundMark x1="36117" y1="10478" x2="27282" y2="15716"/>
                        <a14:foregroundMark x1="27282" y1="15716" x2="24563" y2="28197"/>
                        <a14:foregroundMark x1="24563" y1="28197" x2="28738" y2="32203"/>
                        <a14:foregroundMark x1="60000" y1="6163" x2="67282" y2="4314"/>
                        <a14:foregroundMark x1="37961" y1="6934" x2="29126" y2="9707"/>
                        <a14:foregroundMark x1="29126" y1="9707" x2="24757" y2="13251"/>
                        <a14:foregroundMark x1="24757" y1="13251" x2="22136" y2="23575"/>
                        <a14:foregroundMark x1="22136" y1="23575" x2="21650" y2="34515"/>
                        <a14:foregroundMark x1="21650" y1="34515" x2="25437" y2="51156"/>
                        <a14:foregroundMark x1="32621" y1="85978" x2="32621" y2="93837"/>
                        <a14:foregroundMark x1="32621" y1="93837" x2="39612" y2="93991"/>
                        <a14:foregroundMark x1="39612" y1="93991" x2="42913" y2="85208"/>
                        <a14:foregroundMark x1="39903" y1="7242" x2="31845" y2="3544"/>
                        <a14:foregroundMark x1="31845" y1="3544" x2="30388" y2="5547"/>
                        <a14:foregroundMark x1="20291" y1="17257" x2="18641" y2="34977"/>
                        <a14:foregroundMark x1="18641" y1="34977" x2="19126" y2="36672"/>
                        <a14:foregroundMark x1="31748" y1="97535" x2="38544" y2="97072"/>
                        <a14:foregroundMark x1="74272" y1="53621" x2="75631" y2="85516"/>
                        <a14:foregroundMark x1="75631" y1="85516" x2="75340" y2="89676"/>
                        <a14:foregroundMark x1="77864" y1="60247" x2="78835" y2="79045"/>
                      </a14:backgroundRemoval>
                    </a14:imgEffect>
                  </a14:imgLayer>
                </a14:imgProps>
              </a:ext>
              <a:ext uri="{28A0092B-C50C-407E-A947-70E740481C1C}">
                <a14:useLocalDpi xmlns:a14="http://schemas.microsoft.com/office/drawing/2010/main" val="0"/>
              </a:ext>
            </a:extLst>
          </a:blip>
          <a:srcRect l="18544" r="18932"/>
          <a:stretch/>
        </p:blipFill>
        <p:spPr bwMode="auto">
          <a:xfrm>
            <a:off x="8829284" y="1689803"/>
            <a:ext cx="934910" cy="94216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icture background">
            <a:extLst>
              <a:ext uri="{FF2B5EF4-FFF2-40B4-BE49-F238E27FC236}">
                <a16:creationId xmlns="" xmlns:a16="http://schemas.microsoft.com/office/drawing/2014/main" id="{3684AF4A-CF67-1E6D-DC85-55AC21FBC48F}"/>
              </a:ext>
            </a:extLst>
          </p:cNvPr>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10946" b="91216" l="8649" r="75676">
                        <a14:foregroundMark x1="32973" y1="26081" x2="30270" y2="17838"/>
                        <a14:foregroundMark x1="30270" y1="17838" x2="20270" y2="15405"/>
                        <a14:foregroundMark x1="20270" y1="15405" x2="13514" y2="19730"/>
                        <a14:foregroundMark x1="13514" y1="19730" x2="15811" y2="30676"/>
                        <a14:foregroundMark x1="15811" y1="30676" x2="27297" y2="39595"/>
                        <a14:foregroundMark x1="27297" y1="39595" x2="39865" y2="34189"/>
                        <a14:foregroundMark x1="39865" y1="34189" x2="40676" y2="31216"/>
                        <a14:foregroundMark x1="15541" y1="24865" x2="5405" y2="18649"/>
                        <a14:foregroundMark x1="5405" y1="18649" x2="22703" y2="11216"/>
                        <a14:foregroundMark x1="22703" y1="11216" x2="43108" y2="18649"/>
                        <a14:foregroundMark x1="8649" y1="18514" x2="9324" y2="21892"/>
                        <a14:foregroundMark x1="11892" y1="15811" x2="9054" y2="16351"/>
                        <a14:foregroundMark x1="19730" y1="31351" x2="32297" y2="79730"/>
                        <a14:foregroundMark x1="32297" y1="79730" x2="29865" y2="87162"/>
                        <a14:foregroundMark x1="29865" y1="87162" x2="39865" y2="81892"/>
                        <a14:foregroundMark x1="39865" y1="81892" x2="40135" y2="47162"/>
                        <a14:foregroundMark x1="31486" y1="86757" x2="37162" y2="84865"/>
                        <a14:foregroundMark x1="28378" y1="88514" x2="37027" y2="89189"/>
                        <a14:foregroundMark x1="37027" y1="89189" x2="37027" y2="88919"/>
                        <a14:foregroundMark x1="49054" y1="85946" x2="50811" y2="92838"/>
                        <a14:foregroundMark x1="50811" y1="92838" x2="40135" y2="91351"/>
                        <a14:foregroundMark x1="40135" y1="91351" x2="47432" y2="85676"/>
                        <a14:foregroundMark x1="70000" y1="51622" x2="68108" y2="86892"/>
                        <a14:foregroundMark x1="68108" y1="86892" x2="74459" y2="80541"/>
                        <a14:foregroundMark x1="74459" y1="80541" x2="78784" y2="32162"/>
                        <a14:foregroundMark x1="78784" y1="32162" x2="75676" y2="25405"/>
                        <a14:foregroundMark x1="75676" y1="25405" x2="66757" y2="24054"/>
                        <a14:foregroundMark x1="66757" y1="24054" x2="66081" y2="24054"/>
                        <a14:foregroundMark x1="72703" y1="82432" x2="72297" y2="85405"/>
                      </a14:backgroundRemoval>
                    </a14:imgEffect>
                  </a14:imgLayer>
                </a14:imgProps>
              </a:ext>
              <a:ext uri="{28A0092B-C50C-407E-A947-70E740481C1C}">
                <a14:useLocalDpi xmlns:a14="http://schemas.microsoft.com/office/drawing/2010/main" val="0"/>
              </a:ext>
            </a:extLst>
          </a:blip>
          <a:srcRect l="5956" t="8322" r="19379" b="6678"/>
          <a:stretch/>
        </p:blipFill>
        <p:spPr bwMode="auto">
          <a:xfrm flipH="1">
            <a:off x="2360290" y="1642119"/>
            <a:ext cx="968748" cy="102329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icture background">
            <a:extLst>
              <a:ext uri="{FF2B5EF4-FFF2-40B4-BE49-F238E27FC236}">
                <a16:creationId xmlns="" xmlns:a16="http://schemas.microsoft.com/office/drawing/2014/main" id="{3DAD5346-769F-441F-C61E-A483BD4976CF}"/>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9180" b="89844" l="4004" r="96387">
                        <a14:foregroundMark x1="10449" y1="37402" x2="5566" y2="62500"/>
                        <a14:foregroundMark x1="60156" y1="6934" x2="65234" y2="14258"/>
                        <a14:foregroundMark x1="65234" y1="14258" x2="60449" y2="9180"/>
                        <a14:foregroundMark x1="60449" y1="9180" x2="59961" y2="10547"/>
                        <a14:foregroundMark x1="83789" y1="41992" x2="92383" y2="45898"/>
                        <a14:foregroundMark x1="92383" y1="45898" x2="98730" y2="51563"/>
                        <a14:foregroundMark x1="98730" y1="51563" x2="90332" y2="82031"/>
                        <a14:foregroundMark x1="90332" y1="82031" x2="79004" y2="69434"/>
                        <a14:foregroundMark x1="79004" y1="69434" x2="79004" y2="69434"/>
                        <a14:foregroundMark x1="92480" y1="56836" x2="96484" y2="59570"/>
                        <a14:foregroundMark x1="95801" y1="60840" x2="95117" y2="67383"/>
                        <a14:foregroundMark x1="6152" y1="51367" x2="6152" y2="47656"/>
                        <a14:foregroundMark x1="5859" y1="52344" x2="8203" y2="54980"/>
                        <a14:foregroundMark x1="5566" y1="53027" x2="4199" y2="54297"/>
                        <a14:foregroundMark x1="4590" y1="58301" x2="4004" y2="63379"/>
                      </a14:backgroundRemoval>
                    </a14:imgEffect>
                  </a14:imgLayer>
                </a14:imgProps>
              </a:ext>
              <a:ext uri="{28A0092B-C50C-407E-A947-70E740481C1C}">
                <a14:useLocalDpi xmlns:a14="http://schemas.microsoft.com/office/drawing/2010/main" val="0"/>
              </a:ext>
            </a:extLst>
          </a:blip>
          <a:srcRect/>
          <a:stretch>
            <a:fillRect/>
          </a:stretch>
        </p:blipFill>
        <p:spPr bwMode="auto">
          <a:xfrm>
            <a:off x="5788139" y="3750386"/>
            <a:ext cx="983970" cy="98397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icture background">
            <a:extLst>
              <a:ext uri="{FF2B5EF4-FFF2-40B4-BE49-F238E27FC236}">
                <a16:creationId xmlns="" xmlns:a16="http://schemas.microsoft.com/office/drawing/2014/main" id="{B471AF95-6B8C-2958-AE4A-584A60A53756}"/>
              </a:ext>
            </a:extLst>
          </p:cNvPr>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9972" b="89744" l="9125" r="92500">
                        <a14:foregroundMark x1="10000" y1="65242" x2="9125" y2="70370"/>
                        <a14:foregroundMark x1="43375" y1="88604" x2="49250" y2="87749"/>
                        <a14:foregroundMark x1="50500" y1="81339" x2="69750" y2="77920"/>
                        <a14:foregroundMark x1="69750" y1="77920" x2="75500" y2="81624"/>
                        <a14:foregroundMark x1="75500" y1="81624" x2="73125" y2="87322"/>
                        <a14:foregroundMark x1="73125" y1="76496" x2="76125" y2="73932"/>
                        <a14:foregroundMark x1="91000" y1="61538" x2="92500" y2="71652"/>
                        <a14:foregroundMark x1="92500" y1="71652" x2="91875" y2="72934"/>
                      </a14:backgroundRemoval>
                    </a14:imgEffect>
                  </a14:imgLayer>
                </a14:imgProps>
              </a:ext>
              <a:ext uri="{28A0092B-C50C-407E-A947-70E740481C1C}">
                <a14:useLocalDpi xmlns:a14="http://schemas.microsoft.com/office/drawing/2010/main" val="0"/>
              </a:ext>
            </a:extLst>
          </a:blip>
          <a:srcRect l="6875" t="17729" r="4653" b="7977"/>
          <a:stretch/>
        </p:blipFill>
        <p:spPr bwMode="auto">
          <a:xfrm>
            <a:off x="8678730" y="3881911"/>
            <a:ext cx="1085464" cy="79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335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0BBD8E26-77A4-4937-8EB6-C99AC70F1E36}" type="slidenum">
              <a:rPr lang="uk-UA" altLang="ru-RU" sz="1600" smtClean="0">
                <a:solidFill>
                  <a:schemeClr val="accent1"/>
                </a:solidFill>
              </a:rPr>
              <a:pPr>
                <a:lnSpc>
                  <a:spcPct val="100000"/>
                </a:lnSpc>
                <a:spcBef>
                  <a:spcPct val="0"/>
                </a:spcBef>
                <a:buFontTx/>
                <a:buNone/>
              </a:pPr>
              <a:t>30</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06271508"/>
              </p:ext>
            </p:extLst>
          </p:nvPr>
        </p:nvGraphicFramePr>
        <p:xfrm>
          <a:off x="2292715" y="1895948"/>
          <a:ext cx="8946185" cy="1423697"/>
        </p:xfrm>
        <a:graphic>
          <a:graphicData uri="http://schemas.openxmlformats.org/drawingml/2006/table">
            <a:tbl>
              <a:tblPr/>
              <a:tblGrid>
                <a:gridCol w="3546816">
                  <a:extLst>
                    <a:ext uri="{9D8B030D-6E8A-4147-A177-3AD203B41FA5}">
                      <a16:colId xmlns="" xmlns:a16="http://schemas.microsoft.com/office/drawing/2014/main" val="1355555908"/>
                    </a:ext>
                  </a:extLst>
                </a:gridCol>
                <a:gridCol w="5399369">
                  <a:extLst>
                    <a:ext uri="{9D8B030D-6E8A-4147-A177-3AD203B41FA5}">
                      <a16:colId xmlns="" xmlns:a16="http://schemas.microsoft.com/office/drawing/2014/main" val="322310257"/>
                    </a:ext>
                  </a:extLst>
                </a:gridCol>
              </a:tblGrid>
              <a:tr h="6300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FFFF"/>
                          </a:solidFill>
                          <a:effectLst/>
                          <a:latin typeface="Calibri" panose="020F0502020204030204" pitchFamily="34" charset="0"/>
                        </a:rPr>
                        <a:t>Направления предоставления субсидии</a:t>
                      </a:r>
                    </a:p>
                  </a:txBody>
                  <a:tcPr marL="72000" marR="72000" marT="72000" marB="72000" anchor="ctr" anchorCtr="1"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FFFFFF"/>
                          </a:solidFill>
                          <a:effectLst/>
                          <a:latin typeface="Calibri" panose="020F0502020204030204" pitchFamily="34" charset="0"/>
                        </a:rPr>
                        <a:t>Ставка в 2025 году </a:t>
                      </a:r>
                      <a:r>
                        <a:rPr kumimoji="0" lang="ru-RU" altLang="ru-RU" sz="1400" b="1" i="0" u="none" strike="noStrike" cap="none" normalizeH="0" baseline="0" dirty="0">
                          <a:ln>
                            <a:noFill/>
                          </a:ln>
                          <a:solidFill>
                            <a:srgbClr val="FFFFFF"/>
                          </a:solidFill>
                          <a:effectLst/>
                          <a:latin typeface="Calibri" panose="020F0502020204030204" pitchFamily="34" charset="0"/>
                        </a:rPr>
                        <a:t>за счет средств областного бюджета, руб.</a:t>
                      </a:r>
                    </a:p>
                  </a:txBody>
                  <a:tcPr marL="72000" marR="72000" marT="72000" marB="72000"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3585720373"/>
                  </a:ext>
                </a:extLst>
              </a:tr>
              <a:tr h="609372">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ru-RU" altLang="ru-RU" sz="14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1 кг живого веса КРС в возрасте не младше 10 месяцев и не старше 24 месяцев, направленного на убой </a:t>
                      </a:r>
                    </a:p>
                  </a:txBody>
                  <a:tcPr marL="36000" marR="36000" marT="36000" marB="36000" anchor="ctr"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5EFEC"/>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0" i="0" u="none" strike="noStrike" kern="1200" cap="none" normalizeH="0" baseline="0" dirty="0">
                          <a:ln>
                            <a:noFill/>
                          </a:ln>
                          <a:solidFill>
                            <a:schemeClr val="tx1"/>
                          </a:solidFill>
                          <a:effectLst/>
                          <a:latin typeface="Calibri" panose="020F0502020204030204" pitchFamily="34" charset="0"/>
                          <a:ea typeface="+mn-ea"/>
                          <a:cs typeface="Times New Roman" panose="02020603050405020304" pitchFamily="18" charset="0"/>
                        </a:rPr>
                        <a:t>15,0</a:t>
                      </a:r>
                    </a:p>
                  </a:txBody>
                  <a:tcPr marL="36000" marR="36000" marT="36000" marB="36000" anchor="ctr"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5EFEC"/>
                    </a:solidFill>
                  </a:tcPr>
                </a:tc>
                <a:extLst>
                  <a:ext uri="{0D108BD9-81ED-4DB2-BD59-A6C34878D82A}">
                    <a16:rowId xmlns="" xmlns:a16="http://schemas.microsoft.com/office/drawing/2014/main" val="1403340395"/>
                  </a:ext>
                </a:extLst>
              </a:tr>
            </a:tbl>
          </a:graphicData>
        </a:graphic>
      </p:graphicFrame>
      <p:sp>
        <p:nvSpPr>
          <p:cNvPr id="11" name="TextBox 8"/>
          <p:cNvSpPr txBox="1">
            <a:spLocks noChangeArrowheads="1"/>
          </p:cNvSpPr>
          <p:nvPr/>
        </p:nvSpPr>
        <p:spPr bwMode="auto">
          <a:xfrm>
            <a:off x="2588284" y="555438"/>
            <a:ext cx="8616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cs typeface="Arial" panose="020B0604020202020204" pitchFamily="34" charset="0"/>
              </a:rPr>
              <a:t>2. СУБСИДИИ НА РАЗВИТИЕ МЯСНОГО СКОТОВОДСТВА</a:t>
            </a:r>
          </a:p>
        </p:txBody>
      </p:sp>
      <p:sp>
        <p:nvSpPr>
          <p:cNvPr id="18" name="Скругленный прямоугольник 17"/>
          <p:cNvSpPr/>
          <p:nvPr/>
        </p:nvSpPr>
        <p:spPr>
          <a:xfrm>
            <a:off x="2324117" y="5084017"/>
            <a:ext cx="8923565" cy="742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1400" u="sng" dirty="0">
                <a:solidFill>
                  <a:schemeClr val="tx1"/>
                </a:solidFill>
              </a:rPr>
              <a:t> </a:t>
            </a:r>
            <a:r>
              <a:rPr lang="ru-RU" sz="1400" u="sng" dirty="0">
                <a:solidFill>
                  <a:schemeClr val="tx1"/>
                </a:solidFill>
              </a:rPr>
              <a:t>Условие:</a:t>
            </a:r>
            <a:r>
              <a:rPr lang="ru-RU" sz="1400" dirty="0">
                <a:solidFill>
                  <a:schemeClr val="tx1"/>
                </a:solidFill>
              </a:rPr>
              <a:t> объект (убойный пункт, убойная площадка), на котором произведен убой животных, зарегистрирован в Федеральной государственной информационной системе в области ветеринарии (компонент «Цербер»)</a:t>
            </a:r>
            <a:endParaRPr lang="ru-RU" sz="1400" u="sng" dirty="0">
              <a:solidFill>
                <a:schemeClr val="tx1"/>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421745449"/>
              </p:ext>
            </p:extLst>
          </p:nvPr>
        </p:nvGraphicFramePr>
        <p:xfrm>
          <a:off x="2324117" y="3487497"/>
          <a:ext cx="8923564" cy="1600835"/>
        </p:xfrm>
        <a:graphic>
          <a:graphicData uri="http://schemas.openxmlformats.org/drawingml/2006/table">
            <a:tbl>
              <a:tblPr firstRow="1" bandRow="1">
                <a:tableStyleId>{5C22544A-7EE6-4342-B048-85BDC9FD1C3A}</a:tableStyleId>
              </a:tblPr>
              <a:tblGrid>
                <a:gridCol w="2512542">
                  <a:extLst>
                    <a:ext uri="{9D8B030D-6E8A-4147-A177-3AD203B41FA5}">
                      <a16:colId xmlns="" xmlns:a16="http://schemas.microsoft.com/office/drawing/2014/main" val="20000"/>
                    </a:ext>
                  </a:extLst>
                </a:gridCol>
                <a:gridCol w="6411022">
                  <a:extLst>
                    <a:ext uri="{9D8B030D-6E8A-4147-A177-3AD203B41FA5}">
                      <a16:colId xmlns="" xmlns:a16="http://schemas.microsoft.com/office/drawing/2014/main" val="1044852254"/>
                    </a:ext>
                  </a:extLst>
                </a:gridCol>
              </a:tblGrid>
              <a:tr h="442599">
                <a:tc gridSpan="2">
                  <a:txBody>
                    <a:bodyPr/>
                    <a:lstStyle/>
                    <a:p>
                      <a:pPr algn="ctr"/>
                      <a:r>
                        <a:rPr lang="ru-RU" sz="1400" dirty="0"/>
                        <a:t>Применение коэффициентов при расчете</a:t>
                      </a:r>
                      <a:r>
                        <a:rPr lang="ru-RU" sz="1400" baseline="0" dirty="0"/>
                        <a:t> ставки субсидии</a:t>
                      </a:r>
                    </a:p>
                  </a:txBody>
                  <a:tcPr marL="91433" marR="91433" marT="45718" marB="45718" anchor="ctr"/>
                </a:tc>
                <a:tc hMerge="1">
                  <a:txBody>
                    <a:bodyPr/>
                    <a:lstStyle/>
                    <a:p>
                      <a:endParaRPr lang="ru-RU" dirty="0"/>
                    </a:p>
                  </a:txBody>
                  <a:tcPr marL="91433" marR="91433" marT="45718" marB="45718"/>
                </a:tc>
                <a:extLst>
                  <a:ext uri="{0D108BD9-81ED-4DB2-BD59-A6C34878D82A}">
                    <a16:rowId xmlns="" xmlns:a16="http://schemas.microsoft.com/office/drawing/2014/main" val="10000"/>
                  </a:ext>
                </a:extLst>
              </a:tr>
              <a:tr h="976265">
                <a:tc>
                  <a:txBody>
                    <a:bodyPr/>
                    <a:lstStyle/>
                    <a:p>
                      <a:pPr algn="ctr"/>
                      <a:r>
                        <a:rPr lang="ru-RU" sz="1400" dirty="0"/>
                        <a:t>Повышающий</a:t>
                      </a:r>
                      <a:r>
                        <a:rPr lang="ru-RU" sz="1400" baseline="0" dirty="0"/>
                        <a:t> к</a:t>
                      </a:r>
                      <a:r>
                        <a:rPr lang="ru-RU" sz="1400" dirty="0"/>
                        <a:t>оэффициент (</a:t>
                      </a:r>
                      <a:r>
                        <a:rPr lang="ru-RU" sz="1400" dirty="0" err="1"/>
                        <a:t>Кжм</a:t>
                      </a:r>
                      <a:r>
                        <a:rPr lang="ru-RU" sz="1400" dirty="0"/>
                        <a:t>)</a:t>
                      </a:r>
                    </a:p>
                    <a:p>
                      <a:pPr algn="ctr"/>
                      <a:r>
                        <a:rPr lang="ru-RU" sz="1400" dirty="0"/>
                        <a:t>не более 1,3</a:t>
                      </a:r>
                    </a:p>
                  </a:txBody>
                  <a:tcPr marL="36000" marR="36000" marT="45718" marB="4571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a:t>(</a:t>
                      </a:r>
                      <a:r>
                        <a:rPr lang="ru-RU" sz="1400" dirty="0" err="1"/>
                        <a:t>Кжм</a:t>
                      </a:r>
                      <a:r>
                        <a:rPr lang="ru-RU" sz="1400" dirty="0"/>
                        <a:t>)</a:t>
                      </a:r>
                      <a:r>
                        <a:rPr lang="ru-RU" sz="1400" baseline="0" dirty="0"/>
                        <a:t> - </a:t>
                      </a:r>
                      <a:r>
                        <a:rPr lang="ru-RU" sz="1400" kern="1200" dirty="0">
                          <a:solidFill>
                            <a:schemeClr val="dk1"/>
                          </a:solidFill>
                          <a:latin typeface="+mn-lt"/>
                          <a:ea typeface="+mn-ea"/>
                          <a:cs typeface="+mn-cs"/>
                        </a:rPr>
                        <a:t>Применяется при направлении получателем субсидии на убой на собственную переработку и (или) реализации на убой перерабатывающим организациям крупного рогатого скота выше живой массы, установленной Минсельхозпродом</a:t>
                      </a:r>
                    </a:p>
                    <a:p>
                      <a:r>
                        <a:rPr lang="ru-RU" sz="1400" kern="1200" dirty="0">
                          <a:solidFill>
                            <a:schemeClr val="dk1"/>
                          </a:solidFill>
                          <a:latin typeface="+mn-lt"/>
                          <a:ea typeface="+mn-ea"/>
                          <a:cs typeface="+mn-cs"/>
                        </a:rPr>
                        <a:t>(в </a:t>
                      </a:r>
                      <a:r>
                        <a:rPr lang="ru-RU" sz="1400" kern="1200" dirty="0">
                          <a:solidFill>
                            <a:schemeClr val="tx1"/>
                          </a:solidFill>
                          <a:latin typeface="+mn-lt"/>
                          <a:ea typeface="+mn-ea"/>
                          <a:cs typeface="+mn-cs"/>
                        </a:rPr>
                        <a:t>2025 году – 400 кг)</a:t>
                      </a:r>
                    </a:p>
                  </a:txBody>
                  <a:tcPr marL="36000" marR="36000" marT="45718" marB="45718" anchor="ctr"/>
                </a:tc>
                <a:extLst>
                  <a:ext uri="{0D108BD9-81ED-4DB2-BD59-A6C34878D82A}">
                    <a16:rowId xmlns="" xmlns:a16="http://schemas.microsoft.com/office/drawing/2014/main" val="10001"/>
                  </a:ext>
                </a:extLst>
              </a:tr>
            </a:tbl>
          </a:graphicData>
        </a:graphic>
      </p:graphicFrame>
      <p:grpSp>
        <p:nvGrpSpPr>
          <p:cNvPr id="8" name="Группа 7"/>
          <p:cNvGrpSpPr/>
          <p:nvPr/>
        </p:nvGrpSpPr>
        <p:grpSpPr>
          <a:xfrm>
            <a:off x="2292715" y="1303065"/>
            <a:ext cx="8994692" cy="377726"/>
            <a:chOff x="0" y="0"/>
            <a:chExt cx="8994692" cy="377726"/>
          </a:xfrm>
        </p:grpSpPr>
        <p:sp>
          <p:nvSpPr>
            <p:cNvPr id="12" name="Шеврон 11"/>
            <p:cNvSpPr/>
            <p:nvPr/>
          </p:nvSpPr>
          <p:spPr>
            <a:xfrm>
              <a:off x="0" y="0"/>
              <a:ext cx="8994692" cy="37772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Шеврон 4"/>
            <p:cNvSpPr txBox="1"/>
            <p:nvPr/>
          </p:nvSpPr>
          <p:spPr>
            <a:xfrm>
              <a:off x="188863" y="0"/>
              <a:ext cx="8616966" cy="377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ru-RU" sz="1600" kern="1200" dirty="0">
                  <a:solidFill>
                    <a:schemeClr val="tx1"/>
                  </a:solidFill>
                </a:rPr>
                <a:t>Постановление Правительства НО от 15.02.2024 № 57 </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dirty="0">
              <a:solidFill>
                <a:schemeClr val="accent1"/>
              </a:solidFill>
            </a:endParaRPr>
          </a:p>
          <a:p>
            <a:pPr>
              <a:lnSpc>
                <a:spcPct val="100000"/>
              </a:lnSpc>
              <a:spcBef>
                <a:spcPct val="0"/>
              </a:spcBef>
              <a:buFontTx/>
              <a:buNone/>
            </a:pPr>
            <a:fld id="{0D13AD0B-3A79-44D7-B9AE-78BFA7011416}" type="slidenum">
              <a:rPr lang="uk-UA" altLang="ru-RU" sz="1600" smtClean="0">
                <a:solidFill>
                  <a:schemeClr val="accent1"/>
                </a:solidFill>
              </a:rPr>
              <a:pPr>
                <a:lnSpc>
                  <a:spcPct val="100000"/>
                </a:lnSpc>
                <a:spcBef>
                  <a:spcPct val="0"/>
                </a:spcBef>
                <a:buFontTx/>
                <a:buNone/>
              </a:pPr>
              <a:t>31</a:t>
            </a:fld>
            <a:endParaRPr lang="uk-UA" altLang="ru-RU" sz="1600" dirty="0">
              <a:solidFill>
                <a:schemeClr val="accent1"/>
              </a:solidFill>
            </a:endParaRPr>
          </a:p>
          <a:p>
            <a:pPr>
              <a:lnSpc>
                <a:spcPct val="100000"/>
              </a:lnSpc>
              <a:spcBef>
                <a:spcPct val="0"/>
              </a:spcBef>
              <a:buFontTx/>
              <a:buNone/>
            </a:pPr>
            <a:endParaRPr lang="uk-UA" altLang="ru-RU" sz="1600" dirty="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777515249"/>
              </p:ext>
            </p:extLst>
          </p:nvPr>
        </p:nvGraphicFramePr>
        <p:xfrm>
          <a:off x="2230582" y="2593573"/>
          <a:ext cx="8937423" cy="3794361"/>
        </p:xfrm>
        <a:graphic>
          <a:graphicData uri="http://schemas.openxmlformats.org/drawingml/2006/table">
            <a:tbl>
              <a:tblPr firstRow="1" bandRow="1">
                <a:tableStyleId>{B301B821-A1FF-4177-AEE7-76D212191A09}</a:tableStyleId>
              </a:tblPr>
              <a:tblGrid>
                <a:gridCol w="2715331">
                  <a:extLst>
                    <a:ext uri="{9D8B030D-6E8A-4147-A177-3AD203B41FA5}">
                      <a16:colId xmlns="" xmlns:a16="http://schemas.microsoft.com/office/drawing/2014/main" val="20000"/>
                    </a:ext>
                  </a:extLst>
                </a:gridCol>
                <a:gridCol w="2874643">
                  <a:extLst>
                    <a:ext uri="{9D8B030D-6E8A-4147-A177-3AD203B41FA5}">
                      <a16:colId xmlns="" xmlns:a16="http://schemas.microsoft.com/office/drawing/2014/main" val="20001"/>
                    </a:ext>
                  </a:extLst>
                </a:gridCol>
                <a:gridCol w="3347449">
                  <a:extLst>
                    <a:ext uri="{9D8B030D-6E8A-4147-A177-3AD203B41FA5}">
                      <a16:colId xmlns="" xmlns:a16="http://schemas.microsoft.com/office/drawing/2014/main" val="20002"/>
                    </a:ext>
                  </a:extLst>
                </a:gridCol>
              </a:tblGrid>
              <a:tr h="250457">
                <a:tc rowSpan="2">
                  <a:txBody>
                    <a:bodyPr/>
                    <a:lstStyle/>
                    <a:p>
                      <a:pPr algn="ctr"/>
                      <a:r>
                        <a:rPr lang="ru-RU" sz="1200" dirty="0"/>
                        <a:t>Оборудование и техника</a:t>
                      </a:r>
                    </a:p>
                  </a:txBody>
                  <a:tcPr marL="36000" marR="36000" marT="36000" marB="36000" anchor="ctr"/>
                </a:tc>
                <a:tc gridSpan="2">
                  <a:txBody>
                    <a:bodyPr/>
                    <a:lstStyle/>
                    <a:p>
                      <a:pPr algn="ctr"/>
                      <a:r>
                        <a:rPr lang="ru-RU" sz="1150" dirty="0"/>
                        <a:t>Размер возмещения из областного бюджета</a:t>
                      </a:r>
                    </a:p>
                  </a:txBody>
                  <a:tcPr marL="36000" marR="36000" marT="36000" marB="36000"/>
                </a:tc>
                <a:tc hMerge="1">
                  <a:txBody>
                    <a:bodyPr/>
                    <a:lstStyle/>
                    <a:p>
                      <a:pPr algn="ctr"/>
                      <a:endParaRPr lang="ru-RU" sz="1200" dirty="0"/>
                    </a:p>
                  </a:txBody>
                  <a:tcPr/>
                </a:tc>
                <a:extLst>
                  <a:ext uri="{0D108BD9-81ED-4DB2-BD59-A6C34878D82A}">
                    <a16:rowId xmlns="" xmlns:a16="http://schemas.microsoft.com/office/drawing/2014/main" val="10000"/>
                  </a:ext>
                </a:extLst>
              </a:tr>
              <a:tr h="443421">
                <a:tc vMerge="1">
                  <a:txBody>
                    <a:bodyPr/>
                    <a:lstStyle/>
                    <a:p>
                      <a:endParaRPr lang="ru-RU"/>
                    </a:p>
                  </a:txBody>
                  <a:tcPr/>
                </a:tc>
                <a:tc>
                  <a:txBody>
                    <a:bodyPr/>
                    <a:lstStyle/>
                    <a:p>
                      <a:pPr algn="ctr"/>
                      <a:r>
                        <a:rPr lang="ru-RU" sz="1200" dirty="0"/>
                        <a:t>Приобретение</a:t>
                      </a:r>
                      <a:r>
                        <a:rPr lang="ru-RU" sz="1200" baseline="0" dirty="0"/>
                        <a:t> за собственные или заемные средства</a:t>
                      </a:r>
                      <a:endParaRPr lang="ru-RU" sz="1200" dirty="0"/>
                    </a:p>
                  </a:txBody>
                  <a:tcPr marL="36000" marR="36000" marT="36000" marB="36000" anchor="ctr"/>
                </a:tc>
                <a:tc>
                  <a:txBody>
                    <a:bodyPr/>
                    <a:lstStyle/>
                    <a:p>
                      <a:pPr algn="ctr"/>
                      <a:r>
                        <a:rPr lang="ru-RU" sz="1200" dirty="0"/>
                        <a:t>Приобретение</a:t>
                      </a:r>
                      <a:r>
                        <a:rPr lang="ru-RU" sz="1200" baseline="0" dirty="0"/>
                        <a:t> по договору лизинга</a:t>
                      </a:r>
                      <a:endParaRPr lang="ru-RU" sz="1200" dirty="0"/>
                    </a:p>
                  </a:txBody>
                  <a:tcPr marL="36000" marR="36000" marT="36000" marB="36000" anchor="ctr"/>
                </a:tc>
                <a:extLst>
                  <a:ext uri="{0D108BD9-81ED-4DB2-BD59-A6C34878D82A}">
                    <a16:rowId xmlns="" xmlns:a16="http://schemas.microsoft.com/office/drawing/2014/main" val="10001"/>
                  </a:ext>
                </a:extLst>
              </a:tr>
              <a:tr h="427984">
                <a:tc>
                  <a:txBody>
                    <a:bodyPr/>
                    <a:lstStyle/>
                    <a:p>
                      <a:pPr algn="l"/>
                      <a:r>
                        <a:rPr lang="ru-RU" sz="1150" dirty="0"/>
                        <a:t>1. Стационарное оборудование по сушке и очистке зерна</a:t>
                      </a:r>
                    </a:p>
                  </a:txBody>
                  <a:tcPr marL="36000" marR="36000" marT="36000" marB="36000" anchor="ctr"/>
                </a:tc>
                <a:tc>
                  <a:txBody>
                    <a:bodyPr/>
                    <a:lstStyle/>
                    <a:p>
                      <a:pPr algn="ctr"/>
                      <a:r>
                        <a:rPr lang="ru-RU" sz="1150" dirty="0"/>
                        <a:t>50% от стоимости</a:t>
                      </a:r>
                      <a:r>
                        <a:rPr lang="ru-RU" sz="1150" baseline="0" dirty="0"/>
                        <a:t> (не более 10000 тыс. руб.)</a:t>
                      </a:r>
                      <a:endParaRPr lang="ru-RU" sz="1150" dirty="0"/>
                    </a:p>
                  </a:txBody>
                  <a:tcPr marL="36000" marR="36000" marT="36000" marB="36000" anchor="ctr"/>
                </a:tc>
                <a:tc>
                  <a:txBody>
                    <a:bodyPr/>
                    <a:lstStyle/>
                    <a:p>
                      <a:pPr algn="ctr"/>
                      <a:r>
                        <a:rPr lang="ru-RU" sz="1150" dirty="0"/>
                        <a:t>100% от первоначального взноса (</a:t>
                      </a:r>
                      <a:r>
                        <a:rPr lang="ru-RU" sz="1150" baseline="0" dirty="0"/>
                        <a:t>не более </a:t>
                      </a:r>
                    </a:p>
                    <a:p>
                      <a:pPr algn="ctr"/>
                      <a:r>
                        <a:rPr lang="ru-RU" sz="1150" baseline="0" dirty="0"/>
                        <a:t>10000 тыс. руб. и 50% стоимости предмета лизинга)</a:t>
                      </a:r>
                      <a:endParaRPr lang="ru-RU" sz="1150" dirty="0"/>
                    </a:p>
                  </a:txBody>
                  <a:tcPr marL="36000" marR="36000" marT="36000" marB="36000" anchor="ctr"/>
                </a:tc>
                <a:extLst>
                  <a:ext uri="{0D108BD9-81ED-4DB2-BD59-A6C34878D82A}">
                    <a16:rowId xmlns="" xmlns:a16="http://schemas.microsoft.com/office/drawing/2014/main" val="10002"/>
                  </a:ext>
                </a:extLst>
              </a:tr>
              <a:tr h="427984">
                <a:tc>
                  <a:txBody>
                    <a:bodyPr/>
                    <a:lstStyle/>
                    <a:p>
                      <a:pPr algn="l"/>
                      <a:r>
                        <a:rPr lang="ru-RU" sz="1150" dirty="0"/>
                        <a:t>2. Передвижное оборудование по сушке зерна</a:t>
                      </a:r>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a:ln>
                            <a:noFill/>
                          </a:ln>
                          <a:solidFill>
                            <a:prstClr val="black"/>
                          </a:solidFill>
                          <a:effectLst/>
                          <a:uLnTx/>
                          <a:uFillTx/>
                          <a:latin typeface="+mn-lt"/>
                          <a:ea typeface="+mn-ea"/>
                          <a:cs typeface="+mn-cs"/>
                        </a:rPr>
                        <a:t>30% от стоимости (не более 6000 тыс. руб.)</a:t>
                      </a:r>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a:ln>
                            <a:noFill/>
                          </a:ln>
                          <a:solidFill>
                            <a:prstClr val="black"/>
                          </a:solidFill>
                          <a:effectLst/>
                          <a:uLnTx/>
                          <a:uFillTx/>
                          <a:latin typeface="+mn-lt"/>
                          <a:ea typeface="+mn-ea"/>
                          <a:cs typeface="+mn-cs"/>
                        </a:rPr>
                        <a:t>100% от первоначального взноса (не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a:ln>
                            <a:noFill/>
                          </a:ln>
                          <a:solidFill>
                            <a:prstClr val="black"/>
                          </a:solidFill>
                          <a:effectLst/>
                          <a:uLnTx/>
                          <a:uFillTx/>
                          <a:latin typeface="+mn-lt"/>
                          <a:ea typeface="+mn-ea"/>
                          <a:cs typeface="+mn-cs"/>
                        </a:rPr>
                        <a:t>6000 тыс. руб. </a:t>
                      </a:r>
                      <a:r>
                        <a:rPr lang="ru-RU" sz="1150" baseline="0" dirty="0"/>
                        <a:t>и 30% стоимости предмета лизинга)</a:t>
                      </a:r>
                      <a:endParaRPr kumimoji="0" lang="ru-RU" sz="1150" b="0" i="0" u="none" strike="noStrike" kern="1200" cap="none" spc="0" normalizeH="0" baseline="0" noProof="0" dirty="0">
                        <a:ln>
                          <a:noFill/>
                        </a:ln>
                        <a:solidFill>
                          <a:prstClr val="black"/>
                        </a:solidFill>
                        <a:effectLst/>
                        <a:uLnTx/>
                        <a:uFillTx/>
                        <a:latin typeface="+mn-lt"/>
                        <a:ea typeface="+mn-ea"/>
                        <a:cs typeface="+mn-cs"/>
                      </a:endParaRPr>
                    </a:p>
                  </a:txBody>
                  <a:tcPr marL="36000" marR="36000" marT="36000" marB="36000" anchor="ctr"/>
                </a:tc>
                <a:extLst>
                  <a:ext uri="{0D108BD9-81ED-4DB2-BD59-A6C34878D82A}">
                    <a16:rowId xmlns="" xmlns:a16="http://schemas.microsoft.com/office/drawing/2014/main" val="10003"/>
                  </a:ext>
                </a:extLst>
              </a:tr>
              <a:tr h="427984">
                <a:tc>
                  <a:txBody>
                    <a:bodyPr/>
                    <a:lstStyle/>
                    <a:p>
                      <a:pPr algn="l"/>
                      <a:r>
                        <a:rPr lang="ru-RU" sz="1150" dirty="0"/>
                        <a:t>3.</a:t>
                      </a:r>
                      <a:r>
                        <a:rPr lang="ru-RU" sz="1150" baseline="0" dirty="0"/>
                        <a:t> Оборудование по производству витаминно-травяной муки</a:t>
                      </a:r>
                      <a:endParaRPr lang="ru-RU" sz="1150" dirty="0"/>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50% от стоимости</a:t>
                      </a:r>
                      <a:r>
                        <a:rPr lang="ru-RU" sz="1150" baseline="0" dirty="0"/>
                        <a:t> (не более 10000 тыс. руб.)</a:t>
                      </a:r>
                      <a:endParaRPr lang="ru-RU" sz="1150" dirty="0"/>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10000 тыс. руб. и 50% стоимости предмета лизинга)</a:t>
                      </a:r>
                      <a:endParaRPr lang="ru-RU" sz="1150" dirty="0"/>
                    </a:p>
                  </a:txBody>
                  <a:tcPr marL="36000" marR="36000" marT="36000" marB="36000" anchor="ctr"/>
                </a:tc>
                <a:extLst>
                  <a:ext uri="{0D108BD9-81ED-4DB2-BD59-A6C34878D82A}">
                    <a16:rowId xmlns="" xmlns:a16="http://schemas.microsoft.com/office/drawing/2014/main" val="3131269543"/>
                  </a:ext>
                </a:extLst>
              </a:tr>
              <a:tr h="960563">
                <a:tc>
                  <a:txBody>
                    <a:bodyPr/>
                    <a:lstStyle/>
                    <a:p>
                      <a:pPr algn="l"/>
                      <a:r>
                        <a:rPr lang="ru-RU" sz="1150" dirty="0"/>
                        <a:t>4. Жатки соевые</a:t>
                      </a:r>
                      <a:r>
                        <a:rPr lang="ru-RU" sz="1150" baseline="0" dirty="0"/>
                        <a:t> и </a:t>
                      </a:r>
                      <a:r>
                        <a:rPr lang="ru-RU" sz="1150" dirty="0"/>
                        <a:t>кукурузные,</a:t>
                      </a:r>
                    </a:p>
                    <a:p>
                      <a:pPr algn="l"/>
                      <a:r>
                        <a:rPr lang="ru-RU" sz="1150" baseline="0" dirty="0" err="1"/>
                        <a:t>плющилки</a:t>
                      </a:r>
                      <a:r>
                        <a:rPr lang="ru-RU" sz="1150" baseline="0" dirty="0"/>
                        <a:t> зерна (вальцевые мельницы), смесители-раздатчики и </a:t>
                      </a:r>
                      <a:r>
                        <a:rPr lang="ru-RU" sz="1150" baseline="0" dirty="0" err="1"/>
                        <a:t>измельчители</a:t>
                      </a:r>
                      <a:endParaRPr lang="ru-RU" sz="1150" dirty="0"/>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a:ln>
                            <a:noFill/>
                          </a:ln>
                          <a:solidFill>
                            <a:prstClr val="black"/>
                          </a:solidFill>
                          <a:effectLst/>
                          <a:uLnTx/>
                          <a:uFillTx/>
                          <a:latin typeface="+mn-lt"/>
                          <a:ea typeface="+mn-ea"/>
                          <a:cs typeface="+mn-cs"/>
                        </a:rPr>
                        <a:t>30% от стоимости (не более 1000 тыс. руб.) -для жаток соевых и кукурузных, смесителей-раздатчиков; (не более 750 тыс. руб.) – для </a:t>
                      </a:r>
                      <a:r>
                        <a:rPr kumimoji="0" lang="ru-RU" sz="1150" b="0" i="0" u="none" strike="noStrike" kern="1200" cap="none" spc="0" normalizeH="0" baseline="0" noProof="0" dirty="0" err="1">
                          <a:ln>
                            <a:noFill/>
                          </a:ln>
                          <a:solidFill>
                            <a:prstClr val="black"/>
                          </a:solidFill>
                          <a:effectLst/>
                          <a:uLnTx/>
                          <a:uFillTx/>
                          <a:latin typeface="+mn-lt"/>
                          <a:ea typeface="+mn-ea"/>
                          <a:cs typeface="+mn-cs"/>
                        </a:rPr>
                        <a:t>плющилок</a:t>
                      </a:r>
                      <a:r>
                        <a:rPr kumimoji="0" lang="ru-RU" sz="1150" b="0" i="0" u="none" strike="noStrike" kern="1200" cap="none" spc="0" normalizeH="0" baseline="0" noProof="0" dirty="0">
                          <a:ln>
                            <a:noFill/>
                          </a:ln>
                          <a:solidFill>
                            <a:prstClr val="black"/>
                          </a:solidFill>
                          <a:effectLst/>
                          <a:uLnTx/>
                          <a:uFillTx/>
                          <a:latin typeface="+mn-lt"/>
                          <a:ea typeface="+mn-ea"/>
                          <a:cs typeface="+mn-cs"/>
                        </a:rPr>
                        <a:t> зерна (вальцевых мельниц) и </a:t>
                      </a:r>
                      <a:r>
                        <a:rPr kumimoji="0" lang="ru-RU" sz="1150" b="0" i="0" u="none" strike="noStrike" kern="1200" cap="none" spc="0" normalizeH="0" baseline="0" noProof="0" dirty="0" err="1">
                          <a:ln>
                            <a:noFill/>
                          </a:ln>
                          <a:solidFill>
                            <a:prstClr val="black"/>
                          </a:solidFill>
                          <a:effectLst/>
                          <a:uLnTx/>
                          <a:uFillTx/>
                          <a:latin typeface="+mn-lt"/>
                          <a:ea typeface="+mn-ea"/>
                          <a:cs typeface="+mn-cs"/>
                        </a:rPr>
                        <a:t>измельчителей</a:t>
                      </a:r>
                      <a:r>
                        <a:rPr kumimoji="0" lang="ru-RU" sz="1150" b="0" i="0" u="none" strike="noStrike" kern="1200" cap="none" spc="0" normalizeH="0" baseline="0" noProof="0" dirty="0">
                          <a:ln>
                            <a:noFill/>
                          </a:ln>
                          <a:solidFill>
                            <a:prstClr val="black"/>
                          </a:solidFill>
                          <a:effectLst/>
                          <a:uLnTx/>
                          <a:uFillTx/>
                          <a:latin typeface="+mn-lt"/>
                          <a:ea typeface="+mn-ea"/>
                          <a:cs typeface="+mn-cs"/>
                        </a:rPr>
                        <a:t> </a:t>
                      </a:r>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a:ln>
                            <a:noFill/>
                          </a:ln>
                          <a:solidFill>
                            <a:prstClr val="black"/>
                          </a:solidFill>
                          <a:effectLst/>
                          <a:uLnTx/>
                          <a:uFillTx/>
                          <a:latin typeface="+mn-lt"/>
                          <a:ea typeface="+mn-ea"/>
                          <a:cs typeface="+mn-cs"/>
                        </a:rPr>
                        <a:t>100% от первоначального взноса (не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a:ln>
                            <a:noFill/>
                          </a:ln>
                          <a:solidFill>
                            <a:prstClr val="black"/>
                          </a:solidFill>
                          <a:effectLst/>
                          <a:uLnTx/>
                          <a:uFillTx/>
                          <a:latin typeface="+mn-lt"/>
                          <a:ea typeface="+mn-ea"/>
                          <a:cs typeface="+mn-cs"/>
                        </a:rPr>
                        <a:t>1000 тыс. руб. </a:t>
                      </a:r>
                      <a:r>
                        <a:rPr lang="ru-RU" sz="1150" baseline="0" dirty="0"/>
                        <a:t>и 30% стоимости предмета лизинга; 750 тыс. руб. и 30%  стоимости предмета лизинга)</a:t>
                      </a:r>
                      <a:endParaRPr kumimoji="0" lang="ru-RU" sz="1150" b="0" i="0" u="none" strike="noStrike" kern="1200" cap="none" spc="0" normalizeH="0" baseline="0" noProof="0" dirty="0">
                        <a:ln>
                          <a:noFill/>
                        </a:ln>
                        <a:solidFill>
                          <a:prstClr val="black"/>
                        </a:solidFill>
                        <a:effectLst/>
                        <a:uLnTx/>
                        <a:uFillTx/>
                        <a:latin typeface="+mn-lt"/>
                        <a:ea typeface="+mn-ea"/>
                        <a:cs typeface="+mn-cs"/>
                      </a:endParaRPr>
                    </a:p>
                  </a:txBody>
                  <a:tcPr marL="36000" marR="36000" marT="36000" marB="36000" anchor="ctr"/>
                </a:tc>
                <a:extLst>
                  <a:ext uri="{0D108BD9-81ED-4DB2-BD59-A6C34878D82A}">
                    <a16:rowId xmlns="" xmlns:a16="http://schemas.microsoft.com/office/drawing/2014/main" val="2162570687"/>
                  </a:ext>
                </a:extLst>
              </a:tr>
              <a:tr h="427984">
                <a:tc>
                  <a:txBody>
                    <a:bodyPr/>
                    <a:lstStyle/>
                    <a:p>
                      <a:pPr algn="l"/>
                      <a:r>
                        <a:rPr lang="ru-RU" sz="1150" dirty="0"/>
                        <a:t>5. </a:t>
                      </a:r>
                      <a:r>
                        <a:rPr lang="ru-RU" sz="1150" dirty="0" err="1"/>
                        <a:t>Мульчеры</a:t>
                      </a:r>
                      <a:r>
                        <a:rPr lang="ru-RU" sz="1150" dirty="0"/>
                        <a:t> (</a:t>
                      </a:r>
                      <a:r>
                        <a:rPr lang="ru-RU" sz="1150" dirty="0" err="1"/>
                        <a:t>ротоваторы</a:t>
                      </a:r>
                      <a:r>
                        <a:rPr lang="ru-RU" sz="1150" dirty="0"/>
                        <a:t>)</a:t>
                      </a:r>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50% от стоимости (не более 1500 тыс. руб.)</a:t>
                      </a:r>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1500 тыс. руб. </a:t>
                      </a:r>
                      <a:r>
                        <a:rPr lang="ru-RU" sz="1150" baseline="0" dirty="0"/>
                        <a:t>и 50% стоимости предмета лизинга)</a:t>
                      </a:r>
                      <a:endParaRPr lang="ru-RU" sz="1150" dirty="0"/>
                    </a:p>
                  </a:txBody>
                  <a:tcPr marL="36000" marR="36000" marT="36000" marB="36000" anchor="ctr"/>
                </a:tc>
                <a:extLst>
                  <a:ext uri="{0D108BD9-81ED-4DB2-BD59-A6C34878D82A}">
                    <a16:rowId xmlns="" xmlns:a16="http://schemas.microsoft.com/office/drawing/2014/main" val="10006"/>
                  </a:ext>
                </a:extLst>
              </a:tr>
              <a:tr h="427984">
                <a:tc>
                  <a:txBody>
                    <a:bodyPr/>
                    <a:lstStyle/>
                    <a:p>
                      <a:pPr algn="l"/>
                      <a:r>
                        <a:rPr lang="ru-RU" sz="1150" dirty="0"/>
                        <a:t>6. Тракторы с мощность двигателя</a:t>
                      </a:r>
                      <a:r>
                        <a:rPr lang="ru-RU" sz="1150" baseline="0" dirty="0"/>
                        <a:t> до 150 </a:t>
                      </a:r>
                      <a:r>
                        <a:rPr lang="ru-RU" sz="1150" baseline="0" dirty="0" err="1"/>
                        <a:t>л.с</a:t>
                      </a:r>
                      <a:r>
                        <a:rPr lang="ru-RU" sz="1150" baseline="0" dirty="0"/>
                        <a:t>.</a:t>
                      </a:r>
                      <a:endParaRPr lang="ru-RU" sz="1150" dirty="0"/>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30% от стоимости (</a:t>
                      </a:r>
                      <a:r>
                        <a:rPr lang="ru-RU" sz="1150" baseline="0" dirty="0"/>
                        <a:t>не более 750 тыс. руб.)</a:t>
                      </a:r>
                      <a:endParaRPr lang="ru-RU" sz="1150" dirty="0"/>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 </a:t>
                      </a:r>
                      <a:r>
                        <a:rPr lang="ru-RU" sz="1150" baseline="0" dirty="0"/>
                        <a:t> 10</a:t>
                      </a:r>
                      <a:r>
                        <a:rPr lang="ru-RU" sz="1150" dirty="0"/>
                        <a:t>0% от первоначального взноса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750 тыс. руб. и 30% стоимости предмета лизинга)</a:t>
                      </a:r>
                      <a:endParaRPr lang="ru-RU" sz="1150" dirty="0"/>
                    </a:p>
                  </a:txBody>
                  <a:tcPr marL="36000" marR="36000" marT="36000" marB="36000" anchor="ctr"/>
                </a:tc>
                <a:extLst>
                  <a:ext uri="{0D108BD9-81ED-4DB2-BD59-A6C34878D82A}">
                    <a16:rowId xmlns="" xmlns:a16="http://schemas.microsoft.com/office/drawing/2014/main" val="1541723709"/>
                  </a:ext>
                </a:extLst>
              </a:tr>
            </a:tbl>
          </a:graphicData>
        </a:graphic>
      </p:graphicFrame>
      <p:graphicFrame>
        <p:nvGraphicFramePr>
          <p:cNvPr id="14" name="Схема 13"/>
          <p:cNvGraphicFramePr/>
          <p:nvPr>
            <p:extLst>
              <p:ext uri="{D42A27DB-BD31-4B8C-83A1-F6EECF244321}">
                <p14:modId xmlns:p14="http://schemas.microsoft.com/office/powerpoint/2010/main" val="4212725472"/>
              </p:ext>
            </p:extLst>
          </p:nvPr>
        </p:nvGraphicFramePr>
        <p:xfrm>
          <a:off x="2144710" y="625819"/>
          <a:ext cx="9023297" cy="431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437" name="TextBox 15"/>
          <p:cNvSpPr txBox="1">
            <a:spLocks noChangeArrowheads="1"/>
          </p:cNvSpPr>
          <p:nvPr/>
        </p:nvSpPr>
        <p:spPr bwMode="auto">
          <a:xfrm>
            <a:off x="2144711" y="94132"/>
            <a:ext cx="9023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rPr>
              <a:t>3. ТЕХНИЧЕСКАЯ И ТЕХНОЛОГИЧЕСКАЯ МОДЕРНИЗАЦИЯ</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0883" y="1146953"/>
            <a:ext cx="894712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92668D20-4143-414E-B586-3D2B336371C2}" type="slidenum">
              <a:rPr lang="uk-UA" altLang="ru-RU" sz="1600" smtClean="0">
                <a:solidFill>
                  <a:schemeClr val="accent1"/>
                </a:solidFill>
              </a:rPr>
              <a:pPr>
                <a:lnSpc>
                  <a:spcPct val="100000"/>
                </a:lnSpc>
                <a:spcBef>
                  <a:spcPct val="0"/>
                </a:spcBef>
                <a:buFontTx/>
                <a:buNone/>
              </a:pPr>
              <a:t>32</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758849057"/>
              </p:ext>
            </p:extLst>
          </p:nvPr>
        </p:nvGraphicFramePr>
        <p:xfrm>
          <a:off x="2260025" y="1350025"/>
          <a:ext cx="8856663" cy="5261304"/>
        </p:xfrm>
        <a:graphic>
          <a:graphicData uri="http://schemas.openxmlformats.org/drawingml/2006/table">
            <a:tbl>
              <a:tblPr firstRow="1" bandRow="1">
                <a:tableStyleId>{B301B821-A1FF-4177-AEE7-76D212191A09}</a:tableStyleId>
              </a:tblPr>
              <a:tblGrid>
                <a:gridCol w="3081395">
                  <a:extLst>
                    <a:ext uri="{9D8B030D-6E8A-4147-A177-3AD203B41FA5}">
                      <a16:colId xmlns="" xmlns:a16="http://schemas.microsoft.com/office/drawing/2014/main" val="20000"/>
                    </a:ext>
                  </a:extLst>
                </a:gridCol>
                <a:gridCol w="2244437">
                  <a:extLst>
                    <a:ext uri="{9D8B030D-6E8A-4147-A177-3AD203B41FA5}">
                      <a16:colId xmlns="" xmlns:a16="http://schemas.microsoft.com/office/drawing/2014/main" val="20001"/>
                    </a:ext>
                  </a:extLst>
                </a:gridCol>
                <a:gridCol w="3530831">
                  <a:extLst>
                    <a:ext uri="{9D8B030D-6E8A-4147-A177-3AD203B41FA5}">
                      <a16:colId xmlns="" xmlns:a16="http://schemas.microsoft.com/office/drawing/2014/main" val="20002"/>
                    </a:ext>
                  </a:extLst>
                </a:gridCol>
              </a:tblGrid>
              <a:tr h="284379">
                <a:tc rowSpan="2">
                  <a:txBody>
                    <a:bodyPr/>
                    <a:lstStyle/>
                    <a:p>
                      <a:pPr algn="ctr"/>
                      <a:r>
                        <a:rPr lang="ru-RU" sz="1200" dirty="0"/>
                        <a:t>Оборудование и техника</a:t>
                      </a:r>
                    </a:p>
                  </a:txBody>
                  <a:tcPr marL="91437" marR="91437" anchor="ctr"/>
                </a:tc>
                <a:tc gridSpan="2">
                  <a:txBody>
                    <a:bodyPr/>
                    <a:lstStyle/>
                    <a:p>
                      <a:pPr algn="ctr"/>
                      <a:r>
                        <a:rPr lang="ru-RU" sz="1200" dirty="0"/>
                        <a:t>Размер возмещения из областного бюджета</a:t>
                      </a:r>
                    </a:p>
                  </a:txBody>
                  <a:tcPr marL="91437" marR="91437" anchor="ctr"/>
                </a:tc>
                <a:tc hMerge="1">
                  <a:txBody>
                    <a:bodyPr/>
                    <a:lstStyle/>
                    <a:p>
                      <a:pPr algn="ctr"/>
                      <a:endParaRPr lang="ru-RU" sz="1200" dirty="0"/>
                    </a:p>
                  </a:txBody>
                  <a:tcPr/>
                </a:tc>
                <a:extLst>
                  <a:ext uri="{0D108BD9-81ED-4DB2-BD59-A6C34878D82A}">
                    <a16:rowId xmlns="" xmlns:a16="http://schemas.microsoft.com/office/drawing/2014/main" val="10000"/>
                  </a:ext>
                </a:extLst>
              </a:tr>
              <a:tr h="471256">
                <a:tc vMerge="1">
                  <a:txBody>
                    <a:bodyPr/>
                    <a:lstStyle/>
                    <a:p>
                      <a:endParaRPr lang="ru-RU"/>
                    </a:p>
                  </a:txBody>
                  <a:tcPr/>
                </a:tc>
                <a:tc>
                  <a:txBody>
                    <a:bodyPr/>
                    <a:lstStyle/>
                    <a:p>
                      <a:pPr algn="ctr"/>
                      <a:r>
                        <a:rPr lang="ru-RU" sz="1200" dirty="0"/>
                        <a:t>Приобретение</a:t>
                      </a:r>
                      <a:r>
                        <a:rPr lang="ru-RU" sz="1200" baseline="0" dirty="0"/>
                        <a:t> за собственные или заемные средства</a:t>
                      </a:r>
                      <a:endParaRPr lang="ru-RU" sz="1200" dirty="0"/>
                    </a:p>
                  </a:txBody>
                  <a:tcPr marL="91437" marR="91437" anchor="ctr"/>
                </a:tc>
                <a:tc>
                  <a:txBody>
                    <a:bodyPr/>
                    <a:lstStyle/>
                    <a:p>
                      <a:pPr algn="ctr"/>
                      <a:r>
                        <a:rPr lang="ru-RU" sz="1200" dirty="0"/>
                        <a:t>Приобретение</a:t>
                      </a:r>
                      <a:r>
                        <a:rPr lang="ru-RU" sz="1200" baseline="0" dirty="0"/>
                        <a:t> по договору лизинга</a:t>
                      </a:r>
                      <a:endParaRPr lang="ru-RU" sz="1200" dirty="0"/>
                    </a:p>
                  </a:txBody>
                  <a:tcPr marL="91437" marR="91437" anchor="ctr"/>
                </a:tc>
                <a:extLst>
                  <a:ext uri="{0D108BD9-81ED-4DB2-BD59-A6C34878D82A}">
                    <a16:rowId xmlns="" xmlns:a16="http://schemas.microsoft.com/office/drawing/2014/main" val="10001"/>
                  </a:ext>
                </a:extLst>
              </a:tr>
              <a:tr h="471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50" dirty="0"/>
                        <a:t>7. Тракторы с мощность двигателя</a:t>
                      </a:r>
                      <a:r>
                        <a:rPr lang="ru-RU" sz="1150" baseline="0" dirty="0"/>
                        <a:t> от 150 л.с. до 250 л.с., з</a:t>
                      </a:r>
                      <a:r>
                        <a:rPr lang="ru-RU" sz="1150" dirty="0"/>
                        <a:t>ерноуборочные</a:t>
                      </a:r>
                      <a:r>
                        <a:rPr lang="ru-RU" sz="1150" baseline="0" dirty="0"/>
                        <a:t> комбайны с мощностью до 250 </a:t>
                      </a:r>
                      <a:r>
                        <a:rPr lang="ru-RU" sz="1150" baseline="0" dirty="0" err="1"/>
                        <a:t>л.с</a:t>
                      </a:r>
                      <a:r>
                        <a:rPr lang="ru-RU" sz="1150" baseline="0" dirty="0"/>
                        <a:t>.</a:t>
                      </a:r>
                      <a:endParaRPr lang="ru-RU" sz="1150" dirty="0"/>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30% от стоимости (</a:t>
                      </a:r>
                      <a:r>
                        <a:rPr lang="ru-RU" sz="1150" baseline="0" dirty="0"/>
                        <a:t>не более 2250 тыс. руб.)</a:t>
                      </a:r>
                      <a:endParaRPr lang="ru-RU" sz="1150" dirty="0"/>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2250 тыс. руб. и 30% стоимости предмета лизинга)</a:t>
                      </a:r>
                      <a:endParaRPr lang="ru-RU" sz="1150" dirty="0"/>
                    </a:p>
                  </a:txBody>
                  <a:tcPr marL="36000" marR="36000" marT="36000" marB="36000" anchor="ctr"/>
                </a:tc>
              </a:tr>
              <a:tr h="471256">
                <a:tc>
                  <a:txBody>
                    <a:bodyPr/>
                    <a:lstStyle/>
                    <a:p>
                      <a:pPr algn="l"/>
                      <a:r>
                        <a:rPr lang="ru-RU" sz="1150" dirty="0"/>
                        <a:t>8. Тракторы, зерноуборочные комбайны с мощность двигателя</a:t>
                      </a:r>
                      <a:r>
                        <a:rPr lang="ru-RU" sz="1150" baseline="0" dirty="0"/>
                        <a:t> 250 л.с. и более</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30% от стоимости</a:t>
                      </a:r>
                      <a:r>
                        <a:rPr lang="ru-RU" sz="1150" baseline="0" dirty="0"/>
                        <a:t> (не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4500 тыс. руб.)</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4500 тыс. руб. и 30% стоимости предмета лизинга)</a:t>
                      </a:r>
                      <a:endParaRPr lang="ru-RU" sz="1150" dirty="0"/>
                    </a:p>
                  </a:txBody>
                  <a:tcPr marL="91437" marR="91437" anchor="ctr"/>
                </a:tc>
              </a:tr>
              <a:tr h="4712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150" dirty="0"/>
                        <a:t>9. Посевные комплексы</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50% от стоимости,</a:t>
                      </a:r>
                      <a:r>
                        <a:rPr lang="ru-RU" sz="1150" baseline="0" dirty="0"/>
                        <a:t> (не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5 000 тыс. руб.)</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5 000 тыс. руб. и 50% стоимости предмета лизинга)</a:t>
                      </a:r>
                      <a:endParaRPr lang="ru-RU" sz="1150" dirty="0"/>
                    </a:p>
                  </a:txBody>
                  <a:tcPr marL="91437" marR="91437" anchor="ctr"/>
                </a:tc>
              </a:tr>
              <a:tr h="471256">
                <a:tc>
                  <a:txBody>
                    <a:bodyPr/>
                    <a:lstStyle/>
                    <a:p>
                      <a:pPr algn="l"/>
                      <a:r>
                        <a:rPr lang="ru-RU" sz="1150" dirty="0"/>
                        <a:t>10. Самоходные кормоуборочные комбайны</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40% от стоимости (</a:t>
                      </a:r>
                      <a:r>
                        <a:rPr lang="ru-RU" sz="1150" baseline="0" dirty="0"/>
                        <a:t>не более   9000 тыс. руб.)</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9000 тыс. руб. и 40% стоимости предмета лизинга)</a:t>
                      </a:r>
                      <a:endParaRPr lang="ru-RU" sz="1150" dirty="0"/>
                    </a:p>
                  </a:txBody>
                  <a:tcPr marL="91437" marR="91437" anchor="ctr"/>
                </a:tc>
                <a:extLst>
                  <a:ext uri="{0D108BD9-81ED-4DB2-BD59-A6C34878D82A}">
                    <a16:rowId xmlns="" xmlns:a16="http://schemas.microsoft.com/office/drawing/2014/main" val="10008"/>
                  </a:ext>
                </a:extLst>
              </a:tr>
              <a:tr h="1218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50" dirty="0"/>
                        <a:t>11.</a:t>
                      </a:r>
                      <a:r>
                        <a:rPr lang="ru-RU" sz="1150" baseline="0" dirty="0"/>
                        <a:t> Картофелеуборочные комбайны, сеялки (кроме посевных комплексов), почвообрабатывающая, кормозаготовительная техника (кроме самоходных кормоуборочных комбайнов), опрыскиватели и разбрасыватели удобрений</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30% от стоимости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750 тыс. руб.)</a:t>
                      </a:r>
                      <a:endParaRPr lang="ru-RU" sz="115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150" b="0" i="0" u="none" strike="noStrike" kern="1200" cap="none" spc="0" normalizeH="0" baseline="0" noProof="0" dirty="0">
                        <a:ln>
                          <a:noFill/>
                        </a:ln>
                        <a:solidFill>
                          <a:prstClr val="black"/>
                        </a:solidFill>
                        <a:effectLst/>
                        <a:uLnTx/>
                        <a:uFillTx/>
                        <a:latin typeface="+mn-lt"/>
                        <a:ea typeface="+mn-ea"/>
                        <a:cs typeface="+mn-cs"/>
                      </a:endParaRP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750 тыс. руб. и 30% стоимости предмета лизинга)</a:t>
                      </a:r>
                      <a:endParaRPr lang="ru-RU" sz="1150" dirty="0"/>
                    </a:p>
                  </a:txBody>
                  <a:tcPr marL="91437" marR="91437" anchor="ctr"/>
                </a:tc>
                <a:extLst>
                  <a:ext uri="{0D108BD9-81ED-4DB2-BD59-A6C34878D82A}">
                    <a16:rowId xmlns="" xmlns:a16="http://schemas.microsoft.com/office/drawing/2014/main" val="10010"/>
                  </a:ext>
                </a:extLst>
              </a:tr>
              <a:tr h="658134">
                <a:tc>
                  <a:txBody>
                    <a:bodyPr/>
                    <a:lstStyle/>
                    <a:p>
                      <a:pPr algn="l"/>
                      <a:r>
                        <a:rPr lang="ru-RU" sz="1150" dirty="0"/>
                        <a:t>12. Дизель-генераторы мощностью 30 кВт и более</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50% от стоимости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1000 тыс. руб.)</a:t>
                      </a:r>
                      <a:endParaRPr lang="ru-RU" sz="115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150" b="0" i="0" u="none" strike="noStrike" kern="1200" cap="none" spc="0" normalizeH="0" baseline="0" noProof="0" dirty="0">
                        <a:ln>
                          <a:noFill/>
                        </a:ln>
                        <a:solidFill>
                          <a:prstClr val="black"/>
                        </a:solidFill>
                        <a:effectLst/>
                        <a:uLnTx/>
                        <a:uFillTx/>
                        <a:latin typeface="+mn-lt"/>
                        <a:ea typeface="+mn-ea"/>
                        <a:cs typeface="+mn-cs"/>
                      </a:endParaRP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a:t>
                      </a:r>
                      <a:r>
                        <a:rPr lang="ru-RU" sz="1150" baseline="0" dirty="0"/>
                        <a:t> (не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1000 тыс. руб. и 50% стоимости предмета лизинга)</a:t>
                      </a:r>
                      <a:endParaRPr lang="ru-RU" sz="1150" dirty="0"/>
                    </a:p>
                  </a:txBody>
                  <a:tcPr marL="91437" marR="91437" anchor="ctr"/>
                </a:tc>
                <a:extLst>
                  <a:ext uri="{0D108BD9-81ED-4DB2-BD59-A6C34878D82A}">
                    <a16:rowId xmlns="" xmlns:a16="http://schemas.microsoft.com/office/drawing/2014/main" val="10011"/>
                  </a:ext>
                </a:extLst>
              </a:tr>
              <a:tr h="524527">
                <a:tc>
                  <a:txBody>
                    <a:bodyPr/>
                    <a:lstStyle/>
                    <a:p>
                      <a:pPr algn="l"/>
                      <a:r>
                        <a:rPr lang="ru-RU" sz="1150" dirty="0"/>
                        <a:t>13. Погрузчики</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30% от стоимости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750 тыс. руб.)</a:t>
                      </a:r>
                      <a:endParaRPr lang="ru-RU" sz="115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150" b="0" i="0" u="none" strike="noStrike" kern="1200" cap="none" spc="0" normalizeH="0" baseline="0" noProof="0" dirty="0">
                        <a:ln>
                          <a:noFill/>
                        </a:ln>
                        <a:solidFill>
                          <a:prstClr val="black"/>
                        </a:solidFill>
                        <a:effectLst/>
                        <a:uLnTx/>
                        <a:uFillTx/>
                        <a:latin typeface="+mn-lt"/>
                        <a:ea typeface="+mn-ea"/>
                        <a:cs typeface="+mn-cs"/>
                      </a:endParaRP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750 тыс. руб. и 30% стоимости предмета лизинга)</a:t>
                      </a:r>
                      <a:endParaRPr lang="ru-RU" sz="1150" dirty="0"/>
                    </a:p>
                  </a:txBody>
                  <a:tcPr marL="91437" marR="91437" anchor="ctr"/>
                </a:tc>
                <a:extLst>
                  <a:ext uri="{0D108BD9-81ED-4DB2-BD59-A6C34878D82A}">
                    <a16:rowId xmlns="" xmlns:a16="http://schemas.microsoft.com/office/drawing/2014/main" val="3924297601"/>
                  </a:ext>
                </a:extLst>
              </a:tr>
            </a:tbl>
          </a:graphicData>
        </a:graphic>
      </p:graphicFrame>
      <p:graphicFrame>
        <p:nvGraphicFramePr>
          <p:cNvPr id="5" name="Схема 4"/>
          <p:cNvGraphicFramePr/>
          <p:nvPr>
            <p:extLst>
              <p:ext uri="{D42A27DB-BD31-4B8C-83A1-F6EECF244321}">
                <p14:modId xmlns:p14="http://schemas.microsoft.com/office/powerpoint/2010/main" val="1902152270"/>
              </p:ext>
            </p:extLst>
          </p:nvPr>
        </p:nvGraphicFramePr>
        <p:xfrm>
          <a:off x="2238994" y="792403"/>
          <a:ext cx="8856663" cy="37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96" name="TextBox 6"/>
          <p:cNvSpPr txBox="1">
            <a:spLocks noChangeArrowheads="1"/>
          </p:cNvSpPr>
          <p:nvPr/>
        </p:nvSpPr>
        <p:spPr bwMode="auto">
          <a:xfrm>
            <a:off x="2260025" y="192301"/>
            <a:ext cx="88356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rPr>
              <a:t>3. ТЕХНИЧЕСКАЯ И ТЕХНОЛОГИЧЕСКАЯ МОДЕРНИЗАЦИЯ</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92668D20-4143-414E-B586-3D2B336371C2}" type="slidenum">
              <a:rPr lang="uk-UA" altLang="ru-RU" sz="1600" smtClean="0">
                <a:solidFill>
                  <a:schemeClr val="accent1"/>
                </a:solidFill>
              </a:rPr>
              <a:pPr>
                <a:lnSpc>
                  <a:spcPct val="100000"/>
                </a:lnSpc>
                <a:spcBef>
                  <a:spcPct val="0"/>
                </a:spcBef>
                <a:buFontTx/>
                <a:buNone/>
              </a:pPr>
              <a:t>33</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302385756"/>
              </p:ext>
            </p:extLst>
          </p:nvPr>
        </p:nvGraphicFramePr>
        <p:xfrm>
          <a:off x="2127821" y="1041400"/>
          <a:ext cx="8975904" cy="5426319"/>
        </p:xfrm>
        <a:graphic>
          <a:graphicData uri="http://schemas.openxmlformats.org/drawingml/2006/table">
            <a:tbl>
              <a:tblPr firstRow="1" bandRow="1">
                <a:tableStyleId>{B301B821-A1FF-4177-AEE7-76D212191A09}</a:tableStyleId>
              </a:tblPr>
              <a:tblGrid>
                <a:gridCol w="2490069">
                  <a:extLst>
                    <a:ext uri="{9D8B030D-6E8A-4147-A177-3AD203B41FA5}">
                      <a16:colId xmlns="" xmlns:a16="http://schemas.microsoft.com/office/drawing/2014/main" val="20000"/>
                    </a:ext>
                  </a:extLst>
                </a:gridCol>
                <a:gridCol w="2164678">
                  <a:extLst>
                    <a:ext uri="{9D8B030D-6E8A-4147-A177-3AD203B41FA5}">
                      <a16:colId xmlns="" xmlns:a16="http://schemas.microsoft.com/office/drawing/2014/main" val="2047692988"/>
                    </a:ext>
                  </a:extLst>
                </a:gridCol>
                <a:gridCol w="4321157">
                  <a:extLst>
                    <a:ext uri="{9D8B030D-6E8A-4147-A177-3AD203B41FA5}">
                      <a16:colId xmlns="" xmlns:a16="http://schemas.microsoft.com/office/drawing/2014/main" val="1160483266"/>
                    </a:ext>
                  </a:extLst>
                </a:gridCol>
              </a:tblGrid>
              <a:tr h="321099">
                <a:tc rowSpan="2">
                  <a:txBody>
                    <a:bodyPr/>
                    <a:lstStyle/>
                    <a:p>
                      <a:pPr algn="ctr"/>
                      <a:r>
                        <a:rPr lang="ru-RU" sz="1200" dirty="0"/>
                        <a:t>Оборудование и техника</a:t>
                      </a:r>
                    </a:p>
                  </a:txBody>
                  <a:tcPr marL="91437" marR="91437" anchor="ctr"/>
                </a:tc>
                <a:tc gridSpan="2">
                  <a:txBody>
                    <a:bodyPr/>
                    <a:lstStyle/>
                    <a:p>
                      <a:pPr algn="ctr"/>
                      <a:r>
                        <a:rPr lang="ru-RU" sz="1200" dirty="0"/>
                        <a:t>Размер возмещения из областного бюджета</a:t>
                      </a:r>
                    </a:p>
                  </a:txBody>
                  <a:tcPr marL="91437" marR="91437" anchor="ctr"/>
                </a:tc>
                <a:tc hMerge="1">
                  <a:txBody>
                    <a:bodyPr/>
                    <a:lstStyle/>
                    <a:p>
                      <a:endParaRPr lang="ru-RU"/>
                    </a:p>
                  </a:txBody>
                  <a:tcPr/>
                </a:tc>
                <a:extLst>
                  <a:ext uri="{0D108BD9-81ED-4DB2-BD59-A6C34878D82A}">
                    <a16:rowId xmlns="" xmlns:a16="http://schemas.microsoft.com/office/drawing/2014/main" val="10000"/>
                  </a:ext>
                </a:extLst>
              </a:tr>
              <a:tr h="608066">
                <a:tc vMerge="1">
                  <a:txBody>
                    <a:bodyPr/>
                    <a:lstStyle/>
                    <a:p>
                      <a:endParaRPr lang="ru-RU"/>
                    </a:p>
                  </a:txBody>
                  <a:tcPr/>
                </a:tc>
                <a:tc>
                  <a:txBody>
                    <a:bodyPr/>
                    <a:lstStyle/>
                    <a:p>
                      <a:pPr algn="ctr"/>
                      <a:r>
                        <a:rPr lang="ru-RU" sz="1200" dirty="0"/>
                        <a:t>Приобретение</a:t>
                      </a:r>
                      <a:r>
                        <a:rPr lang="ru-RU" sz="1200" baseline="0" dirty="0"/>
                        <a:t> за собственные или заемные средства</a:t>
                      </a:r>
                      <a:endParaRPr lang="ru-RU" sz="1200" dirty="0"/>
                    </a:p>
                  </a:txBody>
                  <a:tcPr marL="91437" marR="91437" anchor="ctr"/>
                </a:tc>
                <a:tc>
                  <a:txBody>
                    <a:bodyPr/>
                    <a:lstStyle/>
                    <a:p>
                      <a:pPr algn="ctr"/>
                      <a:r>
                        <a:rPr lang="ru-RU" sz="1200" dirty="0"/>
                        <a:t>Приобретение</a:t>
                      </a:r>
                      <a:r>
                        <a:rPr lang="ru-RU" sz="1200" baseline="0" dirty="0"/>
                        <a:t> по договору лизинга</a:t>
                      </a:r>
                      <a:endParaRPr lang="ru-RU" sz="1200" dirty="0"/>
                    </a:p>
                  </a:txBody>
                  <a:tcPr marL="91437" marR="91437" anchor="ctr"/>
                </a:tc>
                <a:extLst>
                  <a:ext uri="{0D108BD9-81ED-4DB2-BD59-A6C34878D82A}">
                    <a16:rowId xmlns="" xmlns:a16="http://schemas.microsoft.com/office/drawing/2014/main" val="10001"/>
                  </a:ext>
                </a:extLst>
              </a:tr>
              <a:tr h="321099">
                <a:tc gridSpan="3">
                  <a:txBody>
                    <a:bodyPr/>
                    <a:lstStyle/>
                    <a:p>
                      <a:pPr algn="ctr"/>
                      <a:r>
                        <a:rPr lang="ru-RU" sz="1150" dirty="0"/>
                        <a:t>Для получателей, планирующих или </a:t>
                      </a:r>
                      <a:r>
                        <a:rPr lang="ru-RU" sz="1150" baseline="0" dirty="0"/>
                        <a:t>осуществивших культуртехнические мероприятия</a:t>
                      </a:r>
                      <a:r>
                        <a:rPr lang="en-US" sz="1150" baseline="0" dirty="0"/>
                        <a:t>&lt;*&gt;</a:t>
                      </a:r>
                      <a:endParaRPr lang="ru-RU" sz="1150" dirty="0"/>
                    </a:p>
                  </a:txBody>
                  <a:tcPr marL="91437" marR="91437" anchor="ct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2"/>
                  </a:ext>
                </a:extLst>
              </a:tr>
              <a:tr h="1750631">
                <a:tc>
                  <a:txBody>
                    <a:bodyPr/>
                    <a:lstStyle/>
                    <a:p>
                      <a:pPr algn="l"/>
                      <a:r>
                        <a:rPr lang="ru-RU" sz="1150" dirty="0"/>
                        <a:t>14. Техника для вовлечения земель в сельскохозяйственный оборот - техника следующих видов:</a:t>
                      </a:r>
                    </a:p>
                    <a:p>
                      <a:pPr algn="l"/>
                      <a:r>
                        <a:rPr lang="ru-RU" sz="1150" dirty="0"/>
                        <a:t>- трактор с мощностью двигателя 150 </a:t>
                      </a:r>
                      <a:r>
                        <a:rPr lang="ru-RU" sz="1150" dirty="0" err="1"/>
                        <a:t>л.с</a:t>
                      </a:r>
                      <a:r>
                        <a:rPr lang="ru-RU" sz="1150" dirty="0"/>
                        <a:t>. и более;</a:t>
                      </a:r>
                    </a:p>
                    <a:p>
                      <a:pPr algn="l"/>
                      <a:r>
                        <a:rPr lang="ru-RU" sz="1150" dirty="0"/>
                        <a:t>- зерноуборочный комбайн</a:t>
                      </a:r>
                    </a:p>
                  </a:txBody>
                  <a:tcPr marL="91437" marR="91437"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ru-RU" sz="1150" dirty="0"/>
                        <a:t>30% от стоимости (50% для получателей, осуществляющих производство коровьего</a:t>
                      </a:r>
                      <a:r>
                        <a:rPr lang="ru-RU" sz="1150" baseline="0" dirty="0"/>
                        <a:t> молока </a:t>
                      </a:r>
                      <a:r>
                        <a:rPr lang="en-US" sz="1150" dirty="0"/>
                        <a:t>&lt;**&gt;</a:t>
                      </a:r>
                      <a:r>
                        <a:rPr lang="ru-RU" sz="1150" baseline="0" dirty="0"/>
                        <a:t>) не более 5 000 тыс. руб. (6500 тыс. руб. </a:t>
                      </a:r>
                      <a:r>
                        <a:rPr lang="ru-RU" sz="1150" dirty="0"/>
                        <a:t>для получателей, осуществляющих производство коровьего</a:t>
                      </a:r>
                      <a:r>
                        <a:rPr lang="ru-RU" sz="1150" baseline="0" dirty="0"/>
                        <a:t> молока)</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5 000 тыс. руб. (6500 тыс. руб. для получателей, осуществляющих производство коровьего молока) и 30% стоимости предмета лизинга (50 % стоимости предмета лизинга для получателей, осуществляющих производство коровьего молока)), 1 единица техники на каждые 300 га введенных в оборот сельскохозяйственных угодий, но не более 4 единиц техники в год для получателей субсидий северной зоны </a:t>
                      </a:r>
                      <a:r>
                        <a:rPr lang="en-US" sz="1150" dirty="0"/>
                        <a:t>&lt;**</a:t>
                      </a:r>
                      <a:r>
                        <a:rPr lang="ru-RU" sz="1150" dirty="0"/>
                        <a:t>*</a:t>
                      </a:r>
                      <a:r>
                        <a:rPr lang="en-US" sz="1150" dirty="0"/>
                        <a:t>&gt;</a:t>
                      </a:r>
                      <a:r>
                        <a:rPr lang="ru-RU" sz="1150" baseline="0" dirty="0"/>
                        <a:t>, не более 2 единиц для остальных получателей</a:t>
                      </a:r>
                      <a:endParaRPr lang="ru-RU" sz="1150" dirty="0"/>
                    </a:p>
                  </a:txBody>
                  <a:tcPr marL="91437" marR="91437" anchor="ctr"/>
                </a:tc>
                <a:extLst>
                  <a:ext uri="{0D108BD9-81ED-4DB2-BD59-A6C34878D82A}">
                    <a16:rowId xmlns="" xmlns:a16="http://schemas.microsoft.com/office/drawing/2014/main" val="10003"/>
                  </a:ext>
                </a:extLst>
              </a:tr>
              <a:tr h="6141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150" dirty="0"/>
                        <a:t>15.</a:t>
                      </a:r>
                      <a:r>
                        <a:rPr lang="ru-RU" sz="1150" baseline="0" dirty="0"/>
                        <a:t> </a:t>
                      </a:r>
                      <a:r>
                        <a:rPr lang="ru-RU" sz="1150" kern="1200" dirty="0">
                          <a:solidFill>
                            <a:schemeClr val="dk1"/>
                          </a:solidFill>
                          <a:latin typeface="+mn-lt"/>
                          <a:ea typeface="+mn-ea"/>
                          <a:cs typeface="+mn-cs"/>
                        </a:rPr>
                        <a:t>Машины и оборудование для уборки овощей, фруктов, ягод</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50% от стоимости</a:t>
                      </a:r>
                      <a:r>
                        <a:rPr lang="ru-RU" sz="1150" baseline="0" dirty="0"/>
                        <a:t> (не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1000 тыс. руб.)</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 1000 тыс. руб. и 50% стоимости предмета лизинга)</a:t>
                      </a:r>
                      <a:endParaRPr lang="ru-RU" sz="1150" dirty="0"/>
                    </a:p>
                  </a:txBody>
                  <a:tcPr marL="91437" marR="91437" anchor="ctr"/>
                </a:tc>
                <a:extLst>
                  <a:ext uri="{0D108BD9-81ED-4DB2-BD59-A6C34878D82A}">
                    <a16:rowId xmlns="" xmlns:a16="http://schemas.microsoft.com/office/drawing/2014/main" val="519233001"/>
                  </a:ext>
                </a:extLst>
              </a:tr>
              <a:tr h="5715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150" dirty="0"/>
                        <a:t>16. </a:t>
                      </a:r>
                      <a:r>
                        <a:rPr lang="ru-RU" sz="1150" kern="1200" dirty="0">
                          <a:solidFill>
                            <a:schemeClr val="dk1"/>
                          </a:solidFill>
                          <a:latin typeface="+mn-lt"/>
                          <a:ea typeface="+mn-ea"/>
                          <a:cs typeface="+mn-cs"/>
                        </a:rPr>
                        <a:t>Машины для приствольной обработки </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50% от стоимости</a:t>
                      </a:r>
                      <a:r>
                        <a:rPr lang="ru-RU" sz="1150" baseline="0" dirty="0"/>
                        <a:t> (не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1000 тыс. руб.)</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 1000 тыс. руб. и 50% стоимости предмета лизинга)</a:t>
                      </a:r>
                      <a:endParaRPr lang="ru-RU" sz="1150" dirty="0"/>
                    </a:p>
                  </a:txBody>
                  <a:tcPr marL="91437" marR="91437" anchor="ctr"/>
                </a:tc>
                <a:extLst>
                  <a:ext uri="{0D108BD9-81ED-4DB2-BD59-A6C34878D82A}">
                    <a16:rowId xmlns="" xmlns:a16="http://schemas.microsoft.com/office/drawing/2014/main" val="3774486783"/>
                  </a:ext>
                </a:extLst>
              </a:tr>
              <a:tr h="5905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150" dirty="0"/>
                        <a:t>17. </a:t>
                      </a:r>
                      <a:r>
                        <a:rPr lang="ru-RU" sz="1150" kern="1200" dirty="0">
                          <a:solidFill>
                            <a:schemeClr val="dk1"/>
                          </a:solidFill>
                          <a:latin typeface="+mn-lt"/>
                          <a:ea typeface="+mn-ea"/>
                          <a:cs typeface="+mn-cs"/>
                        </a:rPr>
                        <a:t>Машины для контурной обрезки </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50% от стоимости</a:t>
                      </a:r>
                      <a:r>
                        <a:rPr lang="ru-RU" sz="1150" baseline="0" dirty="0"/>
                        <a:t> (не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1000 тыс. руб.)</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 1000 тыс. руб. и 50% стоимости предмета лизинга)</a:t>
                      </a:r>
                      <a:endParaRPr lang="ru-RU" sz="1150" dirty="0"/>
                    </a:p>
                  </a:txBody>
                  <a:tcPr marL="91437" marR="91437" anchor="ctr"/>
                </a:tc>
                <a:extLst>
                  <a:ext uri="{0D108BD9-81ED-4DB2-BD59-A6C34878D82A}">
                    <a16:rowId xmlns="" xmlns:a16="http://schemas.microsoft.com/office/drawing/2014/main" val="3453959098"/>
                  </a:ext>
                </a:extLst>
              </a:tr>
              <a:tr h="571500">
                <a:tc>
                  <a:txBody>
                    <a:bodyPr/>
                    <a:lstStyle/>
                    <a:p>
                      <a:pPr algn="l"/>
                      <a:r>
                        <a:rPr lang="ru-RU" sz="1150" dirty="0"/>
                        <a:t>18. </a:t>
                      </a:r>
                      <a:r>
                        <a:rPr lang="ru-RU" sz="1150" kern="1200" dirty="0">
                          <a:solidFill>
                            <a:schemeClr val="dk1"/>
                          </a:solidFill>
                          <a:latin typeface="+mn-lt"/>
                          <a:ea typeface="+mn-ea"/>
                          <a:cs typeface="+mn-cs"/>
                        </a:rPr>
                        <a:t>Селекционные сеялки и селекционные комбайны </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75% от стоимости</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a:t>
                      </a:r>
                      <a:r>
                        <a:rPr lang="ru-RU" sz="1150" baseline="0" dirty="0"/>
                        <a:t> (не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75% стоимости предмета лизинга), </a:t>
                      </a:r>
                      <a:endParaRPr lang="ru-RU" sz="1150" baseline="0" dirty="0" smtClean="0"/>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smtClean="0"/>
                        <a:t>не </a:t>
                      </a:r>
                      <a:r>
                        <a:rPr lang="ru-RU" sz="1150" baseline="0" dirty="0"/>
                        <a:t>более 1 единицы техники в год</a:t>
                      </a:r>
                      <a:endParaRPr lang="ru-RU" sz="1150" dirty="0"/>
                    </a:p>
                  </a:txBody>
                  <a:tcPr marL="91437" marR="91437" anchor="ctr"/>
                </a:tc>
                <a:extLst>
                  <a:ext uri="{0D108BD9-81ED-4DB2-BD59-A6C34878D82A}">
                    <a16:rowId xmlns="" xmlns:a16="http://schemas.microsoft.com/office/drawing/2014/main" val="1234804903"/>
                  </a:ext>
                </a:extLst>
              </a:tr>
            </a:tbl>
          </a:graphicData>
        </a:graphic>
      </p:graphicFrame>
      <p:graphicFrame>
        <p:nvGraphicFramePr>
          <p:cNvPr id="5" name="Схема 4"/>
          <p:cNvGraphicFramePr/>
          <p:nvPr/>
        </p:nvGraphicFramePr>
        <p:xfrm>
          <a:off x="2247062" y="485775"/>
          <a:ext cx="8856663" cy="37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96" name="TextBox 6"/>
          <p:cNvSpPr txBox="1">
            <a:spLocks noChangeArrowheads="1"/>
          </p:cNvSpPr>
          <p:nvPr/>
        </p:nvSpPr>
        <p:spPr bwMode="auto">
          <a:xfrm>
            <a:off x="2281244" y="24110"/>
            <a:ext cx="8856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rPr>
              <a:t>3. ТЕХНИЧЕСКАЯ И ТЕХНОЛОГИЧЕСКАЯ МОДЕРНИЗАЦИЯ</a:t>
            </a:r>
          </a:p>
        </p:txBody>
      </p:sp>
    </p:spTree>
    <p:extLst>
      <p:ext uri="{BB962C8B-B14F-4D97-AF65-F5344CB8AC3E}">
        <p14:creationId xmlns:p14="http://schemas.microsoft.com/office/powerpoint/2010/main" val="3227622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92668D20-4143-414E-B586-3D2B336371C2}" type="slidenum">
              <a:rPr lang="uk-UA" altLang="ru-RU" sz="1600" smtClean="0">
                <a:solidFill>
                  <a:schemeClr val="accent1"/>
                </a:solidFill>
              </a:rPr>
              <a:pPr>
                <a:lnSpc>
                  <a:spcPct val="100000"/>
                </a:lnSpc>
                <a:spcBef>
                  <a:spcPct val="0"/>
                </a:spcBef>
                <a:buFontTx/>
                <a:buNone/>
              </a:pPr>
              <a:t>34</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690989641"/>
              </p:ext>
            </p:extLst>
          </p:nvPr>
        </p:nvGraphicFramePr>
        <p:xfrm>
          <a:off x="2264214" y="1453878"/>
          <a:ext cx="8999530" cy="4914770"/>
        </p:xfrm>
        <a:graphic>
          <a:graphicData uri="http://schemas.openxmlformats.org/drawingml/2006/table">
            <a:tbl>
              <a:tblPr firstRow="1" bandRow="1">
                <a:tableStyleId>{B301B821-A1FF-4177-AEE7-76D212191A09}</a:tableStyleId>
              </a:tblPr>
              <a:tblGrid>
                <a:gridCol w="3131101">
                  <a:extLst>
                    <a:ext uri="{9D8B030D-6E8A-4147-A177-3AD203B41FA5}">
                      <a16:colId xmlns="" xmlns:a16="http://schemas.microsoft.com/office/drawing/2014/main" val="20000"/>
                    </a:ext>
                  </a:extLst>
                </a:gridCol>
                <a:gridCol w="2280642">
                  <a:extLst>
                    <a:ext uri="{9D8B030D-6E8A-4147-A177-3AD203B41FA5}">
                      <a16:colId xmlns="" xmlns:a16="http://schemas.microsoft.com/office/drawing/2014/main" val="20001"/>
                    </a:ext>
                  </a:extLst>
                </a:gridCol>
                <a:gridCol w="3587787">
                  <a:extLst>
                    <a:ext uri="{9D8B030D-6E8A-4147-A177-3AD203B41FA5}">
                      <a16:colId xmlns="" xmlns:a16="http://schemas.microsoft.com/office/drawing/2014/main" val="20002"/>
                    </a:ext>
                  </a:extLst>
                </a:gridCol>
              </a:tblGrid>
              <a:tr h="288148">
                <a:tc rowSpan="2">
                  <a:txBody>
                    <a:bodyPr/>
                    <a:lstStyle/>
                    <a:p>
                      <a:pPr algn="ctr"/>
                      <a:r>
                        <a:rPr lang="ru-RU" sz="1200" dirty="0"/>
                        <a:t>Оборудование и техника</a:t>
                      </a:r>
                    </a:p>
                  </a:txBody>
                  <a:tcPr marL="91437" marR="91437" anchor="ctr"/>
                </a:tc>
                <a:tc gridSpan="2">
                  <a:txBody>
                    <a:bodyPr/>
                    <a:lstStyle/>
                    <a:p>
                      <a:pPr algn="ctr"/>
                      <a:r>
                        <a:rPr lang="ru-RU" sz="1200" dirty="0"/>
                        <a:t>Размер возмещения из областного бюджета</a:t>
                      </a:r>
                    </a:p>
                  </a:txBody>
                  <a:tcPr marL="91437" marR="91437" anchor="ctr"/>
                </a:tc>
                <a:tc hMerge="1">
                  <a:txBody>
                    <a:bodyPr/>
                    <a:lstStyle/>
                    <a:p>
                      <a:pPr algn="ctr"/>
                      <a:endParaRPr lang="ru-RU" sz="1200" dirty="0"/>
                    </a:p>
                  </a:txBody>
                  <a:tcPr/>
                </a:tc>
                <a:extLst>
                  <a:ext uri="{0D108BD9-81ED-4DB2-BD59-A6C34878D82A}">
                    <a16:rowId xmlns="" xmlns:a16="http://schemas.microsoft.com/office/drawing/2014/main" val="10000"/>
                  </a:ext>
                </a:extLst>
              </a:tr>
              <a:tr h="477506">
                <a:tc vMerge="1">
                  <a:txBody>
                    <a:bodyPr/>
                    <a:lstStyle/>
                    <a:p>
                      <a:endParaRPr lang="ru-RU"/>
                    </a:p>
                  </a:txBody>
                  <a:tcPr/>
                </a:tc>
                <a:tc>
                  <a:txBody>
                    <a:bodyPr/>
                    <a:lstStyle/>
                    <a:p>
                      <a:pPr algn="ctr"/>
                      <a:r>
                        <a:rPr lang="ru-RU" sz="1200" dirty="0"/>
                        <a:t>Приобретение</a:t>
                      </a:r>
                      <a:r>
                        <a:rPr lang="ru-RU" sz="1200" baseline="0" dirty="0"/>
                        <a:t> за собственные или заемные средства</a:t>
                      </a:r>
                      <a:endParaRPr lang="ru-RU" sz="1200" dirty="0"/>
                    </a:p>
                  </a:txBody>
                  <a:tcPr marL="91437" marR="91437" anchor="ctr"/>
                </a:tc>
                <a:tc>
                  <a:txBody>
                    <a:bodyPr/>
                    <a:lstStyle/>
                    <a:p>
                      <a:pPr algn="ctr"/>
                      <a:r>
                        <a:rPr lang="ru-RU" sz="1200" dirty="0"/>
                        <a:t>Приобретение</a:t>
                      </a:r>
                      <a:r>
                        <a:rPr lang="ru-RU" sz="1200" baseline="0" dirty="0"/>
                        <a:t> по договору лизинга</a:t>
                      </a:r>
                      <a:endParaRPr lang="ru-RU" sz="1200" dirty="0"/>
                    </a:p>
                  </a:txBody>
                  <a:tcPr marL="91437" marR="91437" anchor="ctr"/>
                </a:tc>
                <a:extLst>
                  <a:ext uri="{0D108BD9-81ED-4DB2-BD59-A6C34878D82A}">
                    <a16:rowId xmlns="" xmlns:a16="http://schemas.microsoft.com/office/drawing/2014/main" val="10001"/>
                  </a:ext>
                </a:extLst>
              </a:tr>
              <a:tr h="477506">
                <a:tc>
                  <a:txBody>
                    <a:bodyPr/>
                    <a:lstStyle/>
                    <a:p>
                      <a:pPr marL="0" algn="l" defTabSz="914400" rtl="0" eaLnBrk="1" latinLnBrk="0" hangingPunct="1"/>
                      <a:r>
                        <a:rPr lang="ru-RU" sz="1150" dirty="0"/>
                        <a:t>19.</a:t>
                      </a:r>
                      <a:r>
                        <a:rPr lang="ru-RU" sz="1150" baseline="0" dirty="0"/>
                        <a:t> </a:t>
                      </a:r>
                      <a:r>
                        <a:rPr lang="ru-RU" sz="1150" kern="1200" dirty="0">
                          <a:solidFill>
                            <a:schemeClr val="dk1"/>
                          </a:solidFill>
                          <a:latin typeface="+mn-lt"/>
                          <a:ea typeface="+mn-ea"/>
                          <a:cs typeface="+mn-cs"/>
                        </a:rPr>
                        <a:t>Техники и оборудование для производства льна-долгунца</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75% от стоимости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10 000 тыс. руб.)</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 10 000 тыс. руб. и 75% стоимости предмета лизинга)</a:t>
                      </a:r>
                      <a:endParaRPr lang="ru-RU" sz="1150" dirty="0"/>
                    </a:p>
                  </a:txBody>
                  <a:tcPr marL="91437" marR="91437" anchor="ctr"/>
                </a:tc>
                <a:extLst>
                  <a:ext uri="{0D108BD9-81ED-4DB2-BD59-A6C34878D82A}">
                    <a16:rowId xmlns="" xmlns:a16="http://schemas.microsoft.com/office/drawing/2014/main" val="10004"/>
                  </a:ext>
                </a:extLst>
              </a:tr>
              <a:tr h="477506">
                <a:tc>
                  <a:txBody>
                    <a:bodyPr/>
                    <a:lstStyle/>
                    <a:p>
                      <a:pPr marL="0" algn="l" defTabSz="914400" rtl="0" eaLnBrk="1" latinLnBrk="0" hangingPunct="1"/>
                      <a:r>
                        <a:rPr lang="ru-RU" sz="1150" dirty="0"/>
                        <a:t>20.</a:t>
                      </a:r>
                      <a:r>
                        <a:rPr lang="ru-RU" sz="1150" baseline="0" dirty="0"/>
                        <a:t> </a:t>
                      </a:r>
                      <a:r>
                        <a:rPr lang="ru-RU" sz="1150" kern="1200" dirty="0">
                          <a:solidFill>
                            <a:schemeClr val="dk1"/>
                          </a:solidFill>
                          <a:latin typeface="+mn-lt"/>
                          <a:ea typeface="+mn-ea"/>
                          <a:cs typeface="+mn-cs"/>
                        </a:rPr>
                        <a:t>Оборудование для сельскохозяйственных  потребительских кооперативов </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50% от стоимости</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Не более 10 000 тыс. руб. в год</a:t>
                      </a:r>
                      <a:endParaRPr lang="ru-RU" sz="1150" dirty="0"/>
                    </a:p>
                  </a:txBody>
                  <a:tcPr marL="91437" marR="91437" anchor="ctr"/>
                </a:tc>
                <a:extLst>
                  <a:ext uri="{0D108BD9-81ED-4DB2-BD59-A6C34878D82A}">
                    <a16:rowId xmlns="" xmlns:a16="http://schemas.microsoft.com/office/drawing/2014/main" val="10005"/>
                  </a:ext>
                </a:extLst>
              </a:tr>
              <a:tr h="666860">
                <a:tc>
                  <a:txBody>
                    <a:bodyPr/>
                    <a:lstStyle/>
                    <a:p>
                      <a:pPr marL="0" algn="l" defTabSz="914400" rtl="0" eaLnBrk="1" latinLnBrk="0" hangingPunct="1"/>
                      <a:r>
                        <a:rPr lang="ru-RU" sz="1150" dirty="0"/>
                        <a:t>21.</a:t>
                      </a:r>
                      <a:r>
                        <a:rPr lang="ru-RU" sz="1150" baseline="0" dirty="0"/>
                        <a:t> </a:t>
                      </a:r>
                      <a:r>
                        <a:rPr lang="ru-RU" sz="1150" kern="1200" dirty="0">
                          <a:solidFill>
                            <a:schemeClr val="dk1"/>
                          </a:solidFill>
                          <a:latin typeface="+mn-lt"/>
                          <a:ea typeface="+mn-ea"/>
                          <a:cs typeface="+mn-cs"/>
                        </a:rPr>
                        <a:t>Оборудование для организаций потребительской кооперации </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50% от стоимости</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Не более 10 000 тыс. руб. в год</a:t>
                      </a:r>
                      <a:endParaRPr lang="ru-RU" sz="1150" dirty="0"/>
                    </a:p>
                  </a:txBody>
                  <a:tcPr marL="91437" marR="91437" anchor="ctr"/>
                </a:tc>
                <a:extLst>
                  <a:ext uri="{0D108BD9-81ED-4DB2-BD59-A6C34878D82A}">
                    <a16:rowId xmlns="" xmlns:a16="http://schemas.microsoft.com/office/drawing/2014/main" val="10007"/>
                  </a:ext>
                </a:extLst>
              </a:tr>
              <a:tr h="477506">
                <a:tc>
                  <a:txBody>
                    <a:bodyPr/>
                    <a:lstStyle/>
                    <a:p>
                      <a:pPr marL="0" algn="l" defTabSz="914400" rtl="0" eaLnBrk="1" latinLnBrk="0" hangingPunct="1"/>
                      <a:r>
                        <a:rPr lang="ru-RU" sz="1150" kern="1200" dirty="0">
                          <a:solidFill>
                            <a:schemeClr val="dk1"/>
                          </a:solidFill>
                          <a:latin typeface="+mn-lt"/>
                          <a:ea typeface="+mn-ea"/>
                          <a:cs typeface="+mn-cs"/>
                        </a:rPr>
                        <a:t>22. Комплектующие для осуществления капитального ремонта</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50% от стоимости</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800 тыс. руб. за комплект</a:t>
                      </a:r>
                    </a:p>
                  </a:txBody>
                  <a:tcPr marL="91437" marR="91437" anchor="ctr"/>
                </a:tc>
                <a:extLst>
                  <a:ext uri="{0D108BD9-81ED-4DB2-BD59-A6C34878D82A}">
                    <a16:rowId xmlns="" xmlns:a16="http://schemas.microsoft.com/office/drawing/2014/main" val="10008"/>
                  </a:ext>
                </a:extLst>
              </a:tr>
              <a:tr h="477506">
                <a:tc>
                  <a:txBody>
                    <a:bodyPr/>
                    <a:lstStyle/>
                    <a:p>
                      <a:pPr algn="l"/>
                      <a:r>
                        <a:rPr lang="ru-RU" sz="1150" dirty="0"/>
                        <a:t>23. Климатическое оборудование</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50% от стоимости</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(5</a:t>
                      </a:r>
                      <a:r>
                        <a:rPr lang="ru-RU" sz="1150" baseline="0" dirty="0"/>
                        <a:t>0% стоимости предмета лизинга)</a:t>
                      </a:r>
                      <a:endParaRPr lang="ru-RU" sz="1150" dirty="0"/>
                    </a:p>
                  </a:txBody>
                  <a:tcPr marL="91437" marR="91437" anchor="ctr"/>
                </a:tc>
                <a:extLst>
                  <a:ext uri="{0D108BD9-81ED-4DB2-BD59-A6C34878D82A}">
                    <a16:rowId xmlns="" xmlns:a16="http://schemas.microsoft.com/office/drawing/2014/main" val="3334701283"/>
                  </a:ext>
                </a:extLst>
              </a:tr>
              <a:tr h="4775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150" dirty="0"/>
                        <a:t>24. </a:t>
                      </a:r>
                      <a:r>
                        <a:rPr lang="ru-RU" sz="1150" dirty="0" err="1"/>
                        <a:t>Фотосепараторы</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50% от стоимости</a:t>
                      </a:r>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(5</a:t>
                      </a:r>
                      <a:r>
                        <a:rPr lang="ru-RU" sz="1150" baseline="0" dirty="0"/>
                        <a:t>0% стоимости предмета лизинга)</a:t>
                      </a:r>
                      <a:endParaRPr lang="ru-RU" sz="1150" dirty="0"/>
                    </a:p>
                  </a:txBody>
                  <a:tcPr marL="91437" marR="91437" anchor="ctr"/>
                </a:tc>
                <a:extLst>
                  <a:ext uri="{0D108BD9-81ED-4DB2-BD59-A6C34878D82A}">
                    <a16:rowId xmlns="" xmlns:a16="http://schemas.microsoft.com/office/drawing/2014/main" val="2433409414"/>
                  </a:ext>
                </a:extLst>
              </a:tr>
              <a:tr h="4775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150" dirty="0"/>
                        <a:t>25. Свеклоуборочные</a:t>
                      </a:r>
                      <a:r>
                        <a:rPr lang="ru-RU" sz="1150" baseline="0" dirty="0"/>
                        <a:t> комбайны</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30% от стоимости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8000 тыс. руб.)</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8000 тыс. руб. и 30% стоимости предмета лизинга )</a:t>
                      </a:r>
                      <a:endParaRPr lang="ru-RU" sz="1150" dirty="0"/>
                    </a:p>
                  </a:txBody>
                  <a:tcPr marL="91437" marR="91437" anchor="ctr"/>
                </a:tc>
                <a:extLst>
                  <a:ext uri="{0D108BD9-81ED-4DB2-BD59-A6C34878D82A}">
                    <a16:rowId xmlns="" xmlns:a16="http://schemas.microsoft.com/office/drawing/2014/main" val="1436272065"/>
                  </a:ext>
                </a:extLst>
              </a:tr>
              <a:tr h="6163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150" dirty="0"/>
                        <a:t>26. Средства автотранспортные</a:t>
                      </a:r>
                      <a:r>
                        <a:rPr lang="ru-RU" sz="1150" baseline="0" dirty="0"/>
                        <a:t> (кроме работающих на природном газе (метане)) и прицепы</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30% от стоимости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350 тыс. руб.)</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350 тыс. руб. и 30% стоимости предмета лизинга)</a:t>
                      </a:r>
                      <a:endParaRPr lang="ru-RU" sz="1150" dirty="0"/>
                    </a:p>
                  </a:txBody>
                  <a:tcPr marL="91437" marR="91437" anchor="ctr"/>
                </a:tc>
                <a:extLst>
                  <a:ext uri="{0D108BD9-81ED-4DB2-BD59-A6C34878D82A}">
                    <a16:rowId xmlns="" xmlns:a16="http://schemas.microsoft.com/office/drawing/2014/main" val="2189186181"/>
                  </a:ext>
                </a:extLst>
              </a:tr>
            </a:tbl>
          </a:graphicData>
        </a:graphic>
      </p:graphicFrame>
      <p:graphicFrame>
        <p:nvGraphicFramePr>
          <p:cNvPr id="5" name="Схема 4"/>
          <p:cNvGraphicFramePr/>
          <p:nvPr>
            <p:extLst>
              <p:ext uri="{D42A27DB-BD31-4B8C-83A1-F6EECF244321}">
                <p14:modId xmlns:p14="http://schemas.microsoft.com/office/powerpoint/2010/main" val="2809245578"/>
              </p:ext>
            </p:extLst>
          </p:nvPr>
        </p:nvGraphicFramePr>
        <p:xfrm>
          <a:off x="2237226" y="824408"/>
          <a:ext cx="9097883" cy="465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96" name="TextBox 6"/>
          <p:cNvSpPr txBox="1">
            <a:spLocks noChangeArrowheads="1"/>
          </p:cNvSpPr>
          <p:nvPr/>
        </p:nvSpPr>
        <p:spPr bwMode="auto">
          <a:xfrm>
            <a:off x="1820175" y="254942"/>
            <a:ext cx="9514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rPr>
              <a:t>3. ТЕХНИЧЕСКАЯ И ТЕХНОЛОГИЧЕСКАЯ МОДЕРНИЗАЦИЯ</a:t>
            </a:r>
          </a:p>
        </p:txBody>
      </p:sp>
    </p:spTree>
    <p:extLst>
      <p:ext uri="{BB962C8B-B14F-4D97-AF65-F5344CB8AC3E}">
        <p14:creationId xmlns:p14="http://schemas.microsoft.com/office/powerpoint/2010/main" val="881785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92668D20-4143-414E-B586-3D2B336371C2}" type="slidenum">
              <a:rPr lang="uk-UA" altLang="ru-RU" sz="1600" smtClean="0">
                <a:solidFill>
                  <a:schemeClr val="accent1"/>
                </a:solidFill>
              </a:rPr>
              <a:pPr>
                <a:lnSpc>
                  <a:spcPct val="100000"/>
                </a:lnSpc>
                <a:spcBef>
                  <a:spcPct val="0"/>
                </a:spcBef>
                <a:buFontTx/>
                <a:buNone/>
              </a:pPr>
              <a:t>35</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558860924"/>
              </p:ext>
            </p:extLst>
          </p:nvPr>
        </p:nvGraphicFramePr>
        <p:xfrm>
          <a:off x="2312686" y="1000645"/>
          <a:ext cx="8856664" cy="3006934"/>
        </p:xfrm>
        <a:graphic>
          <a:graphicData uri="http://schemas.openxmlformats.org/drawingml/2006/table">
            <a:tbl>
              <a:tblPr firstRow="1" bandRow="1">
                <a:tableStyleId>{B301B821-A1FF-4177-AEE7-76D212191A09}</a:tableStyleId>
              </a:tblPr>
              <a:tblGrid>
                <a:gridCol w="2909762">
                  <a:extLst>
                    <a:ext uri="{9D8B030D-6E8A-4147-A177-3AD203B41FA5}">
                      <a16:colId xmlns="" xmlns:a16="http://schemas.microsoft.com/office/drawing/2014/main" val="20000"/>
                    </a:ext>
                  </a:extLst>
                </a:gridCol>
                <a:gridCol w="2544109">
                  <a:extLst>
                    <a:ext uri="{9D8B030D-6E8A-4147-A177-3AD203B41FA5}">
                      <a16:colId xmlns="" xmlns:a16="http://schemas.microsoft.com/office/drawing/2014/main" val="20001"/>
                    </a:ext>
                  </a:extLst>
                </a:gridCol>
                <a:gridCol w="3402793">
                  <a:extLst>
                    <a:ext uri="{9D8B030D-6E8A-4147-A177-3AD203B41FA5}">
                      <a16:colId xmlns="" xmlns:a16="http://schemas.microsoft.com/office/drawing/2014/main" val="20002"/>
                    </a:ext>
                  </a:extLst>
                </a:gridCol>
              </a:tblGrid>
              <a:tr h="285403">
                <a:tc rowSpan="2">
                  <a:txBody>
                    <a:bodyPr/>
                    <a:lstStyle/>
                    <a:p>
                      <a:pPr algn="ctr"/>
                      <a:r>
                        <a:rPr lang="ru-RU" sz="1200" dirty="0"/>
                        <a:t>Оборудование и техника</a:t>
                      </a:r>
                    </a:p>
                  </a:txBody>
                  <a:tcPr marL="91437" marR="91437" anchor="ctr"/>
                </a:tc>
                <a:tc gridSpan="2">
                  <a:txBody>
                    <a:bodyPr/>
                    <a:lstStyle/>
                    <a:p>
                      <a:pPr algn="ctr"/>
                      <a:r>
                        <a:rPr lang="ru-RU" sz="1200" dirty="0"/>
                        <a:t>Размер возмещения из областного бюджета</a:t>
                      </a:r>
                    </a:p>
                  </a:txBody>
                  <a:tcPr marL="91437" marR="91437" anchor="ctr"/>
                </a:tc>
                <a:tc hMerge="1">
                  <a:txBody>
                    <a:bodyPr/>
                    <a:lstStyle/>
                    <a:p>
                      <a:pPr algn="ctr"/>
                      <a:endParaRPr lang="ru-RU" sz="1200" dirty="0"/>
                    </a:p>
                  </a:txBody>
                  <a:tcPr/>
                </a:tc>
                <a:extLst>
                  <a:ext uri="{0D108BD9-81ED-4DB2-BD59-A6C34878D82A}">
                    <a16:rowId xmlns="" xmlns:a16="http://schemas.microsoft.com/office/drawing/2014/main" val="10000"/>
                  </a:ext>
                </a:extLst>
              </a:tr>
              <a:tr h="472954">
                <a:tc vMerge="1">
                  <a:txBody>
                    <a:bodyPr/>
                    <a:lstStyle/>
                    <a:p>
                      <a:endParaRPr lang="ru-RU"/>
                    </a:p>
                  </a:txBody>
                  <a:tcPr/>
                </a:tc>
                <a:tc>
                  <a:txBody>
                    <a:bodyPr/>
                    <a:lstStyle/>
                    <a:p>
                      <a:pPr algn="ctr"/>
                      <a:r>
                        <a:rPr lang="ru-RU" sz="1200" dirty="0"/>
                        <a:t>Приобретение</a:t>
                      </a:r>
                      <a:r>
                        <a:rPr lang="ru-RU" sz="1200" baseline="0" dirty="0"/>
                        <a:t> за собственные или заемные средства</a:t>
                      </a:r>
                      <a:endParaRPr lang="ru-RU" sz="1200" dirty="0"/>
                    </a:p>
                  </a:txBody>
                  <a:tcPr marL="91437" marR="91437" anchor="ctr"/>
                </a:tc>
                <a:tc>
                  <a:txBody>
                    <a:bodyPr/>
                    <a:lstStyle/>
                    <a:p>
                      <a:pPr algn="ctr"/>
                      <a:r>
                        <a:rPr lang="ru-RU" sz="1200" dirty="0"/>
                        <a:t>Приобретение</a:t>
                      </a:r>
                      <a:r>
                        <a:rPr lang="ru-RU" sz="1200" baseline="0" dirty="0"/>
                        <a:t> по договору лизинга</a:t>
                      </a:r>
                      <a:endParaRPr lang="ru-RU" sz="1200" dirty="0"/>
                    </a:p>
                  </a:txBody>
                  <a:tcPr marL="91437" marR="91437" anchor="ctr"/>
                </a:tc>
                <a:extLst>
                  <a:ext uri="{0D108BD9-81ED-4DB2-BD59-A6C34878D82A}">
                    <a16:rowId xmlns="" xmlns:a16="http://schemas.microsoft.com/office/drawing/2014/main" val="10001"/>
                  </a:ext>
                </a:extLst>
              </a:tr>
              <a:tr h="6520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150" dirty="0"/>
                        <a:t>26. Средства автотранспортные</a:t>
                      </a:r>
                      <a:r>
                        <a:rPr lang="ru-RU" sz="1150" baseline="0" dirty="0"/>
                        <a:t> (кроме работающих на природном газе (метане)) и прицепы</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30% от стоимости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350 тыс. руб.)</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350 тыс. руб. и 30% стоимости предмета лизинга)</a:t>
                      </a:r>
                      <a:endParaRPr lang="ru-RU" sz="1150" dirty="0"/>
                    </a:p>
                  </a:txBody>
                  <a:tcPr marL="91437" marR="91437" anchor="ctr"/>
                </a:tc>
                <a:extLst>
                  <a:ext uri="{0D108BD9-81ED-4DB2-BD59-A6C34878D82A}">
                    <a16:rowId xmlns="" xmlns:a16="http://schemas.microsoft.com/office/drawing/2014/main" val="10003"/>
                  </a:ext>
                </a:extLst>
              </a:tr>
              <a:tr h="4729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150" dirty="0"/>
                        <a:t>27. Средства автотранспортные</a:t>
                      </a:r>
                      <a:r>
                        <a:rPr lang="ru-RU" sz="1150" baseline="0" dirty="0"/>
                        <a:t>, работающие на природном газе (метане)</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30% от стоимости (</a:t>
                      </a:r>
                      <a:r>
                        <a:rPr lang="ru-RU" sz="1150" baseline="0" dirty="0"/>
                        <a:t>не более </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1500 тыс. руб.)</a:t>
                      </a:r>
                      <a:endParaRPr lang="ru-RU" sz="1150" dirty="0"/>
                    </a:p>
                  </a:txBody>
                  <a:tcPr marL="91437" marR="9143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dirty="0"/>
                        <a:t>100% от первоначального взноса (</a:t>
                      </a:r>
                      <a:r>
                        <a:rPr lang="ru-RU" sz="1150" baseline="0" dirty="0"/>
                        <a:t>не более</a:t>
                      </a: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150" baseline="0" dirty="0"/>
                        <a:t>1500 тыс. руб. и 30% стоимости предмета лизинга)</a:t>
                      </a:r>
                      <a:endParaRPr lang="ru-RU" sz="1150" dirty="0"/>
                    </a:p>
                  </a:txBody>
                  <a:tcPr marL="91437" marR="91437" anchor="ctr"/>
                </a:tc>
                <a:extLst>
                  <a:ext uri="{0D108BD9-81ED-4DB2-BD59-A6C34878D82A}">
                    <a16:rowId xmlns="" xmlns:a16="http://schemas.microsoft.com/office/drawing/2014/main" val="10004"/>
                  </a:ext>
                </a:extLst>
              </a:tr>
              <a:tr h="472954">
                <a:tc>
                  <a:txBody>
                    <a:bodyPr/>
                    <a:lstStyle/>
                    <a:p>
                      <a:pPr algn="l"/>
                      <a:r>
                        <a:rPr lang="ru-RU" sz="1150" baseline="0" dirty="0"/>
                        <a:t> 28</a:t>
                      </a:r>
                      <a:r>
                        <a:rPr lang="ru-RU" sz="1150" dirty="0"/>
                        <a:t>. Роботизированные доильные установки</a:t>
                      </a:r>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a:ln>
                            <a:noFill/>
                          </a:ln>
                          <a:solidFill>
                            <a:prstClr val="black"/>
                          </a:solidFill>
                          <a:effectLst/>
                          <a:uLnTx/>
                          <a:uFillTx/>
                          <a:latin typeface="+mn-lt"/>
                          <a:ea typeface="+mn-ea"/>
                          <a:cs typeface="+mn-cs"/>
                        </a:rPr>
                        <a:t>90% от стоимости (не более 8500 тыс. руб. за импортную технику и не более 10000 тыс. руб. за оборудование отечественного производства);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a:ln>
                            <a:noFill/>
                          </a:ln>
                          <a:solidFill>
                            <a:prstClr val="black"/>
                          </a:solidFill>
                          <a:effectLst/>
                          <a:uLnTx/>
                          <a:uFillTx/>
                          <a:latin typeface="+mn-lt"/>
                          <a:ea typeface="+mn-ea"/>
                          <a:cs typeface="+mn-cs"/>
                        </a:rPr>
                        <a:t> не более 10 единиц оборудования в год</a:t>
                      </a:r>
                    </a:p>
                  </a:txBody>
                  <a:tcPr marL="36000" marR="36000" marT="36000" marB="36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a:ln>
                            <a:noFill/>
                          </a:ln>
                          <a:solidFill>
                            <a:prstClr val="black"/>
                          </a:solidFill>
                          <a:effectLst/>
                          <a:uLnTx/>
                          <a:uFillTx/>
                          <a:latin typeface="+mn-lt"/>
                          <a:ea typeface="+mn-ea"/>
                          <a:cs typeface="+mn-cs"/>
                        </a:rPr>
                        <a:t>100% от первоначального взноса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150" b="0" i="0" u="none" strike="noStrike" kern="1200" cap="none" spc="0" normalizeH="0" baseline="0" noProof="0" dirty="0">
                          <a:ln>
                            <a:noFill/>
                          </a:ln>
                          <a:solidFill>
                            <a:prstClr val="black"/>
                          </a:solidFill>
                          <a:effectLst/>
                          <a:uLnTx/>
                          <a:uFillTx/>
                          <a:latin typeface="+mn-lt"/>
                          <a:ea typeface="+mn-ea"/>
                          <a:cs typeface="+mn-cs"/>
                        </a:rPr>
                        <a:t> </a:t>
                      </a:r>
                    </a:p>
                  </a:txBody>
                  <a:tcPr marL="36000" marR="36000" marT="36000" marB="36000" anchor="ctr"/>
                </a:tc>
                <a:extLst>
                  <a:ext uri="{0D108BD9-81ED-4DB2-BD59-A6C34878D82A}">
                    <a16:rowId xmlns="" xmlns:a16="http://schemas.microsoft.com/office/drawing/2014/main" val="10005"/>
                  </a:ext>
                </a:extLst>
              </a:tr>
            </a:tbl>
          </a:graphicData>
        </a:graphic>
      </p:graphicFrame>
      <p:graphicFrame>
        <p:nvGraphicFramePr>
          <p:cNvPr id="5" name="Схема 4"/>
          <p:cNvGraphicFramePr/>
          <p:nvPr>
            <p:extLst>
              <p:ext uri="{D42A27DB-BD31-4B8C-83A1-F6EECF244321}">
                <p14:modId xmlns:p14="http://schemas.microsoft.com/office/powerpoint/2010/main" val="2046728331"/>
              </p:ext>
            </p:extLst>
          </p:nvPr>
        </p:nvGraphicFramePr>
        <p:xfrm>
          <a:off x="2312686" y="607234"/>
          <a:ext cx="8856663" cy="37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96" name="TextBox 6"/>
          <p:cNvSpPr txBox="1">
            <a:spLocks noChangeArrowheads="1"/>
          </p:cNvSpPr>
          <p:nvPr/>
        </p:nvSpPr>
        <p:spPr bwMode="auto">
          <a:xfrm>
            <a:off x="2312686" y="145569"/>
            <a:ext cx="8856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rPr>
              <a:t>3. ТЕХНИЧЕСКАЯ И ТЕХНОЛОГИЧЕСКАЯ МОДЕРНИЗАЦИЯ</a:t>
            </a:r>
          </a:p>
        </p:txBody>
      </p:sp>
      <p:sp>
        <p:nvSpPr>
          <p:cNvPr id="2" name="Скругленный прямоугольник 9">
            <a:extLst>
              <a:ext uri="{FF2B5EF4-FFF2-40B4-BE49-F238E27FC236}">
                <a16:creationId xmlns="" xmlns:a16="http://schemas.microsoft.com/office/drawing/2014/main" id="{2D072780-CE5E-6646-E40C-B3DC19C54936}"/>
              </a:ext>
            </a:extLst>
          </p:cNvPr>
          <p:cNvSpPr/>
          <p:nvPr/>
        </p:nvSpPr>
        <p:spPr>
          <a:xfrm>
            <a:off x="2219001" y="4065096"/>
            <a:ext cx="9044031" cy="2600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a:solidFill>
                  <a:schemeClr val="tx1"/>
                </a:solidFill>
              </a:rPr>
              <a:t>&lt;*&gt;</a:t>
            </a:r>
            <a:r>
              <a:rPr lang="en-US" sz="1100" dirty="0"/>
              <a:t> </a:t>
            </a:r>
            <a:r>
              <a:rPr lang="ru-RU" sz="1100" dirty="0">
                <a:solidFill>
                  <a:schemeClr val="tx1"/>
                </a:solidFill>
              </a:rPr>
              <a:t>В случае осуществления </a:t>
            </a:r>
            <a:r>
              <a:rPr lang="ru-RU" sz="1100" dirty="0" err="1">
                <a:solidFill>
                  <a:schemeClr val="tx1"/>
                </a:solidFill>
              </a:rPr>
              <a:t>культуртехнических</a:t>
            </a:r>
            <a:r>
              <a:rPr lang="ru-RU" sz="1100" dirty="0">
                <a:solidFill>
                  <a:schemeClr val="tx1"/>
                </a:solidFill>
              </a:rPr>
              <a:t> мероприятий получатель обязуется:</a:t>
            </a:r>
          </a:p>
          <a:p>
            <a:pPr>
              <a:defRPr/>
            </a:pPr>
            <a:r>
              <a:rPr lang="en-US" sz="1100" dirty="0">
                <a:solidFill>
                  <a:schemeClr val="tx1"/>
                </a:solidFill>
              </a:rPr>
              <a:t> - </a:t>
            </a:r>
            <a:r>
              <a:rPr lang="ru-RU" sz="1100" dirty="0">
                <a:solidFill>
                  <a:schemeClr val="tx1"/>
                </a:solidFill>
              </a:rPr>
              <a:t>увеличить посевную площадь сельскохозяйственных культур в году проведения культуртехнических мероприятий или в году, следующем за годом проведения культуртехнических мероприятий, за счет введения в сельскохозяйственный оборот выбывших сельскохозяйственных угодий в размере не менее чем 300 гектаров; </a:t>
            </a:r>
            <a:r>
              <a:rPr lang="en-US" sz="1100" dirty="0">
                <a:solidFill>
                  <a:schemeClr val="tx1"/>
                </a:solidFill>
              </a:rPr>
              <a:t> - </a:t>
            </a:r>
            <a:r>
              <a:rPr lang="ru-RU" sz="1100" dirty="0">
                <a:solidFill>
                  <a:schemeClr val="tx1"/>
                </a:solidFill>
              </a:rPr>
              <a:t>не снижать посевную площадь сельскохозяйственных культур в течение пяти лет, начиная с года, следующего за годом проведения культуртехнических мероприятий.</a:t>
            </a:r>
          </a:p>
          <a:p>
            <a:pPr>
              <a:defRPr/>
            </a:pPr>
            <a:r>
              <a:rPr lang="en-US" sz="1100" dirty="0">
                <a:solidFill>
                  <a:schemeClr val="tx1"/>
                </a:solidFill>
              </a:rPr>
              <a:t>&lt;**&gt; </a:t>
            </a:r>
            <a:r>
              <a:rPr lang="ru-RU" sz="1100" dirty="0">
                <a:solidFill>
                  <a:schemeClr val="tx1"/>
                </a:solidFill>
              </a:rPr>
              <a:t>Под получателями, осуществляющими производство коровьего молока</a:t>
            </a:r>
            <a:r>
              <a:rPr lang="en-US" sz="1100" dirty="0">
                <a:solidFill>
                  <a:schemeClr val="tx1"/>
                </a:solidFill>
              </a:rPr>
              <a:t> </a:t>
            </a:r>
            <a:r>
              <a:rPr lang="ru-RU" sz="1100" dirty="0">
                <a:solidFill>
                  <a:schemeClr val="tx1"/>
                </a:solidFill>
              </a:rPr>
              <a:t>понимаются:</a:t>
            </a:r>
          </a:p>
          <a:p>
            <a:pPr>
              <a:defRPr/>
            </a:pPr>
            <a:r>
              <a:rPr lang="en-US" sz="1100" dirty="0">
                <a:solidFill>
                  <a:schemeClr val="tx1"/>
                </a:solidFill>
              </a:rPr>
              <a:t> </a:t>
            </a:r>
            <a:r>
              <a:rPr lang="ru-RU" sz="1100" dirty="0">
                <a:solidFill>
                  <a:schemeClr val="tx1"/>
                </a:solidFill>
              </a:rPr>
              <a:t>- организации, имеющие на 1 января года предоставления субсидии (далее – текущий год) маточное поголовье крупного рогатого скота не менее 200 голов; - индивидуальные предприниматели (в том числе индивидуальные предприниматели - главы крестьянских (фермерских) хозяйств), имеющие на 1 января текущего года маточное поголовье крупного рогатого скота не менее 10 голов.</a:t>
            </a:r>
          </a:p>
          <a:p>
            <a:pPr>
              <a:defRPr/>
            </a:pPr>
            <a:r>
              <a:rPr lang="en-US" sz="1100" dirty="0">
                <a:solidFill>
                  <a:schemeClr val="tx1"/>
                </a:solidFill>
              </a:rPr>
              <a:t>&lt;**</a:t>
            </a:r>
            <a:r>
              <a:rPr lang="ru-RU" sz="1100" dirty="0">
                <a:solidFill>
                  <a:schemeClr val="tx1"/>
                </a:solidFill>
              </a:rPr>
              <a:t>*</a:t>
            </a:r>
            <a:r>
              <a:rPr lang="en-US" sz="1100" dirty="0">
                <a:solidFill>
                  <a:schemeClr val="tx1"/>
                </a:solidFill>
              </a:rPr>
              <a:t>&gt;</a:t>
            </a:r>
            <a:r>
              <a:rPr lang="ru-RU" sz="1100" dirty="0"/>
              <a:t> </a:t>
            </a:r>
            <a:r>
              <a:rPr lang="ru-RU" sz="1100" dirty="0">
                <a:solidFill>
                  <a:schemeClr val="tx1"/>
                </a:solidFill>
              </a:rPr>
              <a:t>Организации и индивидуальные предприниматели (в том числе индивидуальные предприниматели - главы крестьянских (фермерских) хозяйств), осуществляющие свою деятельность на территориях Варнавинского муниципального округа, Ветлужского муниципального округа, Воскресенского муниципального округа, </a:t>
            </a:r>
            <a:r>
              <a:rPr lang="ru-RU" sz="1100" dirty="0" err="1">
                <a:solidFill>
                  <a:schemeClr val="tx1"/>
                </a:solidFill>
              </a:rPr>
              <a:t>Ковернинского</a:t>
            </a:r>
            <a:r>
              <a:rPr lang="ru-RU" sz="1100" dirty="0">
                <a:solidFill>
                  <a:schemeClr val="tx1"/>
                </a:solidFill>
              </a:rPr>
              <a:t> муниципального округа, </a:t>
            </a:r>
            <a:r>
              <a:rPr lang="ru-RU" sz="1100" dirty="0" err="1">
                <a:solidFill>
                  <a:schemeClr val="tx1"/>
                </a:solidFill>
              </a:rPr>
              <a:t>Краснобаковского</a:t>
            </a:r>
            <a:r>
              <a:rPr lang="ru-RU" sz="1100" dirty="0">
                <a:solidFill>
                  <a:schemeClr val="tx1"/>
                </a:solidFill>
              </a:rPr>
              <a:t> муниципального округа, городского округа Семеновский, Тонкинского муниципального округа, </a:t>
            </a:r>
            <a:r>
              <a:rPr lang="ru-RU" sz="1100" dirty="0" err="1">
                <a:solidFill>
                  <a:schemeClr val="tx1"/>
                </a:solidFill>
              </a:rPr>
              <a:t>Тоншаевского</a:t>
            </a:r>
            <a:r>
              <a:rPr lang="ru-RU" sz="1100" dirty="0">
                <a:solidFill>
                  <a:schemeClr val="tx1"/>
                </a:solidFill>
              </a:rPr>
              <a:t> муниципального округа, </a:t>
            </a:r>
            <a:r>
              <a:rPr lang="ru-RU" sz="1100" dirty="0" err="1">
                <a:solidFill>
                  <a:schemeClr val="tx1"/>
                </a:solidFill>
              </a:rPr>
              <a:t>Уренского</a:t>
            </a:r>
            <a:r>
              <a:rPr lang="ru-RU" sz="1100" dirty="0">
                <a:solidFill>
                  <a:schemeClr val="tx1"/>
                </a:solidFill>
              </a:rPr>
              <a:t> муниципального округа, городского округа город Чкаловск, </a:t>
            </a:r>
            <a:r>
              <a:rPr lang="ru-RU" sz="1100" dirty="0" err="1">
                <a:solidFill>
                  <a:schemeClr val="tx1"/>
                </a:solidFill>
              </a:rPr>
              <a:t>Шарангского</a:t>
            </a:r>
            <a:r>
              <a:rPr lang="ru-RU" sz="1100" dirty="0">
                <a:solidFill>
                  <a:schemeClr val="tx1"/>
                </a:solidFill>
              </a:rPr>
              <a:t> муниципального округа, городского округа город Шахунья, городского округа </a:t>
            </a:r>
            <a:r>
              <a:rPr lang="ru-RU" sz="1100" dirty="0" err="1">
                <a:solidFill>
                  <a:schemeClr val="tx1"/>
                </a:solidFill>
              </a:rPr>
              <a:t>Сокольский</a:t>
            </a:r>
            <a:r>
              <a:rPr lang="ru-RU" sz="1100" dirty="0">
                <a:solidFill>
                  <a:schemeClr val="tx1"/>
                </a:solidFill>
              </a:rPr>
              <a:t>, </a:t>
            </a:r>
            <a:r>
              <a:rPr lang="ru-RU" sz="1100" dirty="0" err="1">
                <a:solidFill>
                  <a:schemeClr val="tx1"/>
                </a:solidFill>
              </a:rPr>
              <a:t>Балахнинского</a:t>
            </a:r>
            <a:r>
              <a:rPr lang="ru-RU" sz="1100" dirty="0">
                <a:solidFill>
                  <a:schemeClr val="tx1"/>
                </a:solidFill>
              </a:rPr>
              <a:t> муниципального округа, городского округа город Бор, Городецкого муниципального округа</a:t>
            </a:r>
          </a:p>
        </p:txBody>
      </p:sp>
    </p:spTree>
    <p:extLst>
      <p:ext uri="{BB962C8B-B14F-4D97-AF65-F5344CB8AC3E}">
        <p14:creationId xmlns:p14="http://schemas.microsoft.com/office/powerpoint/2010/main" val="2850080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0BBD8E26-77A4-4937-8EB6-C99AC70F1E36}" type="slidenum">
              <a:rPr lang="uk-UA" altLang="ru-RU" sz="1600" smtClean="0">
                <a:solidFill>
                  <a:schemeClr val="accent1"/>
                </a:solidFill>
              </a:rPr>
              <a:pPr>
                <a:lnSpc>
                  <a:spcPct val="100000"/>
                </a:lnSpc>
                <a:spcBef>
                  <a:spcPct val="0"/>
                </a:spcBef>
                <a:buFontTx/>
                <a:buNone/>
              </a:pPr>
              <a:t>36</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54062170"/>
              </p:ext>
            </p:extLst>
          </p:nvPr>
        </p:nvGraphicFramePr>
        <p:xfrm>
          <a:off x="2360793" y="1628775"/>
          <a:ext cx="9096181" cy="2799955"/>
        </p:xfrm>
        <a:graphic>
          <a:graphicData uri="http://schemas.openxmlformats.org/drawingml/2006/table">
            <a:tbl>
              <a:tblPr/>
              <a:tblGrid>
                <a:gridCol w="4981381">
                  <a:extLst>
                    <a:ext uri="{9D8B030D-6E8A-4147-A177-3AD203B41FA5}">
                      <a16:colId xmlns="" xmlns:a16="http://schemas.microsoft.com/office/drawing/2014/main" val="1355555908"/>
                    </a:ext>
                  </a:extLst>
                </a:gridCol>
                <a:gridCol w="4114800">
                  <a:extLst>
                    <a:ext uri="{9D8B030D-6E8A-4147-A177-3AD203B41FA5}">
                      <a16:colId xmlns="" xmlns:a16="http://schemas.microsoft.com/office/drawing/2014/main" val="4243122868"/>
                    </a:ext>
                  </a:extLst>
                </a:gridCol>
              </a:tblGrid>
              <a:tr h="32528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mn-lt"/>
                        </a:rPr>
                        <a:t>Направления предоставления субсидии</a:t>
                      </a:r>
                    </a:p>
                  </a:txBody>
                  <a:tcPr marL="72000" marR="72000" marT="72000" marB="72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200" b="1" i="0" u="none" strike="noStrike" cap="none" normalizeH="0" baseline="0" dirty="0" smtClean="0">
                          <a:ln>
                            <a:noFill/>
                          </a:ln>
                          <a:solidFill>
                            <a:schemeClr val="tx1"/>
                          </a:solidFill>
                          <a:effectLst/>
                          <a:latin typeface="+mn-lt"/>
                        </a:rPr>
                        <a:t>Ставка в 2025 году </a:t>
                      </a:r>
                      <a:r>
                        <a:rPr kumimoji="0" lang="ru-RU" altLang="ru-RU" sz="1200" b="1" i="0" u="none" strike="noStrike" cap="none" normalizeH="0" baseline="0" dirty="0">
                          <a:ln>
                            <a:noFill/>
                          </a:ln>
                          <a:solidFill>
                            <a:schemeClr val="tx1"/>
                          </a:solidFill>
                          <a:effectLst/>
                          <a:latin typeface="+mn-lt"/>
                        </a:rPr>
                        <a:t>на 1 га за счет средств областного бюджета, рублей</a:t>
                      </a:r>
                    </a:p>
                  </a:txBody>
                  <a:tcPr marL="72000" marR="72000" marT="72000" marB="72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3134124924"/>
                  </a:ext>
                </a:extLst>
              </a:tr>
              <a:tr h="292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mn-lt"/>
                          <a:cs typeface="Times New Roman" panose="02020603050405020304" pitchFamily="18" charset="0"/>
                        </a:rPr>
                        <a:t>Зерновые и зернобобовые культуры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a:ln>
                            <a:noFill/>
                          </a:ln>
                          <a:solidFill>
                            <a:schemeClr val="tx1"/>
                          </a:solidFill>
                          <a:effectLst/>
                          <a:latin typeface="+mn-lt"/>
                          <a:ea typeface="+mn-ea"/>
                          <a:cs typeface="Times New Roman" panose="02020603050405020304" pitchFamily="18" charset="0"/>
                        </a:rPr>
                        <a:t>185,0</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256750447"/>
                  </a:ext>
                </a:extLst>
              </a:tr>
              <a:tr h="28396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400" b="0" i="0" u="none" strike="noStrike" cap="none" normalizeH="0" baseline="0" dirty="0">
                          <a:ln>
                            <a:noFill/>
                          </a:ln>
                          <a:solidFill>
                            <a:schemeClr val="tx1"/>
                          </a:solidFill>
                          <a:effectLst/>
                          <a:latin typeface="+mn-lt"/>
                          <a:cs typeface="Times New Roman" panose="02020603050405020304" pitchFamily="18" charset="0"/>
                        </a:rPr>
                        <a:t>Масличные культуры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a:ln>
                            <a:noFill/>
                          </a:ln>
                          <a:solidFill>
                            <a:schemeClr val="tx1"/>
                          </a:solidFill>
                          <a:effectLst/>
                          <a:latin typeface="+mn-lt"/>
                          <a:ea typeface="+mn-ea"/>
                          <a:cs typeface="Times New Roman" panose="02020603050405020304" pitchFamily="18" charset="0"/>
                        </a:rPr>
                        <a:t>80,0</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3206307774"/>
                  </a:ext>
                </a:extLst>
              </a:tr>
              <a:tr h="28396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400" b="0" i="0" u="none" strike="noStrike" cap="none" normalizeH="0" baseline="0" dirty="0">
                          <a:ln>
                            <a:noFill/>
                          </a:ln>
                          <a:solidFill>
                            <a:schemeClr val="tx1"/>
                          </a:solidFill>
                          <a:effectLst/>
                          <a:latin typeface="+mn-lt"/>
                          <a:cs typeface="Times New Roman" panose="02020603050405020304" pitchFamily="18" charset="0"/>
                        </a:rPr>
                        <a:t>Однолетние кормовые сельскохозяйственные культуры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a:ln>
                            <a:noFill/>
                          </a:ln>
                          <a:solidFill>
                            <a:schemeClr val="tx1"/>
                          </a:solidFill>
                          <a:effectLst/>
                          <a:latin typeface="+mn-lt"/>
                          <a:ea typeface="+mn-ea"/>
                          <a:cs typeface="Times New Roman" panose="02020603050405020304" pitchFamily="18" charset="0"/>
                        </a:rPr>
                        <a:t>120,0</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4"/>
                  </a:ext>
                </a:extLst>
              </a:tr>
              <a:tr h="28396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400" b="0" i="0" u="none" strike="noStrike" cap="none" normalizeH="0" baseline="0" dirty="0">
                          <a:ln>
                            <a:noFill/>
                          </a:ln>
                          <a:solidFill>
                            <a:schemeClr val="tx1"/>
                          </a:solidFill>
                          <a:effectLst/>
                          <a:latin typeface="+mn-lt"/>
                          <a:cs typeface="Times New Roman" panose="02020603050405020304" pitchFamily="18" charset="0"/>
                        </a:rPr>
                        <a:t>Многолетние кормовые сельскохозяйственные культуры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400" b="0" i="0" u="none" strike="noStrike" kern="1200" cap="none" normalizeH="0" baseline="0" dirty="0">
                          <a:ln>
                            <a:noFill/>
                          </a:ln>
                          <a:solidFill>
                            <a:schemeClr val="tx1"/>
                          </a:solidFill>
                          <a:effectLst/>
                          <a:latin typeface="+mn-lt"/>
                          <a:ea typeface="+mn-ea"/>
                          <a:cs typeface="Times New Roman" panose="02020603050405020304" pitchFamily="18" charset="0"/>
                        </a:rPr>
                        <a:t>90,0</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786766636"/>
                  </a:ext>
                </a:extLst>
              </a:tr>
              <a:tr h="15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mn-lt"/>
                          <a:cs typeface="Times New Roman" panose="02020603050405020304" pitchFamily="18" charset="0"/>
                        </a:rPr>
                        <a:t>Овощи открытого грунта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400" b="0" i="0" u="none" strike="noStrike" kern="1200" cap="none" normalizeH="0" baseline="0" dirty="0">
                          <a:ln>
                            <a:noFill/>
                          </a:ln>
                          <a:solidFill>
                            <a:schemeClr val="tx1"/>
                          </a:solidFill>
                          <a:effectLst/>
                          <a:latin typeface="+mn-lt"/>
                          <a:ea typeface="+mn-ea"/>
                          <a:cs typeface="Times New Roman" panose="02020603050405020304" pitchFamily="18" charset="0"/>
                        </a:rPr>
                        <a:t>24 000,00</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10006"/>
                  </a:ext>
                </a:extLst>
              </a:tr>
              <a:tr h="2839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mn-lt"/>
                          <a:cs typeface="Times New Roman" panose="02020603050405020304" pitchFamily="18" charset="0"/>
                        </a:rPr>
                        <a:t>Сахарная свекла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400" b="0" i="0" u="none" strike="noStrike" kern="1200" cap="none" normalizeH="0" baseline="0" dirty="0">
                          <a:ln>
                            <a:noFill/>
                          </a:ln>
                          <a:solidFill>
                            <a:schemeClr val="tx1"/>
                          </a:solidFill>
                          <a:effectLst/>
                          <a:latin typeface="+mn-lt"/>
                          <a:ea typeface="+mn-ea"/>
                          <a:cs typeface="Times New Roman" panose="02020603050405020304" pitchFamily="18" charset="0"/>
                        </a:rPr>
                        <a:t>100,0</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7"/>
                  </a:ext>
                </a:extLst>
              </a:tr>
              <a:tr h="2839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mn-lt"/>
                          <a:cs typeface="Times New Roman" panose="02020603050405020304" pitchFamily="18" charset="0"/>
                        </a:rPr>
                        <a:t>Лен-долгунец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400" b="0" i="0" u="none" strike="noStrike" kern="1200" cap="none" normalizeH="0" baseline="0" dirty="0">
                          <a:ln>
                            <a:noFill/>
                          </a:ln>
                          <a:solidFill>
                            <a:schemeClr val="tx1"/>
                          </a:solidFill>
                          <a:effectLst/>
                          <a:latin typeface="+mn-lt"/>
                          <a:ea typeface="+mn-ea"/>
                          <a:cs typeface="Times New Roman" panose="02020603050405020304" pitchFamily="18" charset="0"/>
                        </a:rPr>
                        <a:t>9 000,0</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 xmlns:a16="http://schemas.microsoft.com/office/drawing/2014/main" val="4054791119"/>
                  </a:ext>
                </a:extLst>
              </a:tr>
              <a:tr h="19862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mn-lt"/>
                          <a:cs typeface="Times New Roman" panose="02020603050405020304" pitchFamily="18" charset="0"/>
                        </a:rPr>
                        <a:t>Техническая конопля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400" b="0" i="0" u="none" strike="noStrike" kern="1200" cap="none" normalizeH="0" baseline="0" dirty="0">
                          <a:ln>
                            <a:noFill/>
                          </a:ln>
                          <a:solidFill>
                            <a:schemeClr val="tx1"/>
                          </a:solidFill>
                          <a:effectLst/>
                          <a:latin typeface="+mn-lt"/>
                          <a:ea typeface="+mn-ea"/>
                          <a:cs typeface="Times New Roman" panose="02020603050405020304" pitchFamily="18" charset="0"/>
                        </a:rPr>
                        <a:t>1 900,0</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507508625"/>
                  </a:ext>
                </a:extLst>
              </a:tr>
            </a:tbl>
          </a:graphicData>
        </a:graphic>
      </p:graphicFrame>
      <p:sp>
        <p:nvSpPr>
          <p:cNvPr id="11" name="TextBox 8"/>
          <p:cNvSpPr txBox="1">
            <a:spLocks noChangeArrowheads="1"/>
          </p:cNvSpPr>
          <p:nvPr/>
        </p:nvSpPr>
        <p:spPr bwMode="auto">
          <a:xfrm>
            <a:off x="1910226" y="184150"/>
            <a:ext cx="9686030" cy="142192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ru-RU" altLang="ru-RU" sz="2400" dirty="0">
                <a:latin typeface="+mn-lt"/>
                <a:cs typeface="Arial" panose="020B0604020202020204" pitchFamily="34" charset="0"/>
              </a:rPr>
              <a:t>4. </a:t>
            </a:r>
            <a:r>
              <a:rPr lang="ru-RU" altLang="ru-RU" sz="2400" dirty="0">
                <a:latin typeface="+mn-lt"/>
              </a:rPr>
              <a:t>С</a:t>
            </a:r>
            <a:r>
              <a:rPr lang="ru-RU" sz="2400" dirty="0">
                <a:latin typeface="+mn-lt"/>
              </a:rPr>
              <a:t>УБСИДИЯ НА ПОДДЕРЖКУ ПРОВЕДЕНИЯ АГРОТЕХНОЛОГИЧЕСКИХ РАБОТ, ПОВЫШЕНИЕ УРОВНЯ ЭКОЛОГИЧЕСКОЙ БЕЗОПАСНОСТИ СЕЛЬСКОХОЗЯЙСТВЕННОГО ПРОИЗВОДСТВА, А ТАКЖЕ ПОВЫШЕНИЕ ПЛОДОРОДИЯ И КАЧЕСТВА ПОЧВ</a:t>
            </a:r>
          </a:p>
        </p:txBody>
      </p:sp>
      <p:graphicFrame>
        <p:nvGraphicFramePr>
          <p:cNvPr id="8" name="Таблица 7"/>
          <p:cNvGraphicFramePr>
            <a:graphicFrameLocks noGrp="1"/>
          </p:cNvGraphicFramePr>
          <p:nvPr>
            <p:extLst>
              <p:ext uri="{D42A27DB-BD31-4B8C-83A1-F6EECF244321}">
                <p14:modId xmlns:p14="http://schemas.microsoft.com/office/powerpoint/2010/main" val="3438384082"/>
              </p:ext>
            </p:extLst>
          </p:nvPr>
        </p:nvGraphicFramePr>
        <p:xfrm>
          <a:off x="2360794" y="4627450"/>
          <a:ext cx="9096180" cy="1902717"/>
        </p:xfrm>
        <a:graphic>
          <a:graphicData uri="http://schemas.openxmlformats.org/drawingml/2006/table">
            <a:tbl>
              <a:tblPr firstRow="1" bandRow="1">
                <a:tableStyleId>{5C22544A-7EE6-4342-B048-85BDC9FD1C3A}</a:tableStyleId>
              </a:tblPr>
              <a:tblGrid>
                <a:gridCol w="9096180">
                  <a:extLst>
                    <a:ext uri="{9D8B030D-6E8A-4147-A177-3AD203B41FA5}">
                      <a16:colId xmlns="" xmlns:a16="http://schemas.microsoft.com/office/drawing/2014/main" val="20000"/>
                    </a:ext>
                  </a:extLst>
                </a:gridCol>
              </a:tblGrid>
              <a:tr h="252680">
                <a:tc>
                  <a:txBody>
                    <a:bodyPr/>
                    <a:lstStyle/>
                    <a:p>
                      <a:pPr algn="ctr"/>
                      <a:r>
                        <a:rPr lang="ru-RU" sz="1200" dirty="0">
                          <a:solidFill>
                            <a:schemeClr val="tx1"/>
                          </a:solidFill>
                        </a:rPr>
                        <a:t>Применение коэффициентов при расчете ставки субсидии на 1 га:</a:t>
                      </a:r>
                    </a:p>
                  </a:txBody>
                  <a:tcPr marL="91433" marR="91433" marT="45718" marB="45718"/>
                </a:tc>
                <a:extLst>
                  <a:ext uri="{0D108BD9-81ED-4DB2-BD59-A6C34878D82A}">
                    <a16:rowId xmlns="" xmlns:a16="http://schemas.microsoft.com/office/drawing/2014/main" val="10000"/>
                  </a:ext>
                </a:extLst>
              </a:tr>
              <a:tr h="162840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100" b="1" dirty="0">
                          <a:solidFill>
                            <a:schemeClr val="tx1"/>
                          </a:solidFill>
                        </a:rPr>
                        <a:t>из областного бюджета сверх уровня софинансирования:</a:t>
                      </a:r>
                      <a:endParaRPr lang="ru-RU" sz="1100" dirty="0">
                        <a:solidFill>
                          <a:schemeClr val="tx1"/>
                        </a:solidFill>
                      </a:endParaRPr>
                    </a:p>
                    <a:p>
                      <a:pPr algn="just"/>
                      <a:r>
                        <a:rPr lang="ru-RU" sz="1100" dirty="0">
                          <a:solidFill>
                            <a:schemeClr val="tx1"/>
                          </a:solidFill>
                        </a:rPr>
                        <a:t>1) </a:t>
                      </a:r>
                      <a:r>
                        <a:rPr lang="ru-RU" sz="1100" b="1" dirty="0">
                          <a:solidFill>
                            <a:schemeClr val="tx1"/>
                          </a:solidFill>
                        </a:rPr>
                        <a:t>1,2 - </a:t>
                      </a:r>
                      <a:r>
                        <a:rPr lang="ru-RU" sz="1100" dirty="0">
                          <a:solidFill>
                            <a:schemeClr val="tx1"/>
                          </a:solidFill>
                        </a:rPr>
                        <a:t>для получателей, застраховавших по договору(-</a:t>
                      </a:r>
                      <a:r>
                        <a:rPr lang="ru-RU" sz="1100" dirty="0" err="1">
                          <a:solidFill>
                            <a:schemeClr val="tx1"/>
                          </a:solidFill>
                        </a:rPr>
                        <a:t>ам</a:t>
                      </a:r>
                      <a:r>
                        <a:rPr lang="ru-RU" sz="1100" dirty="0">
                          <a:solidFill>
                            <a:schemeClr val="tx1"/>
                          </a:solidFill>
                        </a:rPr>
                        <a:t>) сельскохозяйственного страхования, осуществляемого с государственной поддержкой, риски утраты (гибели) урожая сельскохозяйственных культур</a:t>
                      </a:r>
                      <a:r>
                        <a:rPr lang="ru-RU" sz="1100" baseline="0" dirty="0">
                          <a:solidFill>
                            <a:schemeClr val="tx1"/>
                          </a:solidFill>
                        </a:rPr>
                        <a:t> не </a:t>
                      </a:r>
                      <a:r>
                        <a:rPr lang="ru-RU" sz="1100" dirty="0">
                          <a:solidFill>
                            <a:schemeClr val="tx1"/>
                          </a:solidFill>
                        </a:rPr>
                        <a:t>менее 30% площади сельскохозяйственной культуры (группы культур);</a:t>
                      </a:r>
                    </a:p>
                    <a:p>
                      <a:pPr algn="just"/>
                      <a:r>
                        <a:rPr lang="ru-RU" sz="1100" dirty="0">
                          <a:solidFill>
                            <a:schemeClr val="tx1"/>
                          </a:solidFill>
                        </a:rPr>
                        <a:t>2) </a:t>
                      </a:r>
                      <a:r>
                        <a:rPr lang="ru-RU" sz="1100" b="1" dirty="0">
                          <a:solidFill>
                            <a:schemeClr val="tx1"/>
                          </a:solidFill>
                        </a:rPr>
                        <a:t>1,3</a:t>
                      </a:r>
                      <a:r>
                        <a:rPr lang="ru-RU" sz="1100" dirty="0">
                          <a:solidFill>
                            <a:schemeClr val="tx1"/>
                          </a:solidFill>
                        </a:rPr>
                        <a:t> - для получателей субсидий, представляющих отчетность о финансово-экономическом состоянии товаропроизводителей агропромышленного комплекса и осуществляющих производство зерновых и зернобобовых культур, масличных культур, льна долгунца и технической конопли на территориях Варнавинского муниципального округа, Ветлужского муниципального округа, Воскресенского муниципального округа, Ковернинского муниципального округа, Краснобаковского муниципального округа, муниципального округа Семеновский, Тонкинского муниципального округа, Тоншаевского муниципального округа, Уренского муниципального округа, муниципального округа город Чкаловск, Шарангского муниципального округа, муниципального округа город Шахунья, муниципального округа Сокольский.</a:t>
                      </a:r>
                    </a:p>
                  </a:txBody>
                  <a:tcPr marL="36000" marR="36000" marT="45718" marB="45718"/>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52175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C17EC3F3-FC20-4F2C-9997-5DA2C11CFC92}" type="slidenum">
              <a:rPr lang="uk-UA" altLang="ru-RU" sz="1600" smtClean="0">
                <a:solidFill>
                  <a:schemeClr val="accent1"/>
                </a:solidFill>
              </a:rPr>
              <a:pPr>
                <a:lnSpc>
                  <a:spcPct val="100000"/>
                </a:lnSpc>
                <a:spcBef>
                  <a:spcPct val="0"/>
                </a:spcBef>
                <a:buFontTx/>
                <a:buNone/>
              </a:pPr>
              <a:t>37</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pSp>
        <p:nvGrpSpPr>
          <p:cNvPr id="65541" name="Группа 3"/>
          <p:cNvGrpSpPr>
            <a:grpSpLocks/>
          </p:cNvGrpSpPr>
          <p:nvPr/>
        </p:nvGrpSpPr>
        <p:grpSpPr bwMode="auto">
          <a:xfrm>
            <a:off x="2619270" y="621966"/>
            <a:ext cx="8673981" cy="474662"/>
            <a:chOff x="32734" y="-1185924"/>
            <a:chExt cx="6696744" cy="645979"/>
          </a:xfrm>
        </p:grpSpPr>
        <p:sp>
          <p:nvSpPr>
            <p:cNvPr id="5" name="Нашивка 11"/>
            <p:cNvSpPr/>
            <p:nvPr/>
          </p:nvSpPr>
          <p:spPr>
            <a:xfrm>
              <a:off x="32734" y="-1185924"/>
              <a:ext cx="6696744" cy="64597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Нашивка 4"/>
            <p:cNvSpPr/>
            <p:nvPr/>
          </p:nvSpPr>
          <p:spPr>
            <a:xfrm>
              <a:off x="177210" y="-1185924"/>
              <a:ext cx="6185518" cy="645979"/>
            </a:xfrm>
            <a:prstGeom prst="rect">
              <a:avLst/>
            </a:prstGeom>
          </p:spPr>
          <p:style>
            <a:lnRef idx="0">
              <a:scrgbClr r="0" g="0" b="0"/>
            </a:lnRef>
            <a:fillRef idx="0">
              <a:scrgbClr r="0" g="0" b="0"/>
            </a:fillRef>
            <a:effectRef idx="0">
              <a:scrgbClr r="0" g="0" b="0"/>
            </a:effectRef>
            <a:fontRef idx="minor">
              <a:schemeClr val="lt1"/>
            </a:fontRef>
          </p:style>
          <p:txBody>
            <a:bodyPr lIns="56007" tIns="18669" rIns="18669" bIns="18669" spcCol="1270" anchor="ctr"/>
            <a:lstStyle/>
            <a:p>
              <a:pPr algn="ctr" defTabSz="622300">
                <a:lnSpc>
                  <a:spcPct val="90000"/>
                </a:lnSpc>
                <a:spcAft>
                  <a:spcPct val="35000"/>
                </a:spcAft>
                <a:defRPr/>
              </a:pPr>
              <a:r>
                <a:rPr lang="ru-RU" sz="1600" dirty="0">
                  <a:solidFill>
                    <a:schemeClr val="tx1"/>
                  </a:solidFill>
                </a:rPr>
                <a:t>Приказ министерства сельского хозяйства и продовольственных ресурсов Нижегородской области от 28.04.2023 № 120</a:t>
              </a:r>
            </a:p>
          </p:txBody>
        </p:sp>
      </p:grpSp>
      <p:sp>
        <p:nvSpPr>
          <p:cNvPr id="65542" name="TextBox 6"/>
          <p:cNvSpPr txBox="1">
            <a:spLocks noChangeArrowheads="1"/>
          </p:cNvSpPr>
          <p:nvPr/>
        </p:nvSpPr>
        <p:spPr bwMode="auto">
          <a:xfrm>
            <a:off x="2960616" y="107249"/>
            <a:ext cx="7648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rPr>
              <a:t>5. ОБЛАСТНАЯ ПРОГРАММА ЛЬГОТНОГО КРЕДИТОВАНИЯ</a:t>
            </a:r>
          </a:p>
        </p:txBody>
      </p:sp>
      <p:sp>
        <p:nvSpPr>
          <p:cNvPr id="65543" name="TextBox 7"/>
          <p:cNvSpPr txBox="1">
            <a:spLocks noChangeArrowheads="1"/>
          </p:cNvSpPr>
          <p:nvPr/>
        </p:nvSpPr>
        <p:spPr bwMode="auto">
          <a:xfrm>
            <a:off x="2373943" y="1149680"/>
            <a:ext cx="9164637"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1700" dirty="0">
                <a:latin typeface="+mn-lt"/>
              </a:rPr>
              <a:t>Субсидии перечисляются в кредитную организацию для зачисления их в </a:t>
            </a:r>
          </a:p>
          <a:p>
            <a:pPr algn="ctr">
              <a:lnSpc>
                <a:spcPct val="100000"/>
              </a:lnSpc>
              <a:spcBef>
                <a:spcPct val="0"/>
              </a:spcBef>
              <a:buFontTx/>
              <a:buNone/>
            </a:pPr>
            <a:r>
              <a:rPr lang="ru-RU" altLang="ru-RU" sz="1700" dirty="0">
                <a:latin typeface="+mn-lt"/>
              </a:rPr>
              <a:t>счет уплаты части процентов, начисленных Заемщикам за пользование кредитами!</a:t>
            </a:r>
          </a:p>
          <a:p>
            <a:pPr algn="ctr">
              <a:lnSpc>
                <a:spcPct val="100000"/>
              </a:lnSpc>
              <a:spcBef>
                <a:spcPct val="0"/>
              </a:spcBef>
              <a:buFontTx/>
              <a:buNone/>
            </a:pPr>
            <a:r>
              <a:rPr lang="ru-RU" altLang="ru-RU" sz="1700" dirty="0">
                <a:latin typeface="+mn-lt"/>
              </a:rPr>
              <a:t>Заемщик оплачивает только часть процентной ставки!</a:t>
            </a:r>
          </a:p>
        </p:txBody>
      </p:sp>
      <p:graphicFrame>
        <p:nvGraphicFramePr>
          <p:cNvPr id="10" name="Таблица 9"/>
          <p:cNvGraphicFramePr>
            <a:graphicFrameLocks noGrp="1"/>
          </p:cNvGraphicFramePr>
          <p:nvPr>
            <p:extLst>
              <p:ext uri="{D42A27DB-BD31-4B8C-83A1-F6EECF244321}">
                <p14:modId xmlns:p14="http://schemas.microsoft.com/office/powerpoint/2010/main" val="2465784141"/>
              </p:ext>
            </p:extLst>
          </p:nvPr>
        </p:nvGraphicFramePr>
        <p:xfrm>
          <a:off x="2219325" y="2079895"/>
          <a:ext cx="9637726" cy="2405313"/>
        </p:xfrm>
        <a:graphic>
          <a:graphicData uri="http://schemas.openxmlformats.org/drawingml/2006/table">
            <a:tbl>
              <a:tblPr firstRow="1" bandRow="1">
                <a:tableStyleId>{5C22544A-7EE6-4342-B048-85BDC9FD1C3A}</a:tableStyleId>
              </a:tblPr>
              <a:tblGrid>
                <a:gridCol w="2243410">
                  <a:extLst>
                    <a:ext uri="{9D8B030D-6E8A-4147-A177-3AD203B41FA5}">
                      <a16:colId xmlns="" xmlns:a16="http://schemas.microsoft.com/office/drawing/2014/main" val="20000"/>
                    </a:ext>
                  </a:extLst>
                </a:gridCol>
                <a:gridCol w="1418253">
                  <a:extLst>
                    <a:ext uri="{9D8B030D-6E8A-4147-A177-3AD203B41FA5}">
                      <a16:colId xmlns="" xmlns:a16="http://schemas.microsoft.com/office/drawing/2014/main" val="20001"/>
                    </a:ext>
                  </a:extLst>
                </a:gridCol>
                <a:gridCol w="1530221">
                  <a:extLst>
                    <a:ext uri="{9D8B030D-6E8A-4147-A177-3AD203B41FA5}">
                      <a16:colId xmlns="" xmlns:a16="http://schemas.microsoft.com/office/drawing/2014/main" val="20002"/>
                    </a:ext>
                  </a:extLst>
                </a:gridCol>
                <a:gridCol w="1526139">
                  <a:extLst>
                    <a:ext uri="{9D8B030D-6E8A-4147-A177-3AD203B41FA5}">
                      <a16:colId xmlns="" xmlns:a16="http://schemas.microsoft.com/office/drawing/2014/main" val="2281107487"/>
                    </a:ext>
                  </a:extLst>
                </a:gridCol>
                <a:gridCol w="1353850">
                  <a:extLst>
                    <a:ext uri="{9D8B030D-6E8A-4147-A177-3AD203B41FA5}">
                      <a16:colId xmlns="" xmlns:a16="http://schemas.microsoft.com/office/drawing/2014/main" val="1764247772"/>
                    </a:ext>
                  </a:extLst>
                </a:gridCol>
                <a:gridCol w="1565853">
                  <a:extLst>
                    <a:ext uri="{9D8B030D-6E8A-4147-A177-3AD203B41FA5}">
                      <a16:colId xmlns="" xmlns:a16="http://schemas.microsoft.com/office/drawing/2014/main" val="20005"/>
                    </a:ext>
                  </a:extLst>
                </a:gridCol>
              </a:tblGrid>
              <a:tr h="507077">
                <a:tc>
                  <a:txBody>
                    <a:bodyPr/>
                    <a:lstStyle/>
                    <a:p>
                      <a:endParaRPr lang="ru-RU" sz="1000" b="0" dirty="0">
                        <a:solidFill>
                          <a:schemeClr val="tx1">
                            <a:lumMod val="85000"/>
                            <a:lumOff val="15000"/>
                          </a:schemeClr>
                        </a:solidFill>
                        <a:latin typeface="+mn-lt"/>
                        <a:cs typeface="Arial" panose="020B0604020202020204" pitchFamily="34" charset="0"/>
                      </a:endParaRPr>
                    </a:p>
                  </a:txBody>
                  <a:tcPr marL="84401" marR="84401" marT="42196" marB="421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pPr>
                      <a:r>
                        <a:rPr lang="ru-RU" sz="1000" dirty="0">
                          <a:latin typeface="+mn-lt"/>
                        </a:rPr>
                        <a:t>Краткосрочные кредиты</a:t>
                      </a:r>
                    </a:p>
                    <a:p>
                      <a:pPr algn="ctr">
                        <a:lnSpc>
                          <a:spcPct val="80000"/>
                        </a:lnSpc>
                      </a:pPr>
                      <a:r>
                        <a:rPr lang="ru-RU" sz="1000" dirty="0">
                          <a:latin typeface="+mn-lt"/>
                        </a:rPr>
                        <a:t>на срок до 1,5 лет</a:t>
                      </a:r>
                      <a:endParaRPr lang="ru-RU" sz="1000" dirty="0">
                        <a:solidFill>
                          <a:schemeClr val="tx1">
                            <a:lumMod val="85000"/>
                            <a:lumOff val="15000"/>
                          </a:schemeClr>
                        </a:solidFill>
                        <a:latin typeface="+mn-lt"/>
                        <a:cs typeface="Arial" panose="020B0604020202020204" pitchFamily="34" charset="0"/>
                      </a:endParaRPr>
                    </a:p>
                  </a:txBody>
                  <a:tcPr marL="84401"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000" dirty="0">
                          <a:latin typeface="+mn-lt"/>
                        </a:rPr>
                        <a:t>Инвестиционные кредиты</a:t>
                      </a:r>
                    </a:p>
                    <a:p>
                      <a:pPr marL="0" indent="0" algn="ctr"/>
                      <a:r>
                        <a:rPr lang="ru-RU" sz="1000" dirty="0">
                          <a:latin typeface="+mn-lt"/>
                        </a:rPr>
                        <a:t>на срок до 10 лет</a:t>
                      </a:r>
                      <a:endParaRPr lang="ru-RU" sz="1000" dirty="0">
                        <a:solidFill>
                          <a:schemeClr val="tx1">
                            <a:lumMod val="85000"/>
                            <a:lumOff val="15000"/>
                          </a:schemeClr>
                        </a:solidFill>
                        <a:latin typeface="+mn-lt"/>
                        <a:cs typeface="Arial" panose="020B0604020202020204" pitchFamily="34" charset="0"/>
                      </a:endParaRPr>
                    </a:p>
                  </a:txBody>
                  <a:tcPr marL="84401"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prstClr val="white"/>
                          </a:solidFill>
                          <a:effectLst/>
                          <a:uLnTx/>
                          <a:uFillTx/>
                          <a:latin typeface="+mn-lt"/>
                          <a:ea typeface="+mn-ea"/>
                          <a:cs typeface="+mn-cs"/>
                        </a:rPr>
                        <a:t>Инвестиционные кредиты</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prstClr val="white"/>
                          </a:solidFill>
                          <a:effectLst/>
                          <a:uLnTx/>
                          <a:uFillTx/>
                          <a:latin typeface="+mn-lt"/>
                          <a:ea typeface="+mn-ea"/>
                          <a:cs typeface="+mn-cs"/>
                        </a:rPr>
                        <a:t>на срок до 5 лет</a:t>
                      </a:r>
                      <a:endParaRPr kumimoji="0" lang="ru-RU" sz="1000" b="1" i="0" u="none" strike="noStrike" kern="1200" cap="none" spc="0" normalizeH="0" baseline="0" noProof="0" dirty="0">
                        <a:ln>
                          <a:noFill/>
                        </a:ln>
                        <a:solidFill>
                          <a:srgbClr val="000000">
                            <a:lumMod val="85000"/>
                            <a:lumOff val="15000"/>
                          </a:srgbClr>
                        </a:solidFill>
                        <a:effectLst/>
                        <a:uLnTx/>
                        <a:uFillTx/>
                        <a:latin typeface="+mn-lt"/>
                        <a:ea typeface="+mn-ea"/>
                        <a:cs typeface="Arial" panose="020B0604020202020204" pitchFamily="34" charset="0"/>
                      </a:endParaRPr>
                    </a:p>
                  </a:txBody>
                  <a:tcPr marL="84401"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prstClr val="white"/>
                          </a:solidFill>
                          <a:effectLst/>
                          <a:uLnTx/>
                          <a:uFillTx/>
                          <a:latin typeface="+mn-lt"/>
                          <a:ea typeface="+mn-ea"/>
                          <a:cs typeface="+mn-cs"/>
                        </a:rPr>
                        <a:t>Инвестиционные кредиты</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prstClr val="white"/>
                          </a:solidFill>
                          <a:effectLst/>
                          <a:uLnTx/>
                          <a:uFillTx/>
                          <a:latin typeface="+mn-lt"/>
                          <a:ea typeface="+mn-ea"/>
                          <a:cs typeface="+mn-cs"/>
                        </a:rPr>
                        <a:t>на срок до 8 лет</a:t>
                      </a:r>
                      <a:endParaRPr lang="ru-RU" sz="1000" dirty="0">
                        <a:solidFill>
                          <a:schemeClr val="tx1">
                            <a:lumMod val="85000"/>
                            <a:lumOff val="15000"/>
                          </a:schemeClr>
                        </a:solidFill>
                        <a:latin typeface="+mn-lt"/>
                        <a:cs typeface="Arial" panose="020B0604020202020204" pitchFamily="34" charset="0"/>
                      </a:endParaRPr>
                    </a:p>
                  </a:txBody>
                  <a:tcPr marL="84401"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prstClr val="white"/>
                          </a:solidFill>
                          <a:effectLst/>
                          <a:uLnTx/>
                          <a:uFillTx/>
                          <a:latin typeface="+mn-lt"/>
                          <a:ea typeface="+mn-ea"/>
                          <a:cs typeface="+mn-cs"/>
                        </a:rPr>
                        <a:t>Инвестиционные кредиты</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prstClr val="white"/>
                          </a:solidFill>
                          <a:effectLst/>
                          <a:uLnTx/>
                          <a:uFillTx/>
                          <a:latin typeface="+mn-lt"/>
                          <a:ea typeface="+mn-ea"/>
                          <a:cs typeface="+mn-cs"/>
                        </a:rPr>
                        <a:t>на срок до 15 лет</a:t>
                      </a:r>
                      <a:endParaRPr lang="ru-RU" sz="1000" dirty="0">
                        <a:solidFill>
                          <a:schemeClr val="tx1">
                            <a:lumMod val="85000"/>
                            <a:lumOff val="15000"/>
                          </a:schemeClr>
                        </a:solidFill>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000" dirty="0">
                        <a:solidFill>
                          <a:schemeClr val="tx1">
                            <a:lumMod val="85000"/>
                            <a:lumOff val="15000"/>
                          </a:schemeClr>
                        </a:solidFill>
                        <a:latin typeface="+mn-lt"/>
                        <a:cs typeface="Arial" panose="020B0604020202020204" pitchFamily="34" charset="0"/>
                      </a:endParaRPr>
                    </a:p>
                  </a:txBody>
                  <a:tcPr marL="84401"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97751">
                <a:tc>
                  <a:txBody>
                    <a:bodyPr/>
                    <a:lstStyle/>
                    <a:p>
                      <a:r>
                        <a:rPr lang="ru-RU" sz="1000" dirty="0">
                          <a:latin typeface="+mn-lt"/>
                        </a:rPr>
                        <a:t>Размер</a:t>
                      </a:r>
                      <a:r>
                        <a:rPr lang="ru-RU" sz="1000" baseline="0" dirty="0">
                          <a:latin typeface="+mn-lt"/>
                        </a:rPr>
                        <a:t> возмещения</a:t>
                      </a:r>
                      <a:endParaRPr lang="ru-RU" sz="1000" b="0" dirty="0">
                        <a:solidFill>
                          <a:schemeClr val="tx1">
                            <a:lumMod val="85000"/>
                            <a:lumOff val="15000"/>
                          </a:schemeClr>
                        </a:solidFill>
                        <a:latin typeface="+mn-lt"/>
                        <a:cs typeface="Arial" panose="020B0604020202020204" pitchFamily="34" charset="0"/>
                      </a:endParaRPr>
                    </a:p>
                  </a:txBody>
                  <a:tcPr marL="84401"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ru-RU" sz="1000" u="none" strike="noStrike" kern="1200" cap="none" spc="0" normalizeH="0" baseline="0" noProof="0" dirty="0">
                          <a:ln>
                            <a:noFill/>
                          </a:ln>
                          <a:effectLst/>
                          <a:uLnTx/>
                          <a:uFillTx/>
                          <a:latin typeface="+mn-lt"/>
                        </a:rPr>
                        <a:t>50% ключевой ставки ЦБ РФ</a:t>
                      </a:r>
                      <a:endParaRPr kumimoji="0" lang="ru-RU" sz="1000" b="0" i="0" u="none" strike="noStrike" kern="1200" cap="none" spc="0" normalizeH="0" baseline="0" noProof="0" dirty="0">
                        <a:ln>
                          <a:noFill/>
                        </a:ln>
                        <a:solidFill>
                          <a:prstClr val="black">
                            <a:lumMod val="85000"/>
                            <a:lumOff val="15000"/>
                          </a:prstClr>
                        </a:solidFill>
                        <a:effectLst/>
                        <a:uLnTx/>
                        <a:uFillTx/>
                        <a:latin typeface="+mn-lt"/>
                        <a:ea typeface="+mn-ea"/>
                        <a:cs typeface="Arial" panose="020B0604020202020204" pitchFamily="34" charset="0"/>
                      </a:endParaRPr>
                    </a:p>
                  </a:txBody>
                  <a:tcPr marL="107994"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pPr>
                      <a:r>
                        <a:rPr kumimoji="0" lang="ru-RU" sz="1000" u="none" strike="noStrike" kern="1200" cap="none" spc="0" normalizeH="0" baseline="0" noProof="0" dirty="0">
                          <a:ln>
                            <a:noFill/>
                          </a:ln>
                          <a:effectLst/>
                          <a:uLnTx/>
                          <a:uFillTx/>
                          <a:latin typeface="+mn-lt"/>
                        </a:rPr>
                        <a:t>50% ключевой ставки ЦБ РФ</a:t>
                      </a:r>
                      <a:endParaRPr lang="ru-RU" sz="1000" dirty="0">
                        <a:solidFill>
                          <a:schemeClr val="tx1">
                            <a:lumMod val="85000"/>
                            <a:lumOff val="15000"/>
                          </a:schemeClr>
                        </a:solidFill>
                        <a:latin typeface="+mn-lt"/>
                        <a:cs typeface="Arial" panose="020B0604020202020204" pitchFamily="34" charset="0"/>
                      </a:endParaRPr>
                    </a:p>
                  </a:txBody>
                  <a:tcPr marL="107994"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0000"/>
                          </a:solidFill>
                          <a:effectLst/>
                          <a:uLnTx/>
                          <a:uFillTx/>
                          <a:latin typeface="+mn-lt"/>
                          <a:ea typeface="+mn-ea"/>
                          <a:cs typeface="+mn-cs"/>
                        </a:rPr>
                        <a:t>50% ключевой ставки ЦБ РФ</a:t>
                      </a:r>
                      <a:endParaRPr kumimoji="0" lang="ru-RU" sz="1000" b="0" i="0" u="none" strike="noStrike" kern="1200" cap="none" spc="0" normalizeH="0" baseline="0" noProof="0" dirty="0">
                        <a:ln>
                          <a:noFill/>
                        </a:ln>
                        <a:solidFill>
                          <a:srgbClr val="000000">
                            <a:lumMod val="85000"/>
                            <a:lumOff val="15000"/>
                          </a:srgbClr>
                        </a:solidFill>
                        <a:effectLst/>
                        <a:uLnTx/>
                        <a:uFillTx/>
                        <a:latin typeface="+mn-lt"/>
                        <a:ea typeface="+mn-ea"/>
                        <a:cs typeface="Arial" panose="020B0604020202020204" pitchFamily="34" charset="0"/>
                      </a:endParaRPr>
                    </a:p>
                  </a:txBody>
                  <a:tcPr marL="107994"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lumMod val="85000"/>
                              <a:lumOff val="15000"/>
                            </a:prstClr>
                          </a:solidFill>
                          <a:effectLst/>
                          <a:uLnTx/>
                          <a:uFillTx/>
                          <a:latin typeface="+mn-lt"/>
                          <a:ea typeface="+mn-ea"/>
                          <a:cs typeface="Arial" panose="020B0604020202020204" pitchFamily="34" charset="0"/>
                        </a:rPr>
                        <a:t>до 6 процентных пунктов** </a:t>
                      </a:r>
                    </a:p>
                  </a:txBody>
                  <a:tcPr marL="107994"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lumMod val="85000"/>
                              <a:lumOff val="15000"/>
                            </a:prstClr>
                          </a:solidFill>
                          <a:effectLst/>
                          <a:uLnTx/>
                          <a:uFillTx/>
                          <a:latin typeface="+mn-lt"/>
                          <a:ea typeface="+mn-ea"/>
                          <a:cs typeface="Arial" panose="020B0604020202020204" pitchFamily="34" charset="0"/>
                        </a:rPr>
                        <a:t>От 1 до 6 процентных пунктов **</a:t>
                      </a:r>
                    </a:p>
                  </a:txBody>
                  <a:tcPr marL="107994"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27353">
                <a:tc>
                  <a:txBody>
                    <a:bodyPr/>
                    <a:lstStyle/>
                    <a:p>
                      <a:pPr marL="0" algn="l" rtl="0" eaLnBrk="1" latinLnBrk="0" hangingPunct="1">
                        <a:lnSpc>
                          <a:spcPct val="80000"/>
                        </a:lnSpc>
                      </a:pPr>
                      <a:r>
                        <a:rPr lang="ru-RU" sz="1000" kern="1200" dirty="0">
                          <a:latin typeface="+mn-lt"/>
                        </a:rPr>
                        <a:t>Возможность рефинансирования</a:t>
                      </a:r>
                      <a:endParaRPr lang="ru-RU" sz="1000" kern="1200" dirty="0">
                        <a:solidFill>
                          <a:schemeClr val="tx1">
                            <a:lumMod val="85000"/>
                            <a:lumOff val="15000"/>
                          </a:schemeClr>
                        </a:solidFill>
                        <a:latin typeface="+mn-lt"/>
                        <a:ea typeface="+mn-ea"/>
                        <a:cs typeface="Arial" panose="020B0604020202020204" pitchFamily="34" charset="0"/>
                      </a:endParaRPr>
                    </a:p>
                  </a:txBody>
                  <a:tcPr marL="84389" marR="84389" marT="42185" marB="421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ru-RU" sz="1000" u="none" strike="noStrike" kern="1200" cap="none" spc="0" normalizeH="0" baseline="0" noProof="0" dirty="0">
                          <a:ln>
                            <a:noFill/>
                          </a:ln>
                          <a:effectLst/>
                          <a:uLnTx/>
                          <a:uFillTx/>
                          <a:latin typeface="+mn-lt"/>
                        </a:rPr>
                        <a:t>не предусмотрена</a:t>
                      </a:r>
                      <a:endParaRPr kumimoji="0" lang="ru-RU" sz="1000" b="0" i="0" u="none" strike="noStrike" kern="1200" cap="none" spc="0" normalizeH="0" baseline="0" noProof="0" dirty="0">
                        <a:ln>
                          <a:noFill/>
                        </a:ln>
                        <a:solidFill>
                          <a:prstClr val="black">
                            <a:lumMod val="85000"/>
                            <a:lumOff val="15000"/>
                          </a:prstClr>
                        </a:solidFill>
                        <a:effectLst/>
                        <a:uLnTx/>
                        <a:uFillTx/>
                        <a:latin typeface="+mn-lt"/>
                        <a:ea typeface="+mn-ea"/>
                        <a:cs typeface="Arial" panose="020B0604020202020204" pitchFamily="34" charset="0"/>
                      </a:endParaRPr>
                    </a:p>
                  </a:txBody>
                  <a:tcPr marL="107994" marR="84389" marT="42185" marB="421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rtl="0" eaLnBrk="1" latinLnBrk="0" hangingPunct="1">
                        <a:lnSpc>
                          <a:spcPct val="80000"/>
                        </a:lnSpc>
                      </a:pPr>
                      <a:r>
                        <a:rPr lang="ru-RU" sz="1000" kern="1200" dirty="0">
                          <a:latin typeface="+mn-lt"/>
                        </a:rPr>
                        <a:t>предусмотрена</a:t>
                      </a:r>
                      <a:endParaRPr lang="ru-RU" sz="1000" kern="1200" dirty="0">
                        <a:solidFill>
                          <a:schemeClr val="tx1">
                            <a:lumMod val="85000"/>
                            <a:lumOff val="15000"/>
                          </a:schemeClr>
                        </a:solidFill>
                        <a:latin typeface="+mn-lt"/>
                        <a:ea typeface="+mn-ea"/>
                        <a:cs typeface="Arial" panose="020B0604020202020204" pitchFamily="34" charset="0"/>
                      </a:endParaRPr>
                    </a:p>
                  </a:txBody>
                  <a:tcPr marL="107994" marR="84389" marT="42185" marB="421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0000"/>
                          </a:solidFill>
                          <a:effectLst/>
                          <a:uLnTx/>
                          <a:uFillTx/>
                          <a:latin typeface="+mn-lt"/>
                          <a:ea typeface="+mn-ea"/>
                          <a:cs typeface="+mn-cs"/>
                        </a:rPr>
                        <a:t>предусмотрена</a:t>
                      </a:r>
                      <a:endParaRPr kumimoji="0" lang="ru-RU" sz="1000" b="0" i="0" u="none" strike="noStrike" kern="1200" cap="none" spc="0" normalizeH="0" baseline="0" noProof="0" dirty="0">
                        <a:ln>
                          <a:noFill/>
                        </a:ln>
                        <a:solidFill>
                          <a:srgbClr val="000000">
                            <a:lumMod val="85000"/>
                            <a:lumOff val="15000"/>
                          </a:srgbClr>
                        </a:solidFill>
                        <a:effectLst/>
                        <a:uLnTx/>
                        <a:uFillTx/>
                        <a:latin typeface="+mn-lt"/>
                        <a:ea typeface="+mn-ea"/>
                        <a:cs typeface="Arial" panose="020B0604020202020204" pitchFamily="34" charset="0"/>
                      </a:endParaRPr>
                    </a:p>
                  </a:txBody>
                  <a:tcPr marL="107994" marR="84389" marT="42185" marB="421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ru-RU" sz="1000" b="0" i="0" u="none" strike="noStrike" kern="1200" cap="none" spc="0" normalizeH="0" baseline="0" noProof="0" dirty="0">
                          <a:ln>
                            <a:noFill/>
                          </a:ln>
                          <a:solidFill>
                            <a:prstClr val="black">
                              <a:lumMod val="85000"/>
                              <a:lumOff val="15000"/>
                            </a:prstClr>
                          </a:solidFill>
                          <a:effectLst/>
                          <a:uLnTx/>
                          <a:uFillTx/>
                          <a:latin typeface="+mn-lt"/>
                          <a:ea typeface="+mn-ea"/>
                          <a:cs typeface="Arial" panose="020B0604020202020204" pitchFamily="34" charset="0"/>
                        </a:rPr>
                        <a:t>предусмотрена</a:t>
                      </a:r>
                    </a:p>
                  </a:txBody>
                  <a:tcPr marL="107994" marR="84389" marT="42185" marB="421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ru-RU" sz="1000" b="0" i="0" u="none" strike="noStrike" kern="1200" cap="none" spc="0" normalizeH="0" baseline="0" noProof="0" dirty="0">
                        <a:ln>
                          <a:noFill/>
                        </a:ln>
                        <a:solidFill>
                          <a:prstClr val="black">
                            <a:lumMod val="85000"/>
                            <a:lumOff val="15000"/>
                          </a:prstClr>
                        </a:solidFill>
                        <a:effectLst/>
                        <a:uLnTx/>
                        <a:uFillTx/>
                        <a:latin typeface="+mn-lt"/>
                        <a:ea typeface="+mn-ea"/>
                        <a:cs typeface="Arial" panose="020B0604020202020204" pitchFamily="34" charset="0"/>
                      </a:endParaRPr>
                    </a:p>
                  </a:txBody>
                  <a:tcPr marL="107994" marR="84389" marT="42185" marB="421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4"/>
                  </a:ext>
                </a:extLst>
              </a:tr>
              <a:tr h="511096">
                <a:tc>
                  <a:txBody>
                    <a:bodyPr/>
                    <a:lstStyle/>
                    <a:p>
                      <a:r>
                        <a:rPr lang="ru-RU" sz="1000" dirty="0">
                          <a:latin typeface="+mn-lt"/>
                        </a:rPr>
                        <a:t>Возможность пролонгации</a:t>
                      </a:r>
                      <a:endParaRPr lang="ru-RU" sz="1000" b="0" dirty="0">
                        <a:solidFill>
                          <a:schemeClr val="tx1">
                            <a:lumMod val="85000"/>
                            <a:lumOff val="15000"/>
                          </a:schemeClr>
                        </a:solidFill>
                        <a:latin typeface="+mn-lt"/>
                        <a:cs typeface="Arial" panose="020B0604020202020204" pitchFamily="34" charset="0"/>
                      </a:endParaRPr>
                    </a:p>
                  </a:txBody>
                  <a:tcPr marL="84401"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000" u="none" strike="noStrike" kern="1200" cap="none" spc="0" normalizeH="0" baseline="0" noProof="0" dirty="0">
                          <a:ln>
                            <a:noFill/>
                          </a:ln>
                          <a:effectLst/>
                          <a:uLnTx/>
                          <a:uFillTx/>
                          <a:latin typeface="+mn-lt"/>
                        </a:rPr>
                        <a:t>предусмотрена</a:t>
                      </a:r>
                      <a:endParaRPr kumimoji="0" lang="ru-RU" sz="1000" b="0" i="0" u="none" strike="noStrike" kern="1200" cap="none" spc="0" normalizeH="0" baseline="0" noProof="0" dirty="0">
                        <a:ln>
                          <a:noFill/>
                        </a:ln>
                        <a:solidFill>
                          <a:prstClr val="black">
                            <a:lumMod val="85000"/>
                            <a:lumOff val="15000"/>
                          </a:prstClr>
                        </a:solidFill>
                        <a:effectLst/>
                        <a:uLnTx/>
                        <a:uFillTx/>
                        <a:latin typeface="+mn-lt"/>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lumMod val="85000"/>
                            <a:lumOff val="15000"/>
                          </a:prstClr>
                        </a:solidFill>
                        <a:effectLst/>
                        <a:uLnTx/>
                        <a:uFillTx/>
                        <a:latin typeface="+mn-lt"/>
                        <a:ea typeface="+mn-ea"/>
                        <a:cs typeface="Arial" panose="020B0604020202020204" pitchFamily="34" charset="0"/>
                      </a:endParaRPr>
                    </a:p>
                  </a:txBody>
                  <a:tcPr marL="107994"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prstClr val="black">
                            <a:lumMod val="85000"/>
                            <a:lumOff val="15000"/>
                          </a:prstClr>
                        </a:solidFill>
                        <a:effectLst/>
                        <a:uLnTx/>
                        <a:uFillTx/>
                        <a:latin typeface="+mn-lt"/>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475887">
                <a:tc>
                  <a:txBody>
                    <a:bodyPr/>
                    <a:lstStyle/>
                    <a:p>
                      <a:r>
                        <a:rPr lang="ru-RU" sz="1000" kern="1200" dirty="0">
                          <a:latin typeface="+mn-lt"/>
                        </a:rPr>
                        <a:t>Сроки предоставления подтверждающих</a:t>
                      </a:r>
                      <a:r>
                        <a:rPr lang="ru-RU" sz="1000" kern="1200" baseline="0" dirty="0">
                          <a:latin typeface="+mn-lt"/>
                        </a:rPr>
                        <a:t> целевое использование кредита </a:t>
                      </a:r>
                      <a:r>
                        <a:rPr lang="ru-RU" sz="1000" kern="1200" dirty="0">
                          <a:latin typeface="+mn-lt"/>
                        </a:rPr>
                        <a:t>документов</a:t>
                      </a:r>
                      <a:endParaRPr lang="ru-RU" sz="1000" b="0" kern="1200" dirty="0">
                        <a:solidFill>
                          <a:schemeClr val="tx1">
                            <a:lumMod val="85000"/>
                            <a:lumOff val="15000"/>
                          </a:schemeClr>
                        </a:solidFill>
                        <a:latin typeface="+mn-lt"/>
                        <a:ea typeface="+mn-ea"/>
                        <a:cs typeface="Arial" panose="020B0604020202020204" pitchFamily="34" charset="0"/>
                      </a:endParaRPr>
                    </a:p>
                  </a:txBody>
                  <a:tcPr marL="84401" marR="84401" marT="42196" marB="421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4">
                  <a:txBody>
                    <a:bodyPr/>
                    <a:lstStyle/>
                    <a:p>
                      <a:pPr algn="ctr">
                        <a:lnSpc>
                          <a:spcPct val="80000"/>
                        </a:lnSpc>
                      </a:pPr>
                      <a:r>
                        <a:rPr lang="ru-RU" sz="1000" dirty="0">
                          <a:latin typeface="+mn-lt"/>
                        </a:rPr>
                        <a:t>В</a:t>
                      </a:r>
                      <a:r>
                        <a:rPr lang="ru-RU" sz="1000" baseline="0" dirty="0">
                          <a:latin typeface="+mn-lt"/>
                        </a:rPr>
                        <a:t> течение 20 дней со дня получения ТМЦ, оказания услуг, выполнения работ</a:t>
                      </a:r>
                      <a:endParaRPr lang="ru-RU" sz="1000" dirty="0">
                        <a:solidFill>
                          <a:schemeClr val="tx1">
                            <a:lumMod val="85000"/>
                            <a:lumOff val="15000"/>
                          </a:schemeClr>
                        </a:solidFill>
                        <a:latin typeface="+mn-lt"/>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lnSpc>
                          <a:spcPct val="80000"/>
                        </a:lnSpc>
                      </a:pPr>
                      <a:endParaRPr lang="ru-RU" sz="1600" dirty="0">
                        <a:solidFill>
                          <a:schemeClr val="tx1">
                            <a:lumMod val="85000"/>
                            <a:lumOff val="15000"/>
                          </a:schemeClr>
                        </a:solidFill>
                        <a:latin typeface="+mn-lt"/>
                        <a:cs typeface="Arial" panose="020B0604020202020204" pitchFamily="34" charset="0"/>
                      </a:endParaRPr>
                    </a:p>
                  </a:txBody>
                  <a:tcPr marL="107994" marR="0" marT="42185" marB="421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ru-RU"/>
                    </a:p>
                  </a:txBody>
                  <a:tcPr/>
                </a:tc>
                <a:tc hMerge="1">
                  <a:txBody>
                    <a:bodyPr/>
                    <a:lstStyle/>
                    <a:p>
                      <a:endParaRPr lang="ru-RU"/>
                    </a:p>
                  </a:txBody>
                  <a:tcPr/>
                </a:tc>
                <a:tc>
                  <a:txBody>
                    <a:bodyPr/>
                    <a:lstStyle/>
                    <a:p>
                      <a:pPr algn="ctr">
                        <a:lnSpc>
                          <a:spcPct val="80000"/>
                        </a:lnSpc>
                      </a:pPr>
                      <a:endParaRPr lang="ru-RU" sz="1000" dirty="0">
                        <a:solidFill>
                          <a:schemeClr val="tx1">
                            <a:lumMod val="85000"/>
                            <a:lumOff val="15000"/>
                          </a:schemeClr>
                        </a:solidFill>
                        <a:latin typeface="+mn-lt"/>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8"/>
                  </a:ext>
                </a:extLst>
              </a:tr>
            </a:tbl>
          </a:graphicData>
        </a:graphic>
      </p:graphicFrame>
      <p:sp>
        <p:nvSpPr>
          <p:cNvPr id="13" name="Скругленный прямоугольник 12"/>
          <p:cNvSpPr/>
          <p:nvPr/>
        </p:nvSpPr>
        <p:spPr>
          <a:xfrm>
            <a:off x="2219325" y="4573833"/>
            <a:ext cx="9637726" cy="2167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000" dirty="0">
                <a:solidFill>
                  <a:schemeClr val="tx1"/>
                </a:solidFill>
              </a:rPr>
              <a:t>* Для заемщиков – сельскохозяйственных товаропроизводителей и организаций пищевой и перерабатывающей промышленности, включенных в реестр заемщиков , получивших льготный инвестиционный кредит в рамках федеральной программы льготного кредитования, осуществляющих деятельность по приоритетным подотраслям агропромышленного комплекса:</a:t>
            </a:r>
          </a:p>
          <a:p>
            <a:pPr>
              <a:defRPr/>
            </a:pPr>
            <a:r>
              <a:rPr lang="ru-RU" sz="1000" dirty="0">
                <a:solidFill>
                  <a:schemeClr val="tx1"/>
                </a:solidFill>
              </a:rPr>
              <a:t>разведение молочного скота, производство сырого молока;</a:t>
            </a:r>
          </a:p>
          <a:p>
            <a:pPr>
              <a:defRPr/>
            </a:pPr>
            <a:r>
              <a:rPr lang="ru-RU" sz="1000" dirty="0">
                <a:solidFill>
                  <a:schemeClr val="tx1"/>
                </a:solidFill>
              </a:rPr>
              <a:t>переработка молока сырого крупного рогатого скота, козьего и овечьего на пищевую продукцию;</a:t>
            </a:r>
          </a:p>
          <a:p>
            <a:pPr>
              <a:defRPr/>
            </a:pPr>
            <a:r>
              <a:rPr lang="ru-RU" sz="1000" dirty="0">
                <a:solidFill>
                  <a:schemeClr val="tx1"/>
                </a:solidFill>
              </a:rPr>
              <a:t>разведение специализированного мясного крупного рогатого скота;</a:t>
            </a:r>
          </a:p>
          <a:p>
            <a:pPr>
              <a:defRPr/>
            </a:pPr>
            <a:r>
              <a:rPr lang="ru-RU" sz="1000" dirty="0">
                <a:solidFill>
                  <a:schemeClr val="tx1"/>
                </a:solidFill>
              </a:rPr>
              <a:t>развитие сельскохозяйственной птицы;</a:t>
            </a:r>
          </a:p>
          <a:p>
            <a:pPr>
              <a:defRPr/>
            </a:pPr>
            <a:r>
              <a:rPr lang="ru-RU" sz="1000" dirty="0">
                <a:solidFill>
                  <a:schemeClr val="tx1"/>
                </a:solidFill>
              </a:rPr>
              <a:t>переработка сельскохозяйственных животный, птицы;</a:t>
            </a:r>
          </a:p>
          <a:p>
            <a:pPr>
              <a:defRPr/>
            </a:pPr>
            <a:r>
              <a:rPr lang="ru-RU" sz="1000" dirty="0">
                <a:solidFill>
                  <a:schemeClr val="tx1"/>
                </a:solidFill>
              </a:rPr>
              <a:t>выращивание овощей;</a:t>
            </a:r>
          </a:p>
          <a:p>
            <a:pPr>
              <a:defRPr/>
            </a:pPr>
            <a:r>
              <a:rPr lang="ru-RU" sz="1000" dirty="0">
                <a:solidFill>
                  <a:schemeClr val="tx1"/>
                </a:solidFill>
              </a:rPr>
              <a:t>производство хлебобулочных и мучных кондитерских изделий;</a:t>
            </a:r>
          </a:p>
          <a:p>
            <a:pPr>
              <a:defRPr/>
            </a:pPr>
            <a:r>
              <a:rPr lang="ru-RU" sz="1000" dirty="0">
                <a:solidFill>
                  <a:schemeClr val="tx1"/>
                </a:solidFill>
              </a:rPr>
              <a:t>Производство и переработка яиц;</a:t>
            </a:r>
          </a:p>
          <a:p>
            <a:pPr>
              <a:defRPr/>
            </a:pPr>
            <a:r>
              <a:rPr lang="ru-RU" sz="1000" dirty="0">
                <a:solidFill>
                  <a:schemeClr val="tx1"/>
                </a:solidFill>
              </a:rPr>
              <a:t>** Для получателей субсидии, реализующих инвестиционные проекты по приоритетной подотрасли АПК «производство и переработка яиц» и включенные в реестр заемщиков, получивших льготный инвестиционный кредит.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DCF308E7-F04B-448D-9C29-6EDFD5FAFD04}" type="slidenum">
              <a:rPr lang="uk-UA" altLang="ru-RU" sz="1600" smtClean="0">
                <a:solidFill>
                  <a:schemeClr val="accent1"/>
                </a:solidFill>
              </a:rPr>
              <a:pPr>
                <a:lnSpc>
                  <a:spcPct val="100000"/>
                </a:lnSpc>
                <a:spcBef>
                  <a:spcPct val="0"/>
                </a:spcBef>
                <a:buFontTx/>
                <a:buNone/>
              </a:pPr>
              <a:t>38</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pSp>
        <p:nvGrpSpPr>
          <p:cNvPr id="67588" name="Группа 3"/>
          <p:cNvGrpSpPr>
            <a:grpSpLocks/>
          </p:cNvGrpSpPr>
          <p:nvPr/>
        </p:nvGrpSpPr>
        <p:grpSpPr bwMode="auto">
          <a:xfrm>
            <a:off x="2182812" y="757510"/>
            <a:ext cx="8943811" cy="774961"/>
            <a:chOff x="-45583" y="-1179148"/>
            <a:chExt cx="6696744" cy="867618"/>
          </a:xfrm>
        </p:grpSpPr>
        <p:sp>
          <p:nvSpPr>
            <p:cNvPr id="5" name="Нашивка 11"/>
            <p:cNvSpPr/>
            <p:nvPr/>
          </p:nvSpPr>
          <p:spPr>
            <a:xfrm>
              <a:off x="-45583" y="-1179148"/>
              <a:ext cx="6696744" cy="867618"/>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Нашивка 4"/>
            <p:cNvSpPr/>
            <p:nvPr/>
          </p:nvSpPr>
          <p:spPr>
            <a:xfrm>
              <a:off x="109150" y="-1161320"/>
              <a:ext cx="6463948" cy="849790"/>
            </a:xfrm>
            <a:prstGeom prst="rect">
              <a:avLst/>
            </a:prstGeom>
          </p:spPr>
          <p:style>
            <a:lnRef idx="0">
              <a:scrgbClr r="0" g="0" b="0"/>
            </a:lnRef>
            <a:fillRef idx="0">
              <a:scrgbClr r="0" g="0" b="0"/>
            </a:fillRef>
            <a:effectRef idx="0">
              <a:scrgbClr r="0" g="0" b="0"/>
            </a:effectRef>
            <a:fontRef idx="minor">
              <a:schemeClr val="lt1"/>
            </a:fontRef>
          </p:style>
          <p:txBody>
            <a:bodyPr lIns="56007" tIns="18669" rIns="18669" bIns="18669" spcCol="1270" anchor="ctr"/>
            <a:lstStyle/>
            <a:p>
              <a:pPr algn="ctr" defTabSz="622300">
                <a:spcAft>
                  <a:spcPts val="0"/>
                </a:spcAft>
                <a:defRPr/>
              </a:pPr>
              <a:r>
                <a:rPr lang="ru-RU" sz="1400" dirty="0">
                  <a:solidFill>
                    <a:schemeClr val="tx1"/>
                  </a:solidFill>
                </a:rPr>
                <a:t>Закон Нижегородской области от 26.12.2018 № 158-З, Закон Нижегородской области от 01.11.2008 № 149-З</a:t>
              </a:r>
              <a:r>
                <a:rPr lang="en-US" sz="1400" dirty="0">
                  <a:solidFill>
                    <a:schemeClr val="tx1"/>
                  </a:solidFill>
                </a:rPr>
                <a:t>, </a:t>
              </a:r>
              <a:r>
                <a:rPr lang="ru-RU" sz="1400" dirty="0">
                  <a:solidFill>
                    <a:schemeClr val="tx1"/>
                  </a:solidFill>
                </a:rPr>
                <a:t>Постановления Правительства НО от 19.06.2019 № 378 и от 05.03.2009 № 92  </a:t>
              </a:r>
            </a:p>
          </p:txBody>
        </p:sp>
      </p:grpSp>
      <p:sp>
        <p:nvSpPr>
          <p:cNvPr id="67589" name="TextBox 6"/>
          <p:cNvSpPr txBox="1">
            <a:spLocks noChangeArrowheads="1"/>
          </p:cNvSpPr>
          <p:nvPr/>
        </p:nvSpPr>
        <p:spPr bwMode="auto">
          <a:xfrm>
            <a:off x="3421063" y="185738"/>
            <a:ext cx="6913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Arial" panose="020B0604020202020204" pitchFamily="34" charset="0"/>
              </a:rPr>
              <a:t>6. ПОДДЕРЖКА КАДРОВОГО ПОТЕНЦИАЛА</a:t>
            </a:r>
          </a:p>
        </p:txBody>
      </p:sp>
      <p:sp>
        <p:nvSpPr>
          <p:cNvPr id="4" name="TextBox 3">
            <a:extLst>
              <a:ext uri="{FF2B5EF4-FFF2-40B4-BE49-F238E27FC236}">
                <a16:creationId xmlns="" xmlns:a16="http://schemas.microsoft.com/office/drawing/2014/main" id="{1DBBF4F5-1237-3E11-8A1B-E07848CD6F9D}"/>
              </a:ext>
            </a:extLst>
          </p:cNvPr>
          <p:cNvSpPr txBox="1"/>
          <p:nvPr/>
        </p:nvSpPr>
        <p:spPr bwMode="auto">
          <a:xfrm>
            <a:off x="3094507" y="1887199"/>
            <a:ext cx="3810146" cy="1384995"/>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400" b="1" u="sng" dirty="0">
                <a:effectLst/>
                <a:latin typeface="+mn-lt"/>
                <a:ea typeface="Times New Roman" panose="02020603050405020304" pitchFamily="18" charset="0"/>
              </a:rPr>
              <a:t>Ежемесячная выплата молодым специалистам (до 35 лет) в течение 2-х лет:</a:t>
            </a:r>
          </a:p>
          <a:p>
            <a:pPr lvl="0"/>
            <a:endParaRPr lang="ru-RU" sz="1400" b="1" u="sng" dirty="0">
              <a:effectLst/>
              <a:latin typeface="+mn-lt"/>
              <a:ea typeface="Times New Roman" panose="02020603050405020304" pitchFamily="18" charset="0"/>
            </a:endParaRPr>
          </a:p>
          <a:p>
            <a:pPr lvl="0"/>
            <a:r>
              <a:rPr lang="ru-RU" sz="1400" dirty="0">
                <a:effectLst/>
                <a:latin typeface="+mn-lt"/>
              </a:rPr>
              <a:t>С высшим образованием </a:t>
            </a:r>
            <a:r>
              <a:rPr lang="ru-RU" sz="1400" dirty="0">
                <a:latin typeface="+mn-lt"/>
              </a:rPr>
              <a:t>–</a:t>
            </a:r>
            <a:r>
              <a:rPr lang="ru-RU" sz="1400" dirty="0">
                <a:effectLst/>
                <a:latin typeface="+mn-lt"/>
              </a:rPr>
              <a:t> 8 000 руб.;</a:t>
            </a:r>
          </a:p>
          <a:p>
            <a:pPr lvl="0"/>
            <a:r>
              <a:rPr lang="ru-RU" sz="1400" dirty="0">
                <a:effectLst/>
                <a:latin typeface="+mn-lt"/>
              </a:rPr>
              <a:t>Со средним профессиональным образованием </a:t>
            </a:r>
            <a:r>
              <a:rPr lang="ru-RU" sz="1400" dirty="0">
                <a:latin typeface="+mn-lt"/>
              </a:rPr>
              <a:t>–</a:t>
            </a:r>
            <a:r>
              <a:rPr lang="ru-RU" sz="1400" dirty="0">
                <a:effectLst/>
                <a:latin typeface="+mn-lt"/>
              </a:rPr>
              <a:t> 6 000 руб.</a:t>
            </a:r>
            <a:endParaRPr lang="ru-RU" sz="1400" dirty="0">
              <a:latin typeface="+mn-lt"/>
            </a:endParaRPr>
          </a:p>
        </p:txBody>
      </p:sp>
      <p:sp>
        <p:nvSpPr>
          <p:cNvPr id="7" name="Прямоугольник 6">
            <a:extLst>
              <a:ext uri="{FF2B5EF4-FFF2-40B4-BE49-F238E27FC236}">
                <a16:creationId xmlns="" xmlns:a16="http://schemas.microsoft.com/office/drawing/2014/main" id="{07E4CCE0-71B0-5F88-56C4-5E14DA09A7E8}"/>
              </a:ext>
            </a:extLst>
          </p:cNvPr>
          <p:cNvSpPr/>
          <p:nvPr/>
        </p:nvSpPr>
        <p:spPr>
          <a:xfrm>
            <a:off x="2182812" y="1866195"/>
            <a:ext cx="4721841" cy="141120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extLst>
              <a:ext uri="{FF2B5EF4-FFF2-40B4-BE49-F238E27FC236}">
                <a16:creationId xmlns="" xmlns:a16="http://schemas.microsoft.com/office/drawing/2014/main" id="{B375A85E-E716-C0A5-0039-EEB6B04CDC31}"/>
              </a:ext>
            </a:extLst>
          </p:cNvPr>
          <p:cNvSpPr txBox="1"/>
          <p:nvPr/>
        </p:nvSpPr>
        <p:spPr bwMode="auto">
          <a:xfrm>
            <a:off x="3094507" y="3559148"/>
            <a:ext cx="3810146" cy="1384995"/>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400" b="1" u="sng" dirty="0">
                <a:effectLst/>
                <a:latin typeface="+mn-lt"/>
                <a:ea typeface="Times New Roman" panose="02020603050405020304" pitchFamily="18" charset="0"/>
              </a:rPr>
              <a:t>Пособие молодым специалистам </a:t>
            </a:r>
          </a:p>
          <a:p>
            <a:pPr lvl="0"/>
            <a:r>
              <a:rPr lang="ru-RU" sz="1400" b="1" u="sng" dirty="0">
                <a:effectLst/>
                <a:latin typeface="+mn-lt"/>
                <a:ea typeface="Times New Roman" panose="02020603050405020304" pitchFamily="18" charset="0"/>
              </a:rPr>
              <a:t>(до 35 лет):</a:t>
            </a:r>
          </a:p>
          <a:p>
            <a:pPr lvl="0"/>
            <a:endParaRPr lang="ru-RU" sz="1400" b="1" u="sng" dirty="0">
              <a:effectLst/>
              <a:latin typeface="+mn-lt"/>
              <a:ea typeface="Times New Roman" panose="02020603050405020304" pitchFamily="18" charset="0"/>
            </a:endParaRPr>
          </a:p>
          <a:p>
            <a:pPr lvl="0"/>
            <a:r>
              <a:rPr lang="ru-RU" sz="1400" dirty="0">
                <a:effectLst/>
                <a:latin typeface="+mn-lt"/>
              </a:rPr>
              <a:t>С высшим образованием </a:t>
            </a:r>
            <a:r>
              <a:rPr lang="ru-RU" sz="1400" dirty="0">
                <a:latin typeface="+mn-lt"/>
              </a:rPr>
              <a:t>-</a:t>
            </a:r>
            <a:r>
              <a:rPr lang="ru-RU" sz="1400" dirty="0">
                <a:effectLst/>
                <a:latin typeface="+mn-lt"/>
              </a:rPr>
              <a:t> 500 000 руб.;</a:t>
            </a:r>
          </a:p>
          <a:p>
            <a:pPr lvl="0"/>
            <a:r>
              <a:rPr lang="ru-RU" sz="1400" dirty="0">
                <a:effectLst/>
                <a:latin typeface="+mn-lt"/>
              </a:rPr>
              <a:t>Со средним профессиональным образованием </a:t>
            </a:r>
            <a:r>
              <a:rPr lang="ru-RU" sz="1400" dirty="0">
                <a:latin typeface="+mn-lt"/>
              </a:rPr>
              <a:t>-</a:t>
            </a:r>
            <a:r>
              <a:rPr lang="ru-RU" sz="1400" dirty="0">
                <a:effectLst/>
                <a:latin typeface="+mn-lt"/>
              </a:rPr>
              <a:t> 400 000 руб.</a:t>
            </a:r>
          </a:p>
        </p:txBody>
      </p:sp>
      <p:sp>
        <p:nvSpPr>
          <p:cNvPr id="16" name="Прямоугольник 15">
            <a:extLst>
              <a:ext uri="{FF2B5EF4-FFF2-40B4-BE49-F238E27FC236}">
                <a16:creationId xmlns="" xmlns:a16="http://schemas.microsoft.com/office/drawing/2014/main" id="{B5E42FC0-1297-9E50-9B43-4E4B96C1E969}"/>
              </a:ext>
            </a:extLst>
          </p:cNvPr>
          <p:cNvSpPr/>
          <p:nvPr/>
        </p:nvSpPr>
        <p:spPr>
          <a:xfrm>
            <a:off x="2182812" y="3538144"/>
            <a:ext cx="4721841" cy="141120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 xmlns:a16="http://schemas.microsoft.com/office/drawing/2014/main" id="{77E487B3-687C-450B-1065-6A6215D59E6D}"/>
              </a:ext>
            </a:extLst>
          </p:cNvPr>
          <p:cNvSpPr txBox="1"/>
          <p:nvPr/>
        </p:nvSpPr>
        <p:spPr bwMode="auto">
          <a:xfrm>
            <a:off x="3011489" y="5309586"/>
            <a:ext cx="3810146" cy="116955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ru-RU" sz="1400" b="1" u="sng" dirty="0">
                <a:latin typeface="+mn-lt"/>
              </a:rPr>
              <a:t>Единовременная выплата молодым специалистам и молодым работникам (до 35 лет) на улучшение жилищных условий:</a:t>
            </a:r>
          </a:p>
          <a:p>
            <a:endParaRPr lang="ru-RU" sz="1400" b="1" u="sng" dirty="0">
              <a:latin typeface="+mn-lt"/>
            </a:endParaRPr>
          </a:p>
          <a:p>
            <a:r>
              <a:rPr lang="ru-RU" sz="1400" dirty="0">
                <a:latin typeface="+mn-lt"/>
              </a:rPr>
              <a:t>до 2 млн рублей.</a:t>
            </a:r>
          </a:p>
        </p:txBody>
      </p:sp>
      <p:sp>
        <p:nvSpPr>
          <p:cNvPr id="19" name="Прямоугольник 18">
            <a:extLst>
              <a:ext uri="{FF2B5EF4-FFF2-40B4-BE49-F238E27FC236}">
                <a16:creationId xmlns="" xmlns:a16="http://schemas.microsoft.com/office/drawing/2014/main" id="{ABD67853-B968-435F-7842-46FF5699551D}"/>
              </a:ext>
            </a:extLst>
          </p:cNvPr>
          <p:cNvSpPr/>
          <p:nvPr/>
        </p:nvSpPr>
        <p:spPr>
          <a:xfrm>
            <a:off x="2182812" y="5207735"/>
            <a:ext cx="4721841" cy="141120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a:extLst>
              <a:ext uri="{FF2B5EF4-FFF2-40B4-BE49-F238E27FC236}">
                <a16:creationId xmlns="" xmlns:a16="http://schemas.microsoft.com/office/drawing/2014/main" id="{90D3DB0F-0F15-1613-31DE-17C2515F1088}"/>
              </a:ext>
            </a:extLst>
          </p:cNvPr>
          <p:cNvSpPr txBox="1"/>
          <p:nvPr/>
        </p:nvSpPr>
        <p:spPr bwMode="auto">
          <a:xfrm>
            <a:off x="8043854" y="2026645"/>
            <a:ext cx="3712718" cy="954107"/>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ru-RU" sz="1400" b="1" u="sng" dirty="0">
                <a:latin typeface="+mn-lt"/>
              </a:rPr>
              <a:t>Выплата аграрной стипендии:</a:t>
            </a:r>
          </a:p>
          <a:p>
            <a:endParaRPr lang="ru-RU" sz="1400" b="1" u="sng" dirty="0">
              <a:latin typeface="+mn-lt"/>
            </a:endParaRPr>
          </a:p>
          <a:p>
            <a:r>
              <a:rPr lang="ru-RU" sz="1400" dirty="0">
                <a:latin typeface="+mn-lt"/>
              </a:rPr>
              <a:t>Стипендии студентов ВУЗов – 4 000 руб.;</a:t>
            </a:r>
          </a:p>
          <a:p>
            <a:r>
              <a:rPr lang="ru-RU" sz="1400" dirty="0">
                <a:latin typeface="+mn-lt"/>
              </a:rPr>
              <a:t>Стипендии студентов  </a:t>
            </a:r>
            <a:r>
              <a:rPr lang="ru-RU" sz="1400" dirty="0" smtClean="0">
                <a:latin typeface="+mn-lt"/>
              </a:rPr>
              <a:t>техникумов</a:t>
            </a:r>
            <a:r>
              <a:rPr lang="ru-RU" sz="1400" dirty="0" smtClean="0">
                <a:latin typeface="+mn-lt"/>
              </a:rPr>
              <a:t> </a:t>
            </a:r>
            <a:r>
              <a:rPr lang="ru-RU" sz="1400" dirty="0">
                <a:latin typeface="+mn-lt"/>
              </a:rPr>
              <a:t>– 3 000 руб.</a:t>
            </a:r>
          </a:p>
        </p:txBody>
      </p:sp>
      <p:sp>
        <p:nvSpPr>
          <p:cNvPr id="23" name="Прямоугольник 22">
            <a:extLst>
              <a:ext uri="{FF2B5EF4-FFF2-40B4-BE49-F238E27FC236}">
                <a16:creationId xmlns="" xmlns:a16="http://schemas.microsoft.com/office/drawing/2014/main" id="{3E53653C-BA0A-822E-234B-035B311B4CCA}"/>
              </a:ext>
            </a:extLst>
          </p:cNvPr>
          <p:cNvSpPr/>
          <p:nvPr/>
        </p:nvSpPr>
        <p:spPr>
          <a:xfrm>
            <a:off x="7262504" y="1856327"/>
            <a:ext cx="4494067" cy="141120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 xmlns:a16="http://schemas.microsoft.com/office/drawing/2014/main" id="{C331DC01-C4D4-6B47-7236-5013D592273E}"/>
              </a:ext>
            </a:extLst>
          </p:cNvPr>
          <p:cNvSpPr txBox="1"/>
          <p:nvPr/>
        </p:nvSpPr>
        <p:spPr bwMode="auto">
          <a:xfrm>
            <a:off x="8174199" y="3549280"/>
            <a:ext cx="3810146" cy="1384995"/>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lvl="0"/>
            <a:r>
              <a:rPr lang="ru-RU" sz="1400" b="1" u="sng" dirty="0">
                <a:latin typeface="+mn-lt"/>
              </a:rPr>
              <a:t>Ежемесячная доплата к страховой пенсии:</a:t>
            </a:r>
          </a:p>
          <a:p>
            <a:pPr lvl="0"/>
            <a:r>
              <a:rPr lang="ru-RU" sz="1400" b="1" u="sng" dirty="0">
                <a:latin typeface="+mn-lt"/>
              </a:rPr>
              <a:t> </a:t>
            </a:r>
          </a:p>
          <a:p>
            <a:pPr lvl="0"/>
            <a:r>
              <a:rPr lang="ru-RU" sz="1400" dirty="0">
                <a:latin typeface="+mn-lt"/>
              </a:rPr>
              <a:t>При общем стаже работы в должности руководителя</a:t>
            </a:r>
            <a:r>
              <a:rPr lang="en-US" sz="1400" dirty="0">
                <a:latin typeface="+mn-lt"/>
              </a:rPr>
              <a:t>:</a:t>
            </a:r>
          </a:p>
          <a:p>
            <a:pPr lvl="0"/>
            <a:r>
              <a:rPr lang="ru-RU" sz="1400" dirty="0">
                <a:latin typeface="+mn-lt"/>
              </a:rPr>
              <a:t>от 10 до 15 лет – 2 000</a:t>
            </a:r>
            <a:r>
              <a:rPr lang="en-US" sz="1400" dirty="0">
                <a:latin typeface="+mn-lt"/>
              </a:rPr>
              <a:t> </a:t>
            </a:r>
            <a:r>
              <a:rPr lang="ru-RU" sz="1400" dirty="0">
                <a:latin typeface="+mn-lt"/>
              </a:rPr>
              <a:t>руб.;</a:t>
            </a:r>
          </a:p>
          <a:p>
            <a:pPr lvl="0"/>
            <a:r>
              <a:rPr lang="ru-RU" sz="1400" dirty="0">
                <a:latin typeface="+mn-lt"/>
              </a:rPr>
              <a:t>свыше 15 лет – 2 500 руб.</a:t>
            </a:r>
          </a:p>
        </p:txBody>
      </p:sp>
      <p:sp>
        <p:nvSpPr>
          <p:cNvPr id="26" name="Прямоугольник 25">
            <a:extLst>
              <a:ext uri="{FF2B5EF4-FFF2-40B4-BE49-F238E27FC236}">
                <a16:creationId xmlns="" xmlns:a16="http://schemas.microsoft.com/office/drawing/2014/main" id="{8AA239F5-0425-CD70-026D-AD15449D3C83}"/>
              </a:ext>
            </a:extLst>
          </p:cNvPr>
          <p:cNvSpPr/>
          <p:nvPr/>
        </p:nvSpPr>
        <p:spPr>
          <a:xfrm>
            <a:off x="7262504" y="3528276"/>
            <a:ext cx="4494067" cy="141120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Picture background">
            <a:extLst>
              <a:ext uri="{FF2B5EF4-FFF2-40B4-BE49-F238E27FC236}">
                <a16:creationId xmlns="" xmlns:a16="http://schemas.microsoft.com/office/drawing/2014/main" id="{93CA4266-AAEB-71F5-E0E2-B09AE55F26F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894" b="96902" l="9889" r="93889">
                        <a14:foregroundMark x1="36889" y1="31294" x2="42778" y2="21998"/>
                        <a14:foregroundMark x1="42778" y1="21998" x2="44222" y2="14175"/>
                        <a14:foregroundMark x1="44222" y1="14175" x2="54222" y2="9760"/>
                        <a14:foregroundMark x1="54222" y1="9760" x2="55778" y2="18203"/>
                        <a14:foregroundMark x1="55778" y1="18203" x2="41000" y2="21766"/>
                        <a14:foregroundMark x1="41000" y1="21766" x2="36889" y2="14330"/>
                        <a14:foregroundMark x1="36889" y1="14330" x2="41556" y2="6971"/>
                        <a14:foregroundMark x1="41556" y1="6971" x2="51667" y2="10225"/>
                        <a14:foregroundMark x1="40556" y1="31991" x2="54889" y2="33075"/>
                        <a14:foregroundMark x1="54889" y1="33075" x2="51889" y2="48257"/>
                        <a14:foregroundMark x1="51889" y1="48257" x2="50222" y2="37335"/>
                        <a14:foregroundMark x1="50222" y1="37335" x2="52889" y2="37723"/>
                        <a14:foregroundMark x1="56000" y1="35399" x2="62222" y2="34160"/>
                        <a14:foregroundMark x1="58333" y1="39040" x2="62667" y2="34857"/>
                        <a14:foregroundMark x1="88556" y1="51278" x2="93889" y2="53602"/>
                        <a14:foregroundMark x1="45222" y1="89775" x2="40778" y2="89388"/>
                        <a14:foregroundMark x1="38667" y1="94578" x2="50778" y2="96979"/>
                        <a14:foregroundMark x1="50778" y1="96979" x2="49333" y2="94423"/>
                        <a14:foregroundMark x1="9889" y1="45314" x2="10333" y2="49109"/>
                        <a14:foregroundMark x1="36111" y1="46011" x2="32778" y2="46243"/>
                      </a14:backgroundRemoval>
                    </a14:imgEffect>
                  </a14:imgLayer>
                </a14:imgProps>
              </a:ext>
              <a:ext uri="{28A0092B-C50C-407E-A947-70E740481C1C}">
                <a14:useLocalDpi xmlns:a14="http://schemas.microsoft.com/office/drawing/2010/main" val="0"/>
              </a:ext>
            </a:extLst>
          </a:blip>
          <a:srcRect/>
          <a:stretch>
            <a:fillRect/>
          </a:stretch>
        </p:blipFill>
        <p:spPr bwMode="auto">
          <a:xfrm>
            <a:off x="7077514" y="3439293"/>
            <a:ext cx="883211" cy="129277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4" name="Picture 6" descr="Picture background">
            <a:extLst>
              <a:ext uri="{FF2B5EF4-FFF2-40B4-BE49-F238E27FC236}">
                <a16:creationId xmlns="" xmlns:a16="http://schemas.microsoft.com/office/drawing/2014/main" id="{85CD5C23-7713-9E12-F29D-92BAF98417A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9375" l="10000" r="99500">
                        <a14:foregroundMark x1="73375" y1="18750" x2="50625" y2="21750"/>
                        <a14:foregroundMark x1="50625" y1="21750" x2="50375" y2="21625"/>
                        <a14:foregroundMark x1="63875" y1="50500" x2="42125" y2="47000"/>
                        <a14:foregroundMark x1="42125" y1="47000" x2="49750" y2="44250"/>
                        <a14:foregroundMark x1="70625" y1="84500" x2="85625" y2="95125"/>
                        <a14:foregroundMark x1="85625" y1="95125" x2="74250" y2="89000"/>
                        <a14:foregroundMark x1="74250" y1="89000" x2="75750" y2="96625"/>
                        <a14:foregroundMark x1="75750" y1="96625" x2="77000" y2="97750"/>
                        <a14:foregroundMark x1="19125" y1="87750" x2="29125" y2="91125"/>
                        <a14:foregroundMark x1="29125" y1="91125" x2="24125" y2="92875"/>
                        <a14:foregroundMark x1="23750" y1="90750" x2="21875" y2="94375"/>
                        <a14:foregroundMark x1="21625" y1="94375" x2="23375" y2="96250"/>
                        <a14:foregroundMark x1="20875" y1="94500" x2="27875" y2="98750"/>
                        <a14:foregroundMark x1="27875" y1="98750" x2="34000" y2="97250"/>
                        <a14:foregroundMark x1="86375" y1="94375" x2="76500" y2="88125"/>
                        <a14:foregroundMark x1="76500" y1="88125" x2="88000" y2="96000"/>
                        <a14:foregroundMark x1="88000" y1="96000" x2="81000" y2="89500"/>
                        <a14:foregroundMark x1="81000" y1="89500" x2="93375" y2="98250"/>
                        <a14:foregroundMark x1="93375" y1="98250" x2="94125" y2="99375"/>
                        <a14:foregroundMark x1="96375" y1="95750" x2="99500" y2="98375"/>
                      </a14:backgroundRemoval>
                    </a14:imgEffect>
                  </a14:imgLayer>
                </a14:imgProps>
              </a:ext>
              <a:ext uri="{28A0092B-C50C-407E-A947-70E740481C1C}">
                <a14:useLocalDpi xmlns:a14="http://schemas.microsoft.com/office/drawing/2010/main" val="0"/>
              </a:ext>
            </a:extLst>
          </a:blip>
          <a:srcRect/>
          <a:stretch>
            <a:fillRect/>
          </a:stretch>
        </p:blipFill>
        <p:spPr bwMode="auto">
          <a:xfrm>
            <a:off x="1862934" y="3559148"/>
            <a:ext cx="1053062" cy="10530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cture background">
            <a:extLst>
              <a:ext uri="{FF2B5EF4-FFF2-40B4-BE49-F238E27FC236}">
                <a16:creationId xmlns="" xmlns:a16="http://schemas.microsoft.com/office/drawing/2014/main" id="{945DB5F3-BDB8-028F-9582-590C47CA0C25}"/>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839" b="95050" l="3385" r="94154">
                        <a14:foregroundMark x1="41538" y1="9901" x2="50000" y2="9052"/>
                        <a14:foregroundMark x1="50000" y1="9052" x2="40154" y2="9052"/>
                        <a14:foregroundMark x1="40154" y1="9052" x2="51692" y2="1980"/>
                        <a14:foregroundMark x1="46308" y1="57567" x2="40000" y2="74540"/>
                        <a14:foregroundMark x1="40000" y1="74540" x2="21846" y2="48373"/>
                        <a14:foregroundMark x1="21846" y1="48373" x2="22923" y2="72702"/>
                        <a14:foregroundMark x1="22923" y1="72702" x2="58000" y2="62235"/>
                        <a14:foregroundMark x1="58000" y1="62235" x2="64000" y2="68883"/>
                        <a14:foregroundMark x1="64000" y1="68883" x2="66923" y2="78076"/>
                        <a14:foregroundMark x1="66923" y1="78076" x2="66769" y2="65064"/>
                        <a14:foregroundMark x1="66769" y1="65064" x2="71231" y2="72984"/>
                        <a14:foregroundMark x1="71231" y1="72984" x2="71692" y2="71004"/>
                        <a14:foregroundMark x1="60000" y1="54031" x2="65538" y2="66478"/>
                        <a14:foregroundMark x1="65538" y1="66478" x2="71077" y2="72560"/>
                        <a14:foregroundMark x1="71077" y1="72560" x2="56462" y2="57709"/>
                        <a14:foregroundMark x1="56462" y1="57709" x2="39692" y2="67327"/>
                        <a14:foregroundMark x1="39692" y1="67327" x2="42000" y2="71570"/>
                        <a14:foregroundMark x1="65846" y1="55021" x2="73385" y2="56294"/>
                        <a14:foregroundMark x1="73385" y1="56294" x2="20923" y2="54880"/>
                        <a14:foregroundMark x1="20923" y1="54880" x2="26769" y2="50071"/>
                        <a14:foregroundMark x1="26769" y1="50071" x2="22462" y2="40028"/>
                        <a14:foregroundMark x1="22462" y1="40028" x2="18769" y2="79915"/>
                        <a14:foregroundMark x1="18769" y1="79915" x2="36154" y2="79349"/>
                        <a14:foregroundMark x1="36154" y1="79349" x2="28154" y2="78925"/>
                        <a14:foregroundMark x1="28154" y1="78925" x2="61077" y2="82037"/>
                        <a14:foregroundMark x1="61077" y1="82037" x2="77077" y2="80481"/>
                        <a14:foregroundMark x1="76308" y1="80481" x2="55846" y2="84300"/>
                        <a14:foregroundMark x1="55846" y1="84300" x2="43538" y2="84583"/>
                        <a14:foregroundMark x1="43538" y1="84583" x2="50308" y2="81188"/>
                        <a14:foregroundMark x1="46923" y1="82178" x2="33538" y2="83310"/>
                        <a14:foregroundMark x1="42308" y1="83310" x2="22308" y2="83168"/>
                        <a14:foregroundMark x1="34462" y1="84583" x2="44308" y2="84441"/>
                        <a14:foregroundMark x1="44308" y1="84441" x2="37692" y2="82461"/>
                        <a14:foregroundMark x1="47385" y1="59547" x2="54154" y2="55587"/>
                        <a14:foregroundMark x1="54154" y1="55587" x2="70923" y2="57284"/>
                        <a14:foregroundMark x1="70923" y1="57284" x2="75692" y2="57001"/>
                        <a14:foregroundMark x1="46154" y1="60113" x2="36462" y2="59264"/>
                        <a14:foregroundMark x1="46462" y1="57567" x2="33846" y2="57992"/>
                        <a14:foregroundMark x1="29692" y1="65347" x2="30923" y2="67893"/>
                        <a14:foregroundMark x1="30769" y1="63508" x2="30769" y2="63508"/>
                        <a14:foregroundMark x1="30000" y1="64639" x2="30000" y2="64639"/>
                        <a14:foregroundMark x1="10615" y1="75389" x2="10615" y2="75389"/>
                        <a14:foregroundMark x1="8154" y1="75672" x2="8154" y2="76662"/>
                        <a14:foregroundMark x1="9077" y1="74116" x2="8615" y2="78218"/>
                        <a14:foregroundMark x1="3538" y1="71570" x2="10923" y2="79491"/>
                        <a14:foregroundMark x1="10923" y1="79491" x2="9231" y2="76803"/>
                        <a14:foregroundMark x1="7846" y1="76803" x2="16308" y2="79632"/>
                        <a14:foregroundMark x1="16308" y1="79632" x2="9231" y2="73975"/>
                        <a14:foregroundMark x1="9231" y1="73975" x2="5538" y2="78076"/>
                        <a14:foregroundMark x1="12308" y1="73975" x2="3385" y2="72419"/>
                        <a14:foregroundMark x1="3385" y1="72419" x2="6154" y2="79915"/>
                        <a14:foregroundMark x1="6154" y1="79915" x2="10308" y2="81047"/>
                        <a14:foregroundMark x1="14615" y1="86280" x2="15846" y2="86421"/>
                        <a14:foregroundMark x1="20769" y1="88260" x2="12923" y2="87553"/>
                        <a14:foregroundMark x1="12923" y1="87553" x2="17692" y2="89533"/>
                        <a14:foregroundMark x1="21538" y1="87553" x2="19077" y2="85714"/>
                        <a14:foregroundMark x1="34000" y1="94059" x2="42462" y2="94625"/>
                        <a14:foregroundMark x1="42462" y1="94625" x2="34615" y2="95050"/>
                        <a14:foregroundMark x1="60462" y1="69731" x2="45385" y2="71287"/>
                        <a14:foregroundMark x1="35538" y1="73409" x2="40000" y2="73409"/>
                        <a14:foregroundMark x1="86769" y1="89392" x2="94154" y2="91938"/>
                        <a14:foregroundMark x1="94154" y1="91938" x2="91538" y2="87977"/>
                      </a14:backgroundRemoval>
                    </a14:imgEffect>
                  </a14:imgLayer>
                </a14:imgProps>
              </a:ext>
              <a:ext uri="{28A0092B-C50C-407E-A947-70E740481C1C}">
                <a14:useLocalDpi xmlns:a14="http://schemas.microsoft.com/office/drawing/2010/main" val="0"/>
              </a:ext>
            </a:extLst>
          </a:blip>
          <a:srcRect r="14051"/>
          <a:stretch/>
        </p:blipFill>
        <p:spPr bwMode="auto">
          <a:xfrm>
            <a:off x="1958427" y="5207734"/>
            <a:ext cx="838102" cy="10606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icture background">
            <a:extLst>
              <a:ext uri="{FF2B5EF4-FFF2-40B4-BE49-F238E27FC236}">
                <a16:creationId xmlns="" xmlns:a16="http://schemas.microsoft.com/office/drawing/2014/main" id="{C7634A5D-3A23-2E2D-5DE7-AB563D1CC3AD}"/>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3543" b="96063" l="9753" r="89973">
                        <a14:foregroundMark x1="37500" y1="29134" x2="46566" y2="34449"/>
                        <a14:foregroundMark x1="46566" y1="34449" x2="55907" y2="33268"/>
                        <a14:foregroundMark x1="55907" y1="33268" x2="55357" y2="29921"/>
                        <a14:foregroundMark x1="44093" y1="5709" x2="51786" y2="4528"/>
                        <a14:foregroundMark x1="51786" y1="4528" x2="52610" y2="4528"/>
                        <a14:foregroundMark x1="67995" y1="19882" x2="69505" y2="34449"/>
                        <a14:foregroundMark x1="58516" y1="27953" x2="58104" y2="33661"/>
                        <a14:foregroundMark x1="37088" y1="41929" x2="31044" y2="52756"/>
                        <a14:foregroundMark x1="31044" y1="52756" x2="28434" y2="63780"/>
                        <a14:foregroundMark x1="28434" y1="63780" x2="28571" y2="76378"/>
                        <a14:foregroundMark x1="28571" y1="76378" x2="37225" y2="90551"/>
                        <a14:foregroundMark x1="37225" y1="90551" x2="57692" y2="96063"/>
                        <a14:foregroundMark x1="57692" y1="96063" x2="64148" y2="87795"/>
                        <a14:foregroundMark x1="64148" y1="87795" x2="69643" y2="75591"/>
                        <a14:foregroundMark x1="69643" y1="75591" x2="70879" y2="62008"/>
                        <a14:foregroundMark x1="70879" y1="62008" x2="67445" y2="49803"/>
                        <a14:foregroundMark x1="67445" y1="49803" x2="62088" y2="40157"/>
                        <a14:foregroundMark x1="51374" y1="53740" x2="46703" y2="80906"/>
                        <a14:foregroundMark x1="46841" y1="50000" x2="57005" y2="55906"/>
                        <a14:foregroundMark x1="57005" y1="55906" x2="58516" y2="60630"/>
                        <a14:foregroundMark x1="48626" y1="61417" x2="57692" y2="69291"/>
                        <a14:foregroundMark x1="57692" y1="69291" x2="56868" y2="60236"/>
                        <a14:foregroundMark x1="60027" y1="62205" x2="60714" y2="64370"/>
                        <a14:foregroundMark x1="42720" y1="59843" x2="48214" y2="67126"/>
                        <a14:foregroundMark x1="55082" y1="77756" x2="47940" y2="77362"/>
                        <a14:foregroundMark x1="47940" y1="77362" x2="44231" y2="70866"/>
                        <a14:foregroundMark x1="40659" y1="74803" x2="58929" y2="83268"/>
                        <a14:foregroundMark x1="58929" y1="83268" x2="58929" y2="83268"/>
                        <a14:foregroundMark x1="49176" y1="3543" x2="49451" y2="13976"/>
                        <a14:foregroundMark x1="49451" y1="13976" x2="57418" y2="13976"/>
                        <a14:foregroundMark x1="57418" y1="13976" x2="36401" y2="13189"/>
                        <a14:foregroundMark x1="49451" y1="80315" x2="52198" y2="81890"/>
                        <a14:foregroundMark x1="44505" y1="69291" x2="40934" y2="63583"/>
                        <a14:foregroundMark x1="53886" y1="9294" x2="63990" y2="16729"/>
                      </a14:backgroundRemoval>
                    </a14:imgEffect>
                  </a14:imgLayer>
                </a14:imgProps>
              </a:ext>
              <a:ext uri="{28A0092B-C50C-407E-A947-70E740481C1C}">
                <a14:useLocalDpi xmlns:a14="http://schemas.microsoft.com/office/drawing/2010/main" val="0"/>
              </a:ext>
            </a:extLst>
          </a:blip>
          <a:srcRect l="21385" r="24743"/>
          <a:stretch/>
        </p:blipFill>
        <p:spPr bwMode="auto">
          <a:xfrm>
            <a:off x="7077514" y="1871752"/>
            <a:ext cx="863949" cy="11190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cture background">
            <a:extLst>
              <a:ext uri="{FF2B5EF4-FFF2-40B4-BE49-F238E27FC236}">
                <a16:creationId xmlns="" xmlns:a16="http://schemas.microsoft.com/office/drawing/2014/main" id="{FC38215C-BBE2-24AE-1701-0A9494AA8860}"/>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640" b="89640" l="6763" r="93381">
                        <a14:foregroundMark x1="10360" y1="18561" x2="6906" y2="53381"/>
                        <a14:foregroundMark x1="45324" y1="20432" x2="41295" y2="46619"/>
                        <a14:foregroundMark x1="41295" y1="46619" x2="47050" y2="60000"/>
                        <a14:foregroundMark x1="33237" y1="62014" x2="32662" y2="66331"/>
                        <a14:foregroundMark x1="51367" y1="52806" x2="49496" y2="60863"/>
                        <a14:foregroundMark x1="46475" y1="34964" x2="45899" y2="42014"/>
                        <a14:foregroundMark x1="91367" y1="20144" x2="90791" y2="21007"/>
                        <a14:foregroundMark x1="87194" y1="20288" x2="93381" y2="34532"/>
                        <a14:foregroundMark x1="93381" y1="34532" x2="91079" y2="53237"/>
                      </a14:backgroundRemoval>
                    </a14:imgEffect>
                  </a14:imgLayer>
                </a14:imgProps>
              </a:ext>
              <a:ext uri="{28A0092B-C50C-407E-A947-70E740481C1C}">
                <a14:useLocalDpi xmlns:a14="http://schemas.microsoft.com/office/drawing/2010/main" val="0"/>
              </a:ext>
            </a:extLst>
          </a:blip>
          <a:srcRect t="14034" b="14512"/>
          <a:stretch/>
        </p:blipFill>
        <p:spPr bwMode="auto">
          <a:xfrm>
            <a:off x="1958427" y="2177047"/>
            <a:ext cx="1053062" cy="78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88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53C23E9A-46CF-4AE8-9E04-6B4EDD7A2D02}" type="slidenum">
              <a:rPr lang="uk-UA" altLang="ru-RU" sz="1600" smtClean="0">
                <a:solidFill>
                  <a:schemeClr val="accent1"/>
                </a:solidFill>
              </a:rPr>
              <a:pPr>
                <a:lnSpc>
                  <a:spcPct val="100000"/>
                </a:lnSpc>
                <a:spcBef>
                  <a:spcPct val="0"/>
                </a:spcBef>
                <a:buFontTx/>
                <a:buNone/>
              </a:pPr>
              <a:t>39</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69637" name="TextBox 4"/>
          <p:cNvSpPr txBox="1">
            <a:spLocks noChangeArrowheads="1"/>
          </p:cNvSpPr>
          <p:nvPr/>
        </p:nvSpPr>
        <p:spPr bwMode="auto">
          <a:xfrm>
            <a:off x="2651968" y="492506"/>
            <a:ext cx="8629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Arial" panose="020B0604020202020204" pitchFamily="34" charset="0"/>
              </a:rPr>
              <a:t>7. РАЗВИТИЕ ОВОЩЕВОДСТВА ЗАЩИЩЕННОГО ГРУНТА</a:t>
            </a:r>
          </a:p>
        </p:txBody>
      </p:sp>
      <p:graphicFrame>
        <p:nvGraphicFramePr>
          <p:cNvPr id="6" name="Таблица 5"/>
          <p:cNvGraphicFramePr>
            <a:graphicFrameLocks noGrp="1"/>
          </p:cNvGraphicFramePr>
          <p:nvPr>
            <p:extLst>
              <p:ext uri="{D42A27DB-BD31-4B8C-83A1-F6EECF244321}">
                <p14:modId xmlns:p14="http://schemas.microsoft.com/office/powerpoint/2010/main" val="1923064808"/>
              </p:ext>
            </p:extLst>
          </p:nvPr>
        </p:nvGraphicFramePr>
        <p:xfrm>
          <a:off x="2447006" y="1522320"/>
          <a:ext cx="9039208" cy="2435058"/>
        </p:xfrm>
        <a:graphic>
          <a:graphicData uri="http://schemas.openxmlformats.org/drawingml/2006/table">
            <a:tbl>
              <a:tblPr firstRow="1" bandRow="1">
                <a:tableStyleId>{5C22544A-7EE6-4342-B048-85BDC9FD1C3A}</a:tableStyleId>
              </a:tblPr>
              <a:tblGrid>
                <a:gridCol w="1837237">
                  <a:extLst>
                    <a:ext uri="{9D8B030D-6E8A-4147-A177-3AD203B41FA5}">
                      <a16:colId xmlns="" xmlns:a16="http://schemas.microsoft.com/office/drawing/2014/main" val="20000"/>
                    </a:ext>
                  </a:extLst>
                </a:gridCol>
                <a:gridCol w="1586902">
                  <a:extLst>
                    <a:ext uri="{9D8B030D-6E8A-4147-A177-3AD203B41FA5}">
                      <a16:colId xmlns="" xmlns:a16="http://schemas.microsoft.com/office/drawing/2014/main" val="20001"/>
                    </a:ext>
                  </a:extLst>
                </a:gridCol>
                <a:gridCol w="3698697">
                  <a:extLst>
                    <a:ext uri="{9D8B030D-6E8A-4147-A177-3AD203B41FA5}">
                      <a16:colId xmlns="" xmlns:a16="http://schemas.microsoft.com/office/drawing/2014/main" val="20002"/>
                    </a:ext>
                  </a:extLst>
                </a:gridCol>
                <a:gridCol w="1916372">
                  <a:extLst>
                    <a:ext uri="{9D8B030D-6E8A-4147-A177-3AD203B41FA5}">
                      <a16:colId xmlns="" xmlns:a16="http://schemas.microsoft.com/office/drawing/2014/main" val="20003"/>
                    </a:ext>
                  </a:extLst>
                </a:gridCol>
              </a:tblGrid>
              <a:tr h="844819">
                <a:tc>
                  <a:txBody>
                    <a:bodyPr/>
                    <a:lstStyle/>
                    <a:p>
                      <a:pPr algn="ctr"/>
                      <a:r>
                        <a:rPr lang="ru-RU" sz="1500" dirty="0"/>
                        <a:t>Наименование государственной поддержки</a:t>
                      </a:r>
                    </a:p>
                  </a:txBody>
                  <a:tcPr marL="91452" marR="91452" marT="45724" marB="45724" anchor="ctr"/>
                </a:tc>
                <a:tc>
                  <a:txBody>
                    <a:bodyPr/>
                    <a:lstStyle/>
                    <a:p>
                      <a:pPr algn="ctr"/>
                      <a:r>
                        <a:rPr lang="ru-RU" sz="1500" dirty="0"/>
                        <a:t>Нормативный</a:t>
                      </a:r>
                      <a:r>
                        <a:rPr lang="ru-RU" sz="1500" baseline="0" dirty="0"/>
                        <a:t> правовой акт</a:t>
                      </a:r>
                      <a:endParaRPr lang="ru-RU" sz="1500" dirty="0"/>
                    </a:p>
                  </a:txBody>
                  <a:tcPr marL="91452" marR="91452" marT="45724" marB="45724" anchor="ctr"/>
                </a:tc>
                <a:tc>
                  <a:txBody>
                    <a:bodyPr/>
                    <a:lstStyle/>
                    <a:p>
                      <a:pPr algn="ctr"/>
                      <a:r>
                        <a:rPr lang="ru-RU" sz="1500" dirty="0"/>
                        <a:t>Субсидия из областного бюджета</a:t>
                      </a:r>
                    </a:p>
                  </a:txBody>
                  <a:tcPr marL="91452" marR="91452" marT="45724" marB="45724" anchor="ctr"/>
                </a:tc>
                <a:tc>
                  <a:txBody>
                    <a:bodyPr/>
                    <a:lstStyle/>
                    <a:p>
                      <a:pPr algn="ctr"/>
                      <a:r>
                        <a:rPr lang="ru-RU" sz="1500" dirty="0"/>
                        <a:t>Условия</a:t>
                      </a:r>
                    </a:p>
                  </a:txBody>
                  <a:tcPr marL="91452" marR="91452" marT="45724" marB="45724" anchor="ctr"/>
                </a:tc>
                <a:extLst>
                  <a:ext uri="{0D108BD9-81ED-4DB2-BD59-A6C34878D82A}">
                    <a16:rowId xmlns="" xmlns:a16="http://schemas.microsoft.com/office/drawing/2014/main" val="10000"/>
                  </a:ext>
                </a:extLst>
              </a:tr>
              <a:tr h="1590239">
                <a:tc>
                  <a:txBody>
                    <a:bodyPr/>
                    <a:lstStyle/>
                    <a:p>
                      <a:pPr algn="l"/>
                      <a:r>
                        <a:rPr lang="ru-RU" sz="1500" dirty="0"/>
                        <a:t>Развитие овощеводства защищенного грунта</a:t>
                      </a:r>
                    </a:p>
                  </a:txBody>
                  <a:tcPr marL="91452" marR="91452" marT="45724" marB="45724"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500" u="none" strike="noStrike" kern="1200" cap="none" spc="0" normalizeH="0" baseline="0" noProof="0" dirty="0">
                          <a:ln>
                            <a:noFill/>
                          </a:ln>
                          <a:effectLst/>
                          <a:uLnTx/>
                          <a:uFillTx/>
                        </a:rPr>
                        <a:t>В разработке</a:t>
                      </a:r>
                      <a:endParaRPr kumimoji="0" lang="ru-RU" sz="1500" b="0" i="0" u="none" strike="noStrike" kern="1200" cap="none" spc="0" normalizeH="0" baseline="0" noProof="0" dirty="0">
                        <a:ln>
                          <a:noFill/>
                        </a:ln>
                        <a:solidFill>
                          <a:prstClr val="black"/>
                        </a:solidFill>
                        <a:effectLst/>
                        <a:uLnTx/>
                        <a:uFillTx/>
                        <a:latin typeface="+mn-lt"/>
                        <a:ea typeface="+mn-ea"/>
                        <a:cs typeface="+mn-cs"/>
                      </a:endParaRPr>
                    </a:p>
                  </a:txBody>
                  <a:tcPr marL="91452" marR="91452" marT="45724" marB="45724" anchor="ctr"/>
                </a:tc>
                <a:tc>
                  <a:txBody>
                    <a:bodyPr/>
                    <a:lstStyle/>
                    <a:p>
                      <a:pPr marL="285750" indent="-285750" algn="l">
                        <a:buFont typeface="Arial" panose="020B0604020202020204" pitchFamily="34" charset="0"/>
                        <a:buChar char="•"/>
                      </a:pPr>
                      <a:r>
                        <a:rPr lang="ru-RU" sz="1500" kern="1200" dirty="0">
                          <a:effectLst/>
                        </a:rPr>
                        <a:t>15% стоимости энергоносителей;</a:t>
                      </a:r>
                    </a:p>
                    <a:p>
                      <a:pPr marL="285750" indent="-285750" algn="l">
                        <a:buFont typeface="Arial" panose="020B0604020202020204" pitchFamily="34" charset="0"/>
                        <a:buChar char="•"/>
                      </a:pPr>
                      <a:r>
                        <a:rPr lang="ru-RU" sz="1500" dirty="0"/>
                        <a:t>21,5% стоимости энергоносителей - для получателей в течение 5 лет с даты ввода в эксплуатацию вновь построенного тепличного комплекса площадью не менее 5 гектаров</a:t>
                      </a:r>
                    </a:p>
                  </a:txBody>
                  <a:tcPr marL="91452" marR="91452" marT="45724" marB="45724" anchor="ctr"/>
                </a:tc>
                <a:tc>
                  <a:txBody>
                    <a:bodyPr/>
                    <a:lstStyle/>
                    <a:p>
                      <a:pPr algn="ctr"/>
                      <a:r>
                        <a:rPr lang="ru-RU" sz="1500" dirty="0"/>
                        <a:t>Получатели – тепличные предприятия</a:t>
                      </a:r>
                    </a:p>
                  </a:txBody>
                  <a:tcPr marL="91452" marR="91452" marT="45724" marB="45724" anchor="ctr"/>
                </a:tc>
                <a:extLst>
                  <a:ext uri="{0D108BD9-81ED-4DB2-BD59-A6C34878D82A}">
                    <a16:rowId xmlns=""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dirty="0">
              <a:solidFill>
                <a:schemeClr val="accent1"/>
              </a:solidFill>
            </a:endParaRPr>
          </a:p>
          <a:p>
            <a:pPr>
              <a:lnSpc>
                <a:spcPct val="100000"/>
              </a:lnSpc>
              <a:spcBef>
                <a:spcPct val="0"/>
              </a:spcBef>
              <a:buFontTx/>
              <a:buNone/>
            </a:pPr>
            <a:fld id="{95494CE8-FBC4-4E6F-A1EC-C22EF81BC26E}" type="slidenum">
              <a:rPr lang="uk-UA" altLang="ru-RU" sz="1600" smtClean="0">
                <a:solidFill>
                  <a:schemeClr val="accent1"/>
                </a:solidFill>
              </a:rPr>
              <a:pPr>
                <a:lnSpc>
                  <a:spcPct val="100000"/>
                </a:lnSpc>
                <a:spcBef>
                  <a:spcPct val="0"/>
                </a:spcBef>
                <a:buFontTx/>
                <a:buNone/>
              </a:pPr>
              <a:t>4</a:t>
            </a:fld>
            <a:endParaRPr lang="uk-UA" altLang="ru-RU" sz="1600" dirty="0">
              <a:solidFill>
                <a:schemeClr val="accent1"/>
              </a:solidFill>
            </a:endParaRPr>
          </a:p>
          <a:p>
            <a:pPr>
              <a:lnSpc>
                <a:spcPct val="100000"/>
              </a:lnSpc>
              <a:spcBef>
                <a:spcPct val="0"/>
              </a:spcBef>
              <a:buFontTx/>
              <a:buNone/>
            </a:pPr>
            <a:endParaRPr lang="uk-UA" altLang="ru-RU" sz="1600" dirty="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12" name="TextBox 8"/>
          <p:cNvSpPr txBox="1">
            <a:spLocks noChangeArrowheads="1"/>
          </p:cNvSpPr>
          <p:nvPr/>
        </p:nvSpPr>
        <p:spPr bwMode="auto">
          <a:xfrm>
            <a:off x="2069279" y="289202"/>
            <a:ext cx="972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ru-RU" altLang="ru-RU" dirty="0">
                <a:latin typeface="+mn-lt"/>
                <a:cs typeface="Arial" panose="020B0604020202020204" pitchFamily="34" charset="0"/>
              </a:rPr>
              <a:t>1. </a:t>
            </a:r>
            <a:r>
              <a:rPr lang="ru-RU" dirty="0">
                <a:latin typeface="+mn-lt"/>
              </a:rPr>
              <a:t>СУБСИДИЯ НА ПОДДЕРЖКУ ПРИОРИТЕТНЫХ НАПРАВЛЕНИЙ  </a:t>
            </a:r>
          </a:p>
        </p:txBody>
      </p:sp>
      <p:sp>
        <p:nvSpPr>
          <p:cNvPr id="14" name="Скругленный прямоугольник 13"/>
          <p:cNvSpPr/>
          <p:nvPr/>
        </p:nvSpPr>
        <p:spPr>
          <a:xfrm>
            <a:off x="2130588" y="1893892"/>
            <a:ext cx="5473306" cy="370710"/>
          </a:xfrm>
          <a:prstGeom prst="roundRect">
            <a:avLst/>
          </a:prstGeom>
          <a:solidFill>
            <a:schemeClr val="bg1">
              <a:lumMod val="75000"/>
            </a:schemeClr>
          </a:solidFill>
          <a:ln>
            <a:solidFill>
              <a:schemeClr val="bg1">
                <a:lumMod val="85000"/>
              </a:schemeClr>
            </a:solidFill>
          </a:ln>
          <a:scene3d>
            <a:camera prst="orthographicFront"/>
            <a:lightRig rig="threePt" dir="t"/>
          </a:scene3d>
          <a:sp3d extrusionH="69850" contourW="44450">
            <a:bevelT w="63500" h="69850"/>
            <a:bevelB w="139700" prst="cross"/>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ru-RU" sz="1600" dirty="0">
                <a:solidFill>
                  <a:schemeClr val="tx1"/>
                </a:solidFill>
              </a:rPr>
              <a:t>1.1. Поддержка элитного семеноводства</a:t>
            </a:r>
          </a:p>
        </p:txBody>
      </p:sp>
      <p:sp>
        <p:nvSpPr>
          <p:cNvPr id="15" name="Скругленный прямоугольник 14"/>
          <p:cNvSpPr/>
          <p:nvPr/>
        </p:nvSpPr>
        <p:spPr>
          <a:xfrm>
            <a:off x="2130588" y="2392343"/>
            <a:ext cx="5473306" cy="370710"/>
          </a:xfrm>
          <a:prstGeom prst="roundRect">
            <a:avLst/>
          </a:prstGeom>
          <a:solidFill>
            <a:schemeClr val="bg1">
              <a:lumMod val="75000"/>
            </a:schemeClr>
          </a:solidFill>
          <a:ln>
            <a:solidFill>
              <a:schemeClr val="bg1">
                <a:lumMod val="85000"/>
              </a:schemeClr>
            </a:solidFill>
          </a:ln>
          <a:scene3d>
            <a:camera prst="orthographicFront"/>
            <a:lightRig rig="threePt" dir="t"/>
          </a:scene3d>
          <a:sp3d extrusionH="69850" contourW="44450">
            <a:bevelT w="63500" h="69850"/>
            <a:bevelB w="139700" prst="cross"/>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ru-RU" sz="1600" dirty="0">
                <a:solidFill>
                  <a:schemeClr val="tx1"/>
                </a:solidFill>
              </a:rPr>
              <a:t>1.2. Поддержка сельскохозяйственного страхования</a:t>
            </a:r>
          </a:p>
        </p:txBody>
      </p:sp>
      <p:sp>
        <p:nvSpPr>
          <p:cNvPr id="16" name="Скругленный прямоугольник 15"/>
          <p:cNvSpPr/>
          <p:nvPr/>
        </p:nvSpPr>
        <p:spPr>
          <a:xfrm>
            <a:off x="2130587" y="2896728"/>
            <a:ext cx="5473307" cy="370710"/>
          </a:xfrm>
          <a:prstGeom prst="roundRect">
            <a:avLst/>
          </a:prstGeom>
          <a:solidFill>
            <a:schemeClr val="bg1">
              <a:lumMod val="75000"/>
            </a:schemeClr>
          </a:solidFill>
          <a:ln>
            <a:solidFill>
              <a:schemeClr val="bg1">
                <a:lumMod val="85000"/>
              </a:schemeClr>
            </a:solidFill>
          </a:ln>
          <a:scene3d>
            <a:camera prst="orthographicFront"/>
            <a:lightRig rig="threePt" dir="t"/>
          </a:scene3d>
          <a:sp3d extrusionH="69850" contourW="44450">
            <a:bevelT w="63500" h="69850"/>
            <a:bevelB w="139700" prst="cross"/>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ru-RU" sz="1600" dirty="0">
                <a:solidFill>
                  <a:schemeClr val="tx1"/>
                </a:solidFill>
              </a:rPr>
              <a:t>1.3. Поддержка племенного животноводства</a:t>
            </a:r>
          </a:p>
        </p:txBody>
      </p:sp>
      <p:graphicFrame>
        <p:nvGraphicFramePr>
          <p:cNvPr id="19" name="Схема 18"/>
          <p:cNvGraphicFramePr/>
          <p:nvPr>
            <p:extLst>
              <p:ext uri="{D42A27DB-BD31-4B8C-83A1-F6EECF244321}">
                <p14:modId xmlns:p14="http://schemas.microsoft.com/office/powerpoint/2010/main" val="1921590446"/>
              </p:ext>
            </p:extLst>
          </p:nvPr>
        </p:nvGraphicFramePr>
        <p:xfrm>
          <a:off x="1984296" y="963775"/>
          <a:ext cx="9894437" cy="775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Скругленный прямоугольник 12"/>
          <p:cNvSpPr/>
          <p:nvPr/>
        </p:nvSpPr>
        <p:spPr>
          <a:xfrm>
            <a:off x="2130587" y="3395179"/>
            <a:ext cx="5465980" cy="370710"/>
          </a:xfrm>
          <a:prstGeom prst="roundRect">
            <a:avLst/>
          </a:prstGeom>
          <a:solidFill>
            <a:schemeClr val="bg1">
              <a:lumMod val="75000"/>
            </a:schemeClr>
          </a:solidFill>
          <a:ln>
            <a:solidFill>
              <a:schemeClr val="bg1">
                <a:lumMod val="85000"/>
              </a:schemeClr>
            </a:solidFill>
          </a:ln>
          <a:scene3d>
            <a:camera prst="orthographicFront"/>
            <a:lightRig rig="threePt" dir="t"/>
          </a:scene3d>
          <a:sp3d extrusionH="69850" contourW="44450">
            <a:bevelT w="63500" h="69850"/>
            <a:bevelB w="139700" prst="cross"/>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ru-RU" sz="1600" dirty="0">
                <a:solidFill>
                  <a:schemeClr val="tx1"/>
                </a:solidFill>
              </a:rPr>
              <a:t>1.4. Субсидии на поддержку производства молока </a:t>
            </a:r>
          </a:p>
        </p:txBody>
      </p:sp>
      <p:sp>
        <p:nvSpPr>
          <p:cNvPr id="20" name="Скругленный прямоугольник 19"/>
          <p:cNvSpPr/>
          <p:nvPr/>
        </p:nvSpPr>
        <p:spPr>
          <a:xfrm>
            <a:off x="2130587" y="3893630"/>
            <a:ext cx="5473307" cy="616572"/>
          </a:xfrm>
          <a:prstGeom prst="roundRect">
            <a:avLst/>
          </a:prstGeom>
          <a:solidFill>
            <a:schemeClr val="bg1">
              <a:lumMod val="75000"/>
            </a:schemeClr>
          </a:solidFill>
          <a:ln>
            <a:solidFill>
              <a:schemeClr val="bg1">
                <a:lumMod val="85000"/>
              </a:schemeClr>
            </a:solidFill>
          </a:ln>
          <a:scene3d>
            <a:camera prst="orthographicFront"/>
            <a:lightRig rig="threePt" dir="t"/>
          </a:scene3d>
          <a:sp3d extrusionH="69850" contourW="44450">
            <a:bevelT w="63500" h="69850"/>
            <a:bevelB w="139700" prst="cross"/>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ru-RU" sz="1600" dirty="0">
                <a:solidFill>
                  <a:schemeClr val="tx1"/>
                </a:solidFill>
              </a:rPr>
              <a:t>1.5. Субсидии на 1 тонну переработанного молока на пищевую продукцию</a:t>
            </a:r>
          </a:p>
          <a:p>
            <a:pPr>
              <a:defRPr/>
            </a:pPr>
            <a:endParaRPr lang="ru-RU" sz="1600" dirty="0">
              <a:solidFill>
                <a:schemeClr val="tx1"/>
              </a:solidFill>
            </a:endParaRPr>
          </a:p>
        </p:txBody>
      </p:sp>
      <p:sp>
        <p:nvSpPr>
          <p:cNvPr id="22" name="Скругленный прямоугольник 21"/>
          <p:cNvSpPr/>
          <p:nvPr/>
        </p:nvSpPr>
        <p:spPr>
          <a:xfrm>
            <a:off x="2130587" y="4640896"/>
            <a:ext cx="5473307" cy="364395"/>
          </a:xfrm>
          <a:prstGeom prst="roundRect">
            <a:avLst/>
          </a:prstGeom>
          <a:solidFill>
            <a:schemeClr val="bg1">
              <a:lumMod val="75000"/>
            </a:schemeClr>
          </a:solidFill>
          <a:ln>
            <a:solidFill>
              <a:schemeClr val="bg1">
                <a:lumMod val="85000"/>
              </a:schemeClr>
            </a:solidFill>
          </a:ln>
          <a:scene3d>
            <a:camera prst="orthographicFront"/>
            <a:lightRig rig="threePt" dir="t"/>
          </a:scene3d>
          <a:sp3d extrusionH="69850" contourW="44450">
            <a:bevelT w="63500" h="69850"/>
            <a:bevelB w="139700" prst="cross"/>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ru-RU" sz="1600" dirty="0">
                <a:solidFill>
                  <a:schemeClr val="tx1"/>
                </a:solidFill>
              </a:rPr>
              <a:t>1.6. Гранты на развитие малых форм хозяйствования</a:t>
            </a:r>
          </a:p>
          <a:p>
            <a:pPr>
              <a:defRPr/>
            </a:pPr>
            <a:endParaRPr lang="ru-RU" sz="1600" dirty="0">
              <a:solidFill>
                <a:schemeClr val="tx1"/>
              </a:solidFill>
            </a:endParaRPr>
          </a:p>
        </p:txBody>
      </p:sp>
      <p:graphicFrame>
        <p:nvGraphicFramePr>
          <p:cNvPr id="23" name="Схема 22"/>
          <p:cNvGraphicFramePr/>
          <p:nvPr>
            <p:extLst>
              <p:ext uri="{D42A27DB-BD31-4B8C-83A1-F6EECF244321}">
                <p14:modId xmlns:p14="http://schemas.microsoft.com/office/powerpoint/2010/main" val="2468414585"/>
              </p:ext>
            </p:extLst>
          </p:nvPr>
        </p:nvGraphicFramePr>
        <p:xfrm>
          <a:off x="7712816" y="1890789"/>
          <a:ext cx="3987800" cy="3738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Схема 23"/>
          <p:cNvGraphicFramePr/>
          <p:nvPr>
            <p:extLst>
              <p:ext uri="{D42A27DB-BD31-4B8C-83A1-F6EECF244321}">
                <p14:modId xmlns:p14="http://schemas.microsoft.com/office/powerpoint/2010/main" val="2193402691"/>
              </p:ext>
            </p:extLst>
          </p:nvPr>
        </p:nvGraphicFramePr>
        <p:xfrm>
          <a:off x="7715102" y="2376158"/>
          <a:ext cx="3987800" cy="4074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4" name="Схема 43"/>
          <p:cNvGraphicFramePr/>
          <p:nvPr>
            <p:extLst>
              <p:ext uri="{D42A27DB-BD31-4B8C-83A1-F6EECF244321}">
                <p14:modId xmlns:p14="http://schemas.microsoft.com/office/powerpoint/2010/main" val="258361155"/>
              </p:ext>
            </p:extLst>
          </p:nvPr>
        </p:nvGraphicFramePr>
        <p:xfrm>
          <a:off x="7698895" y="3979402"/>
          <a:ext cx="4094853" cy="41291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45" name="Схема 44"/>
          <p:cNvGraphicFramePr/>
          <p:nvPr>
            <p:extLst>
              <p:ext uri="{D42A27DB-BD31-4B8C-83A1-F6EECF244321}">
                <p14:modId xmlns:p14="http://schemas.microsoft.com/office/powerpoint/2010/main" val="1994716327"/>
              </p:ext>
            </p:extLst>
          </p:nvPr>
        </p:nvGraphicFramePr>
        <p:xfrm>
          <a:off x="7713002" y="4602724"/>
          <a:ext cx="4080746" cy="42732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6" name="Скругленный прямоугольник 25"/>
          <p:cNvSpPr/>
          <p:nvPr/>
        </p:nvSpPr>
        <p:spPr>
          <a:xfrm>
            <a:off x="2130587" y="5156644"/>
            <a:ext cx="5465980" cy="629844"/>
          </a:xfrm>
          <a:prstGeom prst="roundRect">
            <a:avLst/>
          </a:prstGeom>
          <a:solidFill>
            <a:schemeClr val="bg1">
              <a:lumMod val="75000"/>
            </a:schemeClr>
          </a:solidFill>
          <a:ln>
            <a:solidFill>
              <a:schemeClr val="bg1">
                <a:lumMod val="85000"/>
              </a:schemeClr>
            </a:solidFill>
          </a:ln>
          <a:scene3d>
            <a:camera prst="orthographicFront"/>
            <a:lightRig rig="threePt" dir="t"/>
          </a:scene3d>
          <a:sp3d extrusionH="69850" contourW="44450">
            <a:bevelT w="63500" h="69850"/>
            <a:bevelB w="139700" prst="cross"/>
          </a:sp3d>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ru-RU" sz="1600" dirty="0">
                <a:solidFill>
                  <a:schemeClr val="tx1"/>
                </a:solidFill>
              </a:rPr>
              <a:t>1.7. Субсидии на возмещение части затрат на закладку и уход за многолетними насаждениями</a:t>
            </a:r>
          </a:p>
        </p:txBody>
      </p:sp>
      <p:grpSp>
        <p:nvGrpSpPr>
          <p:cNvPr id="21" name="Группа 20"/>
          <p:cNvGrpSpPr/>
          <p:nvPr/>
        </p:nvGrpSpPr>
        <p:grpSpPr>
          <a:xfrm>
            <a:off x="7718779" y="5216958"/>
            <a:ext cx="3981837" cy="484057"/>
            <a:chOff x="8105" y="0"/>
            <a:chExt cx="4032421" cy="484057"/>
          </a:xfrm>
        </p:grpSpPr>
        <p:sp>
          <p:nvSpPr>
            <p:cNvPr id="27" name="Шеврон 26"/>
            <p:cNvSpPr/>
            <p:nvPr/>
          </p:nvSpPr>
          <p:spPr>
            <a:xfrm>
              <a:off x="8105" y="0"/>
              <a:ext cx="4032421" cy="48405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Шеврон 4"/>
            <p:cNvSpPr txBox="1"/>
            <p:nvPr/>
          </p:nvSpPr>
          <p:spPr>
            <a:xfrm>
              <a:off x="250134" y="0"/>
              <a:ext cx="3548364" cy="484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14669" rIns="14669" bIns="14669" numCol="1" spcCol="1270" anchor="ctr" anchorCtr="0">
              <a:noAutofit/>
            </a:bodyPr>
            <a:lstStyle/>
            <a:p>
              <a:pPr lvl="0" algn="ctr">
                <a:spcAft>
                  <a:spcPts val="0"/>
                </a:spcAft>
              </a:pPr>
              <a:r>
                <a:rPr lang="ru-RU" sz="1050" dirty="0">
                  <a:solidFill>
                    <a:schemeClr val="tx1"/>
                  </a:solidFill>
                </a:rPr>
                <a:t> Приказ МСХ НО от 12.02.2025 г. № 60</a:t>
              </a:r>
            </a:p>
          </p:txBody>
        </p:sp>
      </p:grpSp>
      <p:graphicFrame>
        <p:nvGraphicFramePr>
          <p:cNvPr id="2" name="Схема 1">
            <a:extLst>
              <a:ext uri="{FF2B5EF4-FFF2-40B4-BE49-F238E27FC236}">
                <a16:creationId xmlns="" xmlns:a16="http://schemas.microsoft.com/office/drawing/2014/main" id="{FCF7063D-BBF1-411B-617C-BAC072C191EF}"/>
              </a:ext>
            </a:extLst>
          </p:cNvPr>
          <p:cNvGraphicFramePr/>
          <p:nvPr>
            <p:extLst>
              <p:ext uri="{D42A27DB-BD31-4B8C-83A1-F6EECF244321}">
                <p14:modId xmlns:p14="http://schemas.microsoft.com/office/powerpoint/2010/main" val="2022565712"/>
              </p:ext>
            </p:extLst>
          </p:nvPr>
        </p:nvGraphicFramePr>
        <p:xfrm>
          <a:off x="7698895" y="2891099"/>
          <a:ext cx="3987800" cy="37381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3" name="Схема 2">
            <a:extLst>
              <a:ext uri="{FF2B5EF4-FFF2-40B4-BE49-F238E27FC236}">
                <a16:creationId xmlns="" xmlns:a16="http://schemas.microsoft.com/office/drawing/2014/main" id="{E1DE2250-4550-F507-F371-D57FFE7A3EB3}"/>
              </a:ext>
            </a:extLst>
          </p:cNvPr>
          <p:cNvGraphicFramePr/>
          <p:nvPr>
            <p:extLst>
              <p:ext uri="{D42A27DB-BD31-4B8C-83A1-F6EECF244321}">
                <p14:modId xmlns:p14="http://schemas.microsoft.com/office/powerpoint/2010/main" val="2451082623"/>
              </p:ext>
            </p:extLst>
          </p:nvPr>
        </p:nvGraphicFramePr>
        <p:xfrm>
          <a:off x="7712816" y="3395179"/>
          <a:ext cx="3987800" cy="37381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55AF6570-F3D5-4ACB-ADEB-461916732436}" type="slidenum">
              <a:rPr lang="uk-UA" altLang="ru-RU" sz="1600" smtClean="0">
                <a:solidFill>
                  <a:schemeClr val="accent1"/>
                </a:solidFill>
              </a:rPr>
              <a:pPr>
                <a:lnSpc>
                  <a:spcPct val="100000"/>
                </a:lnSpc>
                <a:spcBef>
                  <a:spcPct val="0"/>
                </a:spcBef>
                <a:buFontTx/>
                <a:buNone/>
              </a:pPr>
              <a:t>5</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14342" name="TextBox 7"/>
          <p:cNvSpPr txBox="1">
            <a:spLocks noChangeArrowheads="1"/>
          </p:cNvSpPr>
          <p:nvPr/>
        </p:nvSpPr>
        <p:spPr bwMode="auto">
          <a:xfrm>
            <a:off x="3534063" y="571993"/>
            <a:ext cx="6737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rPr>
              <a:t>1.1. </a:t>
            </a:r>
            <a:r>
              <a:rPr lang="ru-RU" altLang="ru-RU" sz="2400" dirty="0" err="1">
                <a:latin typeface="+mn-lt"/>
              </a:rPr>
              <a:t>Поддержк</a:t>
            </a:r>
            <a:r>
              <a:rPr lang="en-US" altLang="ru-RU" sz="2400" dirty="0">
                <a:latin typeface="+mn-lt"/>
              </a:rPr>
              <a:t>а </a:t>
            </a:r>
            <a:r>
              <a:rPr lang="ru-RU" altLang="ru-RU" sz="2400" dirty="0">
                <a:latin typeface="+mn-lt"/>
              </a:rPr>
              <a:t>элитного семеноводства</a:t>
            </a:r>
          </a:p>
        </p:txBody>
      </p:sp>
      <p:grpSp>
        <p:nvGrpSpPr>
          <p:cNvPr id="2" name="Группа 1"/>
          <p:cNvGrpSpPr/>
          <p:nvPr/>
        </p:nvGrpSpPr>
        <p:grpSpPr>
          <a:xfrm>
            <a:off x="1945183" y="931026"/>
            <a:ext cx="10065215" cy="5717751"/>
            <a:chOff x="1969787" y="1535336"/>
            <a:chExt cx="9153007" cy="4869104"/>
          </a:xfrm>
        </p:grpSpPr>
        <p:grpSp>
          <p:nvGrpSpPr>
            <p:cNvPr id="17" name="Группа 16"/>
            <p:cNvGrpSpPr/>
            <p:nvPr/>
          </p:nvGrpSpPr>
          <p:grpSpPr>
            <a:xfrm>
              <a:off x="1974365" y="1549268"/>
              <a:ext cx="1881066" cy="418869"/>
              <a:chOff x="0" y="271471"/>
              <a:chExt cx="1881066" cy="418869"/>
            </a:xfrm>
          </p:grpSpPr>
          <p:sp>
            <p:nvSpPr>
              <p:cNvPr id="45" name="Скругленный прямоугольник 44"/>
              <p:cNvSpPr/>
              <p:nvPr/>
            </p:nvSpPr>
            <p:spPr>
              <a:xfrm>
                <a:off x="0" y="271471"/>
                <a:ext cx="1881065" cy="418869"/>
              </a:xfrm>
              <a:prstGeom prst="roundRect">
                <a:avLst>
                  <a:gd name="adj" fmla="val 10000"/>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Скругленный прямоугольник 6"/>
              <p:cNvSpPr txBox="1"/>
              <p:nvPr/>
            </p:nvSpPr>
            <p:spPr>
              <a:xfrm>
                <a:off x="12269" y="283739"/>
                <a:ext cx="1868797" cy="394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100" b="1" kern="1200" dirty="0">
                    <a:solidFill>
                      <a:schemeClr val="tx1"/>
                    </a:solidFill>
                  </a:rPr>
                  <a:t>За счет средств федерального и областного бюджетов</a:t>
                </a:r>
              </a:p>
            </p:txBody>
          </p:sp>
        </p:grpSp>
        <p:grpSp>
          <p:nvGrpSpPr>
            <p:cNvPr id="18" name="Группа 17"/>
            <p:cNvGrpSpPr/>
            <p:nvPr/>
          </p:nvGrpSpPr>
          <p:grpSpPr>
            <a:xfrm>
              <a:off x="1973405" y="2009310"/>
              <a:ext cx="1882024" cy="3603488"/>
              <a:chOff x="-960" y="744442"/>
              <a:chExt cx="1882024" cy="2720431"/>
            </a:xfrm>
          </p:grpSpPr>
          <p:sp>
            <p:nvSpPr>
              <p:cNvPr id="43" name="Скругленный прямоугольник 42"/>
              <p:cNvSpPr/>
              <p:nvPr/>
            </p:nvSpPr>
            <p:spPr>
              <a:xfrm>
                <a:off x="0" y="751899"/>
                <a:ext cx="1881064" cy="2712974"/>
              </a:xfrm>
              <a:prstGeom prst="roundRect">
                <a:avLst>
                  <a:gd name="adj" fmla="val 10000"/>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Скругленный прямоугольник 8"/>
              <p:cNvSpPr txBox="1"/>
              <p:nvPr/>
            </p:nvSpPr>
            <p:spPr>
              <a:xfrm>
                <a:off x="-960" y="744442"/>
                <a:ext cx="1882024" cy="27204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000" u="sng" kern="1200" dirty="0">
                    <a:solidFill>
                      <a:schemeClr val="tx1"/>
                    </a:solidFill>
                  </a:rPr>
                  <a:t>Приобретение элитных семян, включая сорта импортной селекции</a:t>
                </a:r>
                <a:endParaRPr lang="en-US" sz="1000" kern="1200" dirty="0">
                  <a:solidFill>
                    <a:schemeClr val="tx1"/>
                  </a:solidFill>
                </a:endParaRPr>
              </a:p>
              <a:p>
                <a:pPr lvl="0" algn="ctr" defTabSz="533400">
                  <a:lnSpc>
                    <a:spcPct val="90000"/>
                  </a:lnSpc>
                  <a:spcBef>
                    <a:spcPct val="0"/>
                  </a:spcBef>
                  <a:spcAft>
                    <a:spcPts val="0"/>
                  </a:spcAft>
                </a:pPr>
                <a:r>
                  <a:rPr lang="en-US" sz="1000" kern="1200" dirty="0" err="1">
                    <a:solidFill>
                      <a:schemeClr val="tx1"/>
                    </a:solidFill>
                  </a:rPr>
                  <a:t>Условия</a:t>
                </a:r>
                <a:r>
                  <a:rPr lang="en-US" sz="1000" kern="1200" dirty="0">
                    <a:solidFill>
                      <a:schemeClr val="tx1"/>
                    </a:solidFill>
                  </a:rPr>
                  <a:t>:</a:t>
                </a:r>
              </a:p>
              <a:p>
                <a:pPr lvl="0" algn="ctr" defTabSz="533400">
                  <a:lnSpc>
                    <a:spcPct val="90000"/>
                  </a:lnSpc>
                  <a:spcBef>
                    <a:spcPct val="0"/>
                  </a:spcBef>
                  <a:spcAft>
                    <a:spcPts val="0"/>
                  </a:spcAft>
                </a:pPr>
                <a:r>
                  <a:rPr lang="en-US" sz="1000" kern="1200" dirty="0">
                    <a:solidFill>
                      <a:schemeClr val="tx1"/>
                    </a:solidFill>
                  </a:rPr>
                  <a:t>- с</a:t>
                </a:r>
                <a:r>
                  <a:rPr lang="ru-RU" sz="1000" kern="1200" dirty="0">
                    <a:solidFill>
                      <a:schemeClr val="tx1"/>
                    </a:solidFill>
                  </a:rPr>
                  <a:t>орта или гибриды приобретенных получателем семян </a:t>
                </a:r>
                <a:r>
                  <a:rPr lang="en-US" sz="1000" kern="1200" dirty="0" err="1">
                    <a:solidFill>
                      <a:schemeClr val="tx1"/>
                    </a:solidFill>
                  </a:rPr>
                  <a:t>должны</a:t>
                </a:r>
                <a:r>
                  <a:rPr lang="en-US" sz="1000" kern="1200" dirty="0">
                    <a:solidFill>
                      <a:schemeClr val="tx1"/>
                    </a:solidFill>
                  </a:rPr>
                  <a:t> </a:t>
                </a:r>
                <a:r>
                  <a:rPr lang="en-US" sz="1000" kern="1200" dirty="0" err="1">
                    <a:solidFill>
                      <a:schemeClr val="tx1"/>
                    </a:solidFill>
                  </a:rPr>
                  <a:t>быть</a:t>
                </a:r>
                <a:r>
                  <a:rPr lang="en-US" sz="1000" kern="1200" dirty="0">
                    <a:solidFill>
                      <a:schemeClr val="tx1"/>
                    </a:solidFill>
                  </a:rPr>
                  <a:t> </a:t>
                </a:r>
                <a:r>
                  <a:rPr lang="ru-RU" sz="1000" kern="1200" dirty="0">
                    <a:solidFill>
                      <a:schemeClr val="tx1"/>
                    </a:solidFill>
                  </a:rPr>
                  <a:t>включены в Государственный реестр селекционных достижений, допущенных к использованию;</a:t>
                </a:r>
                <a:endParaRPr lang="en-US" sz="1000" kern="1200" dirty="0">
                  <a:solidFill>
                    <a:schemeClr val="tx1"/>
                  </a:solidFill>
                </a:endParaRPr>
              </a:p>
              <a:p>
                <a:pPr marL="171450" lvl="0" indent="-171450" algn="ctr" defTabSz="533400">
                  <a:lnSpc>
                    <a:spcPct val="90000"/>
                  </a:lnSpc>
                  <a:spcAft>
                    <a:spcPts val="0"/>
                  </a:spcAft>
                  <a:buFontTx/>
                  <a:buChar char="-"/>
                </a:pPr>
                <a:r>
                  <a:rPr lang="ru-RU" sz="1000" dirty="0">
                    <a:solidFill>
                      <a:schemeClr val="tx1"/>
                    </a:solidFill>
                  </a:rPr>
                  <a:t>осуществление получателем сева семян в году получения субсидии либо в году, следующем за годом получения субсидии;</a:t>
                </a:r>
              </a:p>
              <a:p>
                <a:pPr marL="171450" lvl="0" indent="-171450" algn="ctr" defTabSz="533400">
                  <a:lnSpc>
                    <a:spcPct val="90000"/>
                  </a:lnSpc>
                  <a:spcAft>
                    <a:spcPts val="0"/>
                  </a:spcAft>
                  <a:buFontTx/>
                  <a:buChar char="-"/>
                </a:pPr>
                <a:r>
                  <a:rPr lang="ru-RU" sz="1000" dirty="0">
                    <a:solidFill>
                      <a:schemeClr val="tx1"/>
                    </a:solidFill>
                  </a:rPr>
                  <a:t>осуществление получателем субсидии страхования рисков утраты (гибели) урожая сельскохозяйственной культуры, на которую выплачивается субсидия, в результате наступления всех или нескольких событий, предусмотренных пунктом 1 части 1 статьи 8 Федерального закона от 25 июля 2011 г. N 260-ФЗ. </a:t>
                </a:r>
              </a:p>
            </p:txBody>
          </p:sp>
        </p:grpSp>
        <p:grpSp>
          <p:nvGrpSpPr>
            <p:cNvPr id="19" name="Группа 18"/>
            <p:cNvGrpSpPr/>
            <p:nvPr/>
          </p:nvGrpSpPr>
          <p:grpSpPr>
            <a:xfrm>
              <a:off x="1969787" y="5689909"/>
              <a:ext cx="1885641" cy="704519"/>
              <a:chOff x="117051" y="3561147"/>
              <a:chExt cx="1658606" cy="704519"/>
            </a:xfrm>
          </p:grpSpPr>
          <p:sp>
            <p:nvSpPr>
              <p:cNvPr id="41" name="Скругленный прямоугольник 40"/>
              <p:cNvSpPr/>
              <p:nvPr/>
            </p:nvSpPr>
            <p:spPr>
              <a:xfrm>
                <a:off x="144441" y="3561147"/>
                <a:ext cx="1631215" cy="704519"/>
              </a:xfrm>
              <a:prstGeom prst="roundRect">
                <a:avLst>
                  <a:gd name="adj" fmla="val 10000"/>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Скругленный прямоугольник 10"/>
              <p:cNvSpPr txBox="1"/>
              <p:nvPr/>
            </p:nvSpPr>
            <p:spPr>
              <a:xfrm>
                <a:off x="117051" y="3561147"/>
                <a:ext cx="1658606" cy="6946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ru-RU" sz="1000" kern="1200" dirty="0">
                    <a:solidFill>
                      <a:schemeClr val="tx1"/>
                    </a:solidFill>
                  </a:rPr>
                  <a:t>на 1 гектар </a:t>
                </a:r>
                <a:r>
                  <a:rPr lang="ru-RU" sz="1000" dirty="0">
                    <a:solidFill>
                      <a:schemeClr val="tx1"/>
                    </a:solidFill>
                  </a:rPr>
                  <a:t>площади</a:t>
                </a:r>
                <a:r>
                  <a:rPr lang="ru-RU" sz="1000" kern="1200" dirty="0">
                    <a:solidFill>
                      <a:schemeClr val="tx1"/>
                    </a:solidFill>
                  </a:rPr>
                  <a:t> засеваемой элитными семенами </a:t>
                </a:r>
                <a:r>
                  <a:rPr lang="ru-RU" sz="1000" dirty="0">
                    <a:solidFill>
                      <a:schemeClr val="tx1"/>
                    </a:solidFill>
                  </a:rPr>
                  <a:t>или в процентах от стоимости семян, произведенных в рамках ФНТП </a:t>
                </a:r>
                <a:r>
                  <a:rPr lang="ru-RU" sz="1000" kern="1200" dirty="0">
                    <a:solidFill>
                      <a:schemeClr val="tx1"/>
                    </a:solidFill>
                  </a:rPr>
                  <a:t>по ставкам, определяемым </a:t>
                </a:r>
                <a:r>
                  <a:rPr lang="en-US" sz="1000" kern="1200" dirty="0">
                    <a:solidFill>
                      <a:schemeClr val="tx1"/>
                    </a:solidFill>
                  </a:rPr>
                  <a:t>Минсельхозпродом</a:t>
                </a:r>
                <a:endParaRPr lang="ru-RU" sz="1000" kern="1200" dirty="0">
                  <a:solidFill>
                    <a:schemeClr val="tx1"/>
                  </a:solidFill>
                </a:endParaRPr>
              </a:p>
            </p:txBody>
          </p:sp>
        </p:grpSp>
        <p:grpSp>
          <p:nvGrpSpPr>
            <p:cNvPr id="20" name="Группа 19"/>
            <p:cNvGrpSpPr/>
            <p:nvPr/>
          </p:nvGrpSpPr>
          <p:grpSpPr>
            <a:xfrm>
              <a:off x="3950080" y="1535336"/>
              <a:ext cx="7172714" cy="422926"/>
              <a:chOff x="1861449" y="267414"/>
              <a:chExt cx="7217138" cy="422926"/>
            </a:xfrm>
          </p:grpSpPr>
          <p:sp>
            <p:nvSpPr>
              <p:cNvPr id="39" name="Скругленный прямоугольник 38"/>
              <p:cNvSpPr/>
              <p:nvPr/>
            </p:nvSpPr>
            <p:spPr>
              <a:xfrm>
                <a:off x="1865107" y="271471"/>
                <a:ext cx="7213480" cy="418869"/>
              </a:xfrm>
              <a:prstGeom prst="roundRect">
                <a:avLst>
                  <a:gd name="adj" fmla="val 10000"/>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Скругленный прямоугольник 12"/>
              <p:cNvSpPr txBox="1"/>
              <p:nvPr/>
            </p:nvSpPr>
            <p:spPr>
              <a:xfrm>
                <a:off x="1861449" y="267414"/>
                <a:ext cx="7213480" cy="4117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100" b="1" kern="1200" dirty="0">
                    <a:solidFill>
                      <a:schemeClr val="tx1"/>
                    </a:solidFill>
                  </a:rPr>
                  <a:t>За счет средств областного бюджета</a:t>
                </a:r>
              </a:p>
            </p:txBody>
          </p:sp>
        </p:grpSp>
        <p:grpSp>
          <p:nvGrpSpPr>
            <p:cNvPr id="21" name="Группа 20"/>
            <p:cNvGrpSpPr/>
            <p:nvPr/>
          </p:nvGrpSpPr>
          <p:grpSpPr>
            <a:xfrm>
              <a:off x="3875014" y="1968138"/>
              <a:ext cx="2524756" cy="3644660"/>
              <a:chOff x="1956886" y="713774"/>
              <a:chExt cx="1982733" cy="2768882"/>
            </a:xfrm>
          </p:grpSpPr>
          <p:sp>
            <p:nvSpPr>
              <p:cNvPr id="37" name="Скругленный прямоугольник 36"/>
              <p:cNvSpPr/>
              <p:nvPr/>
            </p:nvSpPr>
            <p:spPr>
              <a:xfrm>
                <a:off x="2018694" y="752141"/>
                <a:ext cx="1920924" cy="2730515"/>
              </a:xfrm>
              <a:prstGeom prst="roundRect">
                <a:avLst>
                  <a:gd name="adj" fmla="val 10000"/>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8" name="Скругленный прямоугольник 14"/>
              <p:cNvSpPr txBox="1"/>
              <p:nvPr/>
            </p:nvSpPr>
            <p:spPr>
              <a:xfrm>
                <a:off x="1956886" y="713774"/>
                <a:ext cx="1982733" cy="27688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45720" rIns="36000" bIns="45720" numCol="1" spcCol="1270" anchor="ctr" anchorCtr="0">
                <a:noAutofit/>
              </a:bodyPr>
              <a:lstStyle/>
              <a:p>
                <a:pPr lvl="0" algn="ctr" defTabSz="533400">
                  <a:lnSpc>
                    <a:spcPct val="90000"/>
                  </a:lnSpc>
                  <a:spcBef>
                    <a:spcPct val="0"/>
                  </a:spcBef>
                  <a:spcAft>
                    <a:spcPct val="35000"/>
                  </a:spcAft>
                </a:pPr>
                <a:r>
                  <a:rPr lang="ru-RU" sz="1000" u="sng" kern="1200" dirty="0">
                    <a:solidFill>
                      <a:schemeClr val="tx1"/>
                    </a:solidFill>
                  </a:rPr>
                  <a:t>Приобретение семян, включая сорта</a:t>
                </a:r>
                <a:br>
                  <a:rPr lang="ru-RU" sz="1000" u="sng" kern="1200" dirty="0">
                    <a:solidFill>
                      <a:schemeClr val="tx1"/>
                    </a:solidFill>
                  </a:rPr>
                </a:br>
                <a:r>
                  <a:rPr lang="ru-RU" sz="1000" u="sng" kern="1200" dirty="0">
                    <a:solidFill>
                      <a:schemeClr val="tx1"/>
                    </a:solidFill>
                  </a:rPr>
                  <a:t> (гибриды) импортной селекции</a:t>
                </a:r>
                <a:endParaRPr lang="en-US" sz="1000" u="sng" kern="1200" dirty="0">
                  <a:solidFill>
                    <a:schemeClr val="tx1"/>
                  </a:solidFill>
                </a:endParaRPr>
              </a:p>
              <a:p>
                <a:pPr lvl="0" algn="ctr" defTabSz="533400">
                  <a:lnSpc>
                    <a:spcPct val="90000"/>
                  </a:lnSpc>
                  <a:spcAft>
                    <a:spcPts val="0"/>
                  </a:spcAft>
                </a:pPr>
                <a:r>
                  <a:rPr lang="en-US" sz="1000" dirty="0" err="1">
                    <a:solidFill>
                      <a:schemeClr val="tx1"/>
                    </a:solidFill>
                  </a:rPr>
                  <a:t>Условия</a:t>
                </a:r>
                <a:r>
                  <a:rPr lang="en-US" sz="1000" dirty="0">
                    <a:solidFill>
                      <a:schemeClr val="tx1"/>
                    </a:solidFill>
                  </a:rPr>
                  <a:t>:</a:t>
                </a:r>
              </a:p>
              <a:p>
                <a:pPr algn="ctr" defTabSz="533400">
                  <a:lnSpc>
                    <a:spcPct val="90000"/>
                  </a:lnSpc>
                  <a:spcAft>
                    <a:spcPts val="0"/>
                  </a:spcAft>
                </a:pPr>
                <a:r>
                  <a:rPr lang="en-US" sz="1000" dirty="0">
                    <a:solidFill>
                      <a:schemeClr val="tx1"/>
                    </a:solidFill>
                  </a:rPr>
                  <a:t>- с</a:t>
                </a:r>
                <a:r>
                  <a:rPr lang="ru-RU" sz="1000" dirty="0">
                    <a:solidFill>
                      <a:schemeClr val="tx1"/>
                    </a:solidFill>
                  </a:rPr>
                  <a:t>орта или гибриды приобретенных получателем семян </a:t>
                </a:r>
                <a:r>
                  <a:rPr lang="en-US" sz="1000" dirty="0" err="1">
                    <a:solidFill>
                      <a:schemeClr val="tx1"/>
                    </a:solidFill>
                  </a:rPr>
                  <a:t>должны</a:t>
                </a:r>
                <a:r>
                  <a:rPr lang="en-US" sz="1000" dirty="0">
                    <a:solidFill>
                      <a:schemeClr val="tx1"/>
                    </a:solidFill>
                  </a:rPr>
                  <a:t> </a:t>
                </a:r>
                <a:r>
                  <a:rPr lang="en-US" sz="1000" dirty="0" err="1">
                    <a:solidFill>
                      <a:schemeClr val="tx1"/>
                    </a:solidFill>
                  </a:rPr>
                  <a:t>быть</a:t>
                </a:r>
                <a:r>
                  <a:rPr lang="en-US" sz="1000" dirty="0">
                    <a:solidFill>
                      <a:schemeClr val="tx1"/>
                    </a:solidFill>
                  </a:rPr>
                  <a:t> </a:t>
                </a:r>
                <a:r>
                  <a:rPr lang="ru-RU" sz="1000" dirty="0">
                    <a:solidFill>
                      <a:schemeClr val="tx1"/>
                    </a:solidFill>
                  </a:rPr>
                  <a:t>включены в Государственный реестр селекционных достижений, допущенных к использованию;</a:t>
                </a:r>
                <a:endParaRPr lang="en-US" sz="1000" dirty="0">
                  <a:solidFill>
                    <a:schemeClr val="tx1"/>
                  </a:solidFill>
                </a:endParaRPr>
              </a:p>
              <a:p>
                <a:pPr marL="171450" indent="-171450" algn="ctr" defTabSz="533400">
                  <a:lnSpc>
                    <a:spcPct val="90000"/>
                  </a:lnSpc>
                  <a:spcAft>
                    <a:spcPts val="0"/>
                  </a:spcAft>
                  <a:buFontTx/>
                  <a:buChar char="-"/>
                </a:pPr>
                <a:r>
                  <a:rPr lang="ru-RU" sz="1000" dirty="0">
                    <a:solidFill>
                      <a:schemeClr val="tx1"/>
                    </a:solidFill>
                  </a:rPr>
                  <a:t>осуществление получателем сева семян в году получения субсидии либо в году, следующем за годом получения субсидии (за </a:t>
                </a:r>
                <a:r>
                  <a:rPr lang="ru-RU" sz="1000" dirty="0" err="1">
                    <a:solidFill>
                      <a:schemeClr val="tx1"/>
                    </a:solidFill>
                  </a:rPr>
                  <a:t>искл</a:t>
                </a:r>
                <a:r>
                  <a:rPr lang="ru-RU" sz="1000" dirty="0">
                    <a:solidFill>
                      <a:schemeClr val="tx1"/>
                    </a:solidFill>
                  </a:rPr>
                  <a:t>. семян овощей защищенного грунта, сев которых должен быть осуществлен не позднее второго года, следующего за годом предоставления субсидии);</a:t>
                </a:r>
              </a:p>
              <a:p>
                <a:pPr marL="171450" indent="-171450" algn="ctr" defTabSz="533400">
                  <a:lnSpc>
                    <a:spcPct val="90000"/>
                  </a:lnSpc>
                  <a:spcAft>
                    <a:spcPts val="0"/>
                  </a:spcAft>
                  <a:buFontTx/>
                  <a:buChar char="-"/>
                </a:pPr>
                <a:r>
                  <a:rPr lang="ru-RU" sz="1000" dirty="0">
                    <a:solidFill>
                      <a:schemeClr val="tx1"/>
                    </a:solidFill>
                  </a:rPr>
                  <a:t>наличие у получателя субсидии, являющегося юридическим лицом, уровня среднемесячной заработной платы  не ниже полутора величин минимального размера оплаты труда на дату получения государственной поддержки;</a:t>
                </a:r>
              </a:p>
              <a:p>
                <a:pPr marL="171450" indent="-171450" algn="ctr" defTabSz="533400">
                  <a:lnSpc>
                    <a:spcPct val="90000"/>
                  </a:lnSpc>
                  <a:spcAft>
                    <a:spcPts val="0"/>
                  </a:spcAft>
                  <a:buFontTx/>
                  <a:buChar char="-"/>
                </a:pPr>
                <a:r>
                  <a:rPr lang="ru-RU" sz="1000" dirty="0">
                    <a:solidFill>
                      <a:schemeClr val="tx1"/>
                    </a:solidFill>
                  </a:rPr>
                  <a:t>обладает статусом Партнера Фонда содействия участникам специальной военной операции и членам их семей "Фонд Народного Единства Нижегородской области" либо осуществляет иные безвозмездные перечисления в соответствии с Указом Губернатора Нижегородской области от 13 ноября 2024 г. N 225.</a:t>
                </a:r>
              </a:p>
            </p:txBody>
          </p:sp>
        </p:grpSp>
        <p:grpSp>
          <p:nvGrpSpPr>
            <p:cNvPr id="22" name="Группа 21"/>
            <p:cNvGrpSpPr/>
            <p:nvPr/>
          </p:nvGrpSpPr>
          <p:grpSpPr>
            <a:xfrm>
              <a:off x="3950080" y="5681391"/>
              <a:ext cx="2446068" cy="723049"/>
              <a:chOff x="2199074" y="3559325"/>
              <a:chExt cx="1720197" cy="723049"/>
            </a:xfrm>
          </p:grpSpPr>
          <p:sp>
            <p:nvSpPr>
              <p:cNvPr id="35" name="Скругленный прямоугольник 34"/>
              <p:cNvSpPr/>
              <p:nvPr/>
            </p:nvSpPr>
            <p:spPr>
              <a:xfrm>
                <a:off x="2201632" y="3559325"/>
                <a:ext cx="1717639" cy="711674"/>
              </a:xfrm>
              <a:prstGeom prst="roundRect">
                <a:avLst>
                  <a:gd name="adj" fmla="val 10000"/>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Скругленный прямоугольник 16"/>
              <p:cNvSpPr txBox="1"/>
              <p:nvPr/>
            </p:nvSpPr>
            <p:spPr>
              <a:xfrm>
                <a:off x="2199074" y="3567842"/>
                <a:ext cx="1717639" cy="714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108000" rIns="41910" bIns="41910" numCol="1" spcCol="1270" anchor="ctr" anchorCtr="0">
                <a:noAutofit/>
              </a:bodyPr>
              <a:lstStyle/>
              <a:p>
                <a:pPr lvl="0" algn="ctr" defTabSz="488950">
                  <a:lnSpc>
                    <a:spcPct val="90000"/>
                  </a:lnSpc>
                  <a:spcBef>
                    <a:spcPct val="0"/>
                  </a:spcBef>
                  <a:spcAft>
                    <a:spcPct val="35000"/>
                  </a:spcAft>
                </a:pPr>
                <a:r>
                  <a:rPr lang="ru-RU" sz="1000" kern="1200" dirty="0">
                    <a:solidFill>
                      <a:schemeClr val="tx1"/>
                    </a:solidFill>
                  </a:rPr>
                  <a:t>за 1 тонну или 1 посевную единицу семян или в размере процента от стоимости семян (для семян овощных и бахчевых культур) по ставкам, определяемым </a:t>
                </a:r>
                <a:r>
                  <a:rPr lang="en-US" sz="1000" kern="1200" dirty="0">
                    <a:solidFill>
                      <a:schemeClr val="tx1"/>
                    </a:solidFill>
                  </a:rPr>
                  <a:t>Минсельхозпродом</a:t>
                </a:r>
                <a:endParaRPr lang="ru-RU" sz="1000" kern="1200" dirty="0">
                  <a:solidFill>
                    <a:schemeClr val="tx1"/>
                  </a:solidFill>
                </a:endParaRPr>
              </a:p>
            </p:txBody>
          </p:sp>
        </p:grpSp>
        <p:grpSp>
          <p:nvGrpSpPr>
            <p:cNvPr id="23" name="Группа 22"/>
            <p:cNvGrpSpPr/>
            <p:nvPr/>
          </p:nvGrpSpPr>
          <p:grpSpPr>
            <a:xfrm>
              <a:off x="9038769" y="2027059"/>
              <a:ext cx="2084024" cy="3585737"/>
              <a:chOff x="3753751" y="751898"/>
              <a:chExt cx="2600441" cy="2718772"/>
            </a:xfrm>
          </p:grpSpPr>
          <p:sp>
            <p:nvSpPr>
              <p:cNvPr id="33" name="Скругленный прямоугольник 32"/>
              <p:cNvSpPr/>
              <p:nvPr/>
            </p:nvSpPr>
            <p:spPr>
              <a:xfrm>
                <a:off x="3753751" y="751898"/>
                <a:ext cx="2600436" cy="2718772"/>
              </a:xfrm>
              <a:prstGeom prst="roundRect">
                <a:avLst>
                  <a:gd name="adj" fmla="val 10000"/>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Скругленный прямоугольник 18"/>
              <p:cNvSpPr txBox="1"/>
              <p:nvPr/>
            </p:nvSpPr>
            <p:spPr>
              <a:xfrm>
                <a:off x="3753753" y="811927"/>
                <a:ext cx="2600439" cy="26587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ctr" defTabSz="533400">
                  <a:lnSpc>
                    <a:spcPct val="80000"/>
                  </a:lnSpc>
                  <a:spcBef>
                    <a:spcPct val="0"/>
                  </a:spcBef>
                  <a:spcAft>
                    <a:spcPct val="35000"/>
                  </a:spcAft>
                </a:pPr>
                <a:r>
                  <a:rPr lang="ru-RU" sz="1000" u="sng" kern="1200" dirty="0">
                    <a:solidFill>
                      <a:schemeClr val="tx1"/>
                    </a:solidFill>
                  </a:rPr>
                  <a:t>Производство мини-клубней картофеля</a:t>
                </a:r>
                <a:r>
                  <a:rPr lang="en-US" sz="1000" u="sng" kern="1200" dirty="0">
                    <a:solidFill>
                      <a:schemeClr val="tx1"/>
                    </a:solidFill>
                  </a:rPr>
                  <a:t>.</a:t>
                </a:r>
              </a:p>
              <a:p>
                <a:pPr lvl="0" algn="ctr" defTabSz="533400">
                  <a:lnSpc>
                    <a:spcPct val="90000"/>
                  </a:lnSpc>
                  <a:spcAft>
                    <a:spcPts val="0"/>
                  </a:spcAft>
                </a:pPr>
                <a:r>
                  <a:rPr lang="en-US" sz="1000" dirty="0" err="1">
                    <a:solidFill>
                      <a:schemeClr val="tx1"/>
                    </a:solidFill>
                  </a:rPr>
                  <a:t>Условия</a:t>
                </a:r>
                <a:r>
                  <a:rPr lang="en-US" sz="1000" dirty="0">
                    <a:solidFill>
                      <a:schemeClr val="tx1"/>
                    </a:solidFill>
                  </a:rPr>
                  <a:t>:</a:t>
                </a:r>
              </a:p>
              <a:p>
                <a:pPr lvl="0" algn="ctr" defTabSz="533400">
                  <a:lnSpc>
                    <a:spcPct val="90000"/>
                  </a:lnSpc>
                  <a:spcAft>
                    <a:spcPts val="0"/>
                  </a:spcAft>
                </a:pPr>
                <a:r>
                  <a:rPr lang="en-US" sz="1000" dirty="0">
                    <a:solidFill>
                      <a:schemeClr val="tx1"/>
                    </a:solidFill>
                  </a:rPr>
                  <a:t>-</a:t>
                </a:r>
                <a:r>
                  <a:rPr lang="ru-RU" sz="1000" dirty="0">
                    <a:solidFill>
                      <a:schemeClr val="tx1"/>
                    </a:solidFill>
                  </a:rPr>
                  <a:t> включение получателя в Реестр и осуществление им деятельности по производству мини-клубней картофеля;</a:t>
                </a:r>
              </a:p>
              <a:p>
                <a:pPr marL="171450" lvl="0" indent="-171450" algn="ctr" defTabSz="533400">
                  <a:lnSpc>
                    <a:spcPct val="90000"/>
                  </a:lnSpc>
                  <a:spcAft>
                    <a:spcPts val="0"/>
                  </a:spcAft>
                  <a:buFontTx/>
                  <a:buChar char="-"/>
                </a:pPr>
                <a:r>
                  <a:rPr lang="ru-RU" sz="1000" dirty="0">
                    <a:solidFill>
                      <a:schemeClr val="tx1"/>
                    </a:solidFill>
                  </a:rPr>
                  <a:t>наличие у получателя функционирующей лаборатории безвирусного семеноводства картофеля;</a:t>
                </a:r>
              </a:p>
              <a:p>
                <a:pPr marL="171450" lvl="0" indent="-171450" algn="ctr" defTabSz="533400">
                  <a:lnSpc>
                    <a:spcPct val="90000"/>
                  </a:lnSpc>
                  <a:spcAft>
                    <a:spcPts val="0"/>
                  </a:spcAft>
                  <a:buFontTx/>
                  <a:buChar char="-"/>
                </a:pPr>
                <a:r>
                  <a:rPr lang="ru-RU" sz="1000" dirty="0">
                    <a:solidFill>
                      <a:schemeClr val="tx1"/>
                    </a:solidFill>
                  </a:rPr>
                  <a:t>наличие у получателя субсидии, являющегося ЮЛ, уровня среднемесячной заработной платы не ниже полутора величин минимального размера оплаты труда на дату получения государственной поддержки;</a:t>
                </a:r>
              </a:p>
              <a:p>
                <a:pPr marL="171450" indent="-171450" algn="ctr" defTabSz="533400">
                  <a:lnSpc>
                    <a:spcPct val="90000"/>
                  </a:lnSpc>
                  <a:spcAft>
                    <a:spcPts val="0"/>
                  </a:spcAft>
                  <a:buFontTx/>
                  <a:buChar char="-"/>
                </a:pPr>
                <a:r>
                  <a:rPr lang="ru-RU" sz="1000" dirty="0">
                    <a:solidFill>
                      <a:schemeClr val="tx1"/>
                    </a:solidFill>
                  </a:rPr>
                  <a:t>обладает статусом Партнера Фонда содействия участникам специальной военной операции и членам их семей "Фонд Народного Единства Нижегородской области" либо осуществляет иные безвозмездные перечисления в соответствии с Указом Губернатора Нижегородской области от 13 ноября 2024 г. N 225.</a:t>
                </a:r>
              </a:p>
            </p:txBody>
          </p:sp>
        </p:grpSp>
        <p:grpSp>
          <p:nvGrpSpPr>
            <p:cNvPr id="24" name="Группа 23"/>
            <p:cNvGrpSpPr/>
            <p:nvPr/>
          </p:nvGrpSpPr>
          <p:grpSpPr>
            <a:xfrm>
              <a:off x="9035138" y="5666806"/>
              <a:ext cx="2084021" cy="706401"/>
              <a:chOff x="3781977" y="3522877"/>
              <a:chExt cx="2604589" cy="1090812"/>
            </a:xfrm>
          </p:grpSpPr>
          <p:sp>
            <p:nvSpPr>
              <p:cNvPr id="31" name="Скругленный прямоугольник 30"/>
              <p:cNvSpPr/>
              <p:nvPr/>
            </p:nvSpPr>
            <p:spPr>
              <a:xfrm>
                <a:off x="3781977" y="3522877"/>
                <a:ext cx="2604589" cy="1082540"/>
              </a:xfrm>
              <a:prstGeom prst="roundRect">
                <a:avLst>
                  <a:gd name="adj" fmla="val 10000"/>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ru-RU" dirty="0"/>
              </a:p>
            </p:txBody>
          </p:sp>
          <p:sp>
            <p:nvSpPr>
              <p:cNvPr id="32" name="Скругленный прямоугольник 20"/>
              <p:cNvSpPr txBox="1"/>
              <p:nvPr/>
            </p:nvSpPr>
            <p:spPr>
              <a:xfrm>
                <a:off x="3781977" y="3558553"/>
                <a:ext cx="2600065" cy="1055136"/>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000" kern="1200" dirty="0">
                    <a:solidFill>
                      <a:schemeClr val="tx1"/>
                    </a:solidFill>
                  </a:rPr>
                  <a:t>за 1 штуку произведенных семян по ставкам, определяемым </a:t>
                </a:r>
                <a:r>
                  <a:rPr lang="en-US" sz="1000" kern="1200" dirty="0">
                    <a:solidFill>
                      <a:schemeClr val="tx1"/>
                    </a:solidFill>
                  </a:rPr>
                  <a:t>Минсельхозпродом</a:t>
                </a:r>
                <a:endParaRPr lang="ru-RU" sz="1000" kern="1200" dirty="0">
                  <a:solidFill>
                    <a:schemeClr val="tx1"/>
                  </a:solidFill>
                </a:endParaRPr>
              </a:p>
            </p:txBody>
          </p:sp>
        </p:grpSp>
        <p:grpSp>
          <p:nvGrpSpPr>
            <p:cNvPr id="25" name="Группа 24"/>
            <p:cNvGrpSpPr/>
            <p:nvPr/>
          </p:nvGrpSpPr>
          <p:grpSpPr>
            <a:xfrm>
              <a:off x="6498054" y="2009308"/>
              <a:ext cx="2442952" cy="3603489"/>
              <a:chOff x="5896262" y="760940"/>
              <a:chExt cx="2465506" cy="2700787"/>
            </a:xfrm>
          </p:grpSpPr>
          <p:sp>
            <p:nvSpPr>
              <p:cNvPr id="29" name="Скругленный прямоугольник 28"/>
              <p:cNvSpPr/>
              <p:nvPr/>
            </p:nvSpPr>
            <p:spPr>
              <a:xfrm>
                <a:off x="5896263" y="774246"/>
                <a:ext cx="2465505" cy="2687481"/>
              </a:xfrm>
              <a:prstGeom prst="roundRect">
                <a:avLst>
                  <a:gd name="adj" fmla="val 10000"/>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ru-RU" dirty="0"/>
              </a:p>
            </p:txBody>
          </p:sp>
          <p:sp>
            <p:nvSpPr>
              <p:cNvPr id="30" name="Скругленный прямоугольник 22"/>
              <p:cNvSpPr txBox="1"/>
              <p:nvPr/>
            </p:nvSpPr>
            <p:spPr>
              <a:xfrm>
                <a:off x="5896262" y="760940"/>
                <a:ext cx="2464978" cy="27007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000" u="sng" kern="1200" dirty="0">
                    <a:solidFill>
                      <a:schemeClr val="tx1"/>
                    </a:solidFill>
                  </a:rPr>
                  <a:t>Приобретение семян </a:t>
                </a:r>
                <a:r>
                  <a:rPr lang="ru-RU" sz="1000" u="sng" kern="1200" dirty="0" err="1">
                    <a:solidFill>
                      <a:schemeClr val="tx1"/>
                    </a:solidFill>
                  </a:rPr>
                  <a:t>сельсхозтоваропроизводителей</a:t>
                </a:r>
                <a:r>
                  <a:rPr lang="ru-RU" sz="1000" u="sng" kern="1200" dirty="0">
                    <a:solidFill>
                      <a:schemeClr val="tx1"/>
                    </a:solidFill>
                  </a:rPr>
                  <a:t> Нижегородской области, включенных в Реестр организаций, осуществляющих производство и реализацию семян высших репродукций</a:t>
                </a:r>
                <a:endParaRPr lang="en-US" sz="1000" u="sng" kern="1200" dirty="0">
                  <a:solidFill>
                    <a:schemeClr val="tx1"/>
                  </a:solidFill>
                </a:endParaRPr>
              </a:p>
              <a:p>
                <a:pPr lvl="0" algn="ctr" defTabSz="533400">
                  <a:lnSpc>
                    <a:spcPct val="90000"/>
                  </a:lnSpc>
                  <a:spcAft>
                    <a:spcPts val="0"/>
                  </a:spcAft>
                </a:pPr>
                <a:r>
                  <a:rPr lang="en-US" sz="1000" dirty="0" err="1">
                    <a:solidFill>
                      <a:schemeClr val="tx1"/>
                    </a:solidFill>
                  </a:rPr>
                  <a:t>Услови</a:t>
                </a:r>
                <a:r>
                  <a:rPr lang="ru-RU" sz="1000" dirty="0">
                    <a:solidFill>
                      <a:schemeClr val="tx1"/>
                    </a:solidFill>
                  </a:rPr>
                  <a:t>я</a:t>
                </a:r>
                <a:r>
                  <a:rPr lang="en-US" sz="1000" dirty="0">
                    <a:solidFill>
                      <a:schemeClr val="tx1"/>
                    </a:solidFill>
                  </a:rPr>
                  <a:t>:</a:t>
                </a:r>
                <a:endParaRPr lang="ru-RU" sz="1000" dirty="0">
                  <a:solidFill>
                    <a:schemeClr val="tx1"/>
                  </a:solidFill>
                </a:endParaRPr>
              </a:p>
              <a:p>
                <a:pPr marL="171450" lvl="0" indent="-171450" algn="ctr" defTabSz="533400">
                  <a:lnSpc>
                    <a:spcPct val="90000"/>
                  </a:lnSpc>
                  <a:spcAft>
                    <a:spcPts val="0"/>
                  </a:spcAft>
                  <a:buFontTx/>
                  <a:buChar char="-"/>
                </a:pPr>
                <a:r>
                  <a:rPr lang="ru-RU" sz="1000" dirty="0">
                    <a:solidFill>
                      <a:schemeClr val="tx1"/>
                    </a:solidFill>
                  </a:rPr>
                  <a:t>сорта или гибриды приобретенных семян должны быть включены в Государственный реестр селекционных достижений, допущенных к использованию;</a:t>
                </a:r>
              </a:p>
              <a:p>
                <a:pPr marL="171450" lvl="0" indent="-171450" algn="ctr" defTabSz="533400">
                  <a:lnSpc>
                    <a:spcPct val="90000"/>
                  </a:lnSpc>
                  <a:spcAft>
                    <a:spcPts val="0"/>
                  </a:spcAft>
                  <a:buFontTx/>
                  <a:buChar char="-"/>
                </a:pPr>
                <a:r>
                  <a:rPr lang="ru-RU" sz="1000" dirty="0">
                    <a:solidFill>
                      <a:schemeClr val="tx1"/>
                    </a:solidFill>
                  </a:rPr>
                  <a:t>осуществление получателем сева семян в году получения субсидии либо в году, следующем за годом получения субсидии;</a:t>
                </a:r>
              </a:p>
              <a:p>
                <a:pPr marL="171450" lvl="0" indent="-171450" algn="ctr" defTabSz="533400">
                  <a:lnSpc>
                    <a:spcPct val="90000"/>
                  </a:lnSpc>
                  <a:spcAft>
                    <a:spcPts val="0"/>
                  </a:spcAft>
                  <a:buFontTx/>
                  <a:buChar char="-"/>
                </a:pPr>
                <a:r>
                  <a:rPr lang="ru-RU" sz="1000" dirty="0">
                    <a:solidFill>
                      <a:schemeClr val="tx1"/>
                    </a:solidFill>
                  </a:rPr>
                  <a:t>наличие у получателя субсидии, являющегося юридическим лицом, уровня среднемесячной заработной платы не ниже полутора величин минимального размера оплаты труда на дату получения государственной поддержки;</a:t>
                </a:r>
              </a:p>
              <a:p>
                <a:pPr marL="171450" indent="-171450" algn="ctr" defTabSz="533400">
                  <a:lnSpc>
                    <a:spcPct val="90000"/>
                  </a:lnSpc>
                  <a:spcAft>
                    <a:spcPts val="0"/>
                  </a:spcAft>
                  <a:buFontTx/>
                  <a:buChar char="-"/>
                </a:pPr>
                <a:r>
                  <a:rPr lang="ru-RU" sz="1000" dirty="0">
                    <a:solidFill>
                      <a:schemeClr val="tx1"/>
                    </a:solidFill>
                  </a:rPr>
                  <a:t>обладает статусом Партнера Фонда содействия участникам специальной военной операции и членам их семей "Фонд Народного Единства Нижегородской области" либо осуществляет иные безвозмездные перечисления в соответствии с Указом Губернатора Нижегородской области от 13 ноября 2024 г. N 225.</a:t>
                </a:r>
              </a:p>
            </p:txBody>
          </p:sp>
        </p:grpSp>
        <p:grpSp>
          <p:nvGrpSpPr>
            <p:cNvPr id="26" name="Группа 25"/>
            <p:cNvGrpSpPr/>
            <p:nvPr/>
          </p:nvGrpSpPr>
          <p:grpSpPr>
            <a:xfrm>
              <a:off x="6494425" y="5680030"/>
              <a:ext cx="2454420" cy="704519"/>
              <a:chOff x="6331640" y="3513602"/>
              <a:chExt cx="1895329" cy="704519"/>
            </a:xfrm>
          </p:grpSpPr>
          <p:sp>
            <p:nvSpPr>
              <p:cNvPr id="27" name="Скругленный прямоугольник 26"/>
              <p:cNvSpPr/>
              <p:nvPr/>
            </p:nvSpPr>
            <p:spPr>
              <a:xfrm>
                <a:off x="6338104" y="3513602"/>
                <a:ext cx="1888865" cy="704519"/>
              </a:xfrm>
              <a:prstGeom prst="roundRect">
                <a:avLst>
                  <a:gd name="adj" fmla="val 10000"/>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Скругленный прямоугольник 24"/>
              <p:cNvSpPr txBox="1"/>
              <p:nvPr/>
            </p:nvSpPr>
            <p:spPr>
              <a:xfrm>
                <a:off x="6331640" y="3514963"/>
                <a:ext cx="1886070" cy="701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000" kern="1200" dirty="0">
                    <a:solidFill>
                      <a:schemeClr val="tx1"/>
                    </a:solidFill>
                  </a:rPr>
                  <a:t>за 1 тонну приобретенных семян по ставкам, определяемым </a:t>
                </a:r>
                <a:r>
                  <a:rPr lang="en-US" sz="1000" kern="1200" dirty="0">
                    <a:solidFill>
                      <a:schemeClr val="tx1"/>
                    </a:solidFill>
                  </a:rPr>
                  <a:t>Минсельхозпродом</a:t>
                </a:r>
                <a:endParaRPr lang="ru-RU" sz="1000" kern="1200" dirty="0">
                  <a:solidFill>
                    <a:schemeClr val="tx1"/>
                  </a:solidFill>
                </a:endParaRPr>
              </a:p>
            </p:txBody>
          </p:sp>
        </p:grpSp>
      </p:grpSp>
      <p:sp>
        <p:nvSpPr>
          <p:cNvPr id="3" name="TextBox 8">
            <a:extLst>
              <a:ext uri="{FF2B5EF4-FFF2-40B4-BE49-F238E27FC236}">
                <a16:creationId xmlns="" xmlns:a16="http://schemas.microsoft.com/office/drawing/2014/main" id="{8D16BF65-097A-BF42-395E-B4733B2996F6}"/>
              </a:ext>
            </a:extLst>
          </p:cNvPr>
          <p:cNvSpPr txBox="1">
            <a:spLocks noChangeArrowheads="1"/>
          </p:cNvSpPr>
          <p:nvPr/>
        </p:nvSpPr>
        <p:spPr bwMode="auto">
          <a:xfrm>
            <a:off x="2191832" y="172837"/>
            <a:ext cx="972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ru-RU" altLang="ru-RU" dirty="0">
                <a:latin typeface="+mn-lt"/>
                <a:cs typeface="Arial" panose="020B0604020202020204" pitchFamily="34" charset="0"/>
              </a:rPr>
              <a:t>1. </a:t>
            </a:r>
            <a:r>
              <a:rPr lang="ru-RU" dirty="0">
                <a:latin typeface="+mn-lt"/>
              </a:rPr>
              <a:t>СУБСИДИЯ НА ПОДДЕРЖКУ ПРИОРИТЕТНЫХ НАПРАВЛЕНИЙ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69518CC5-7823-4DE4-AA88-B703BF9517DE}" type="slidenum">
              <a:rPr lang="uk-UA" altLang="ru-RU" sz="1600" smtClean="0">
                <a:solidFill>
                  <a:schemeClr val="accent1"/>
                </a:solidFill>
              </a:rPr>
              <a:pPr>
                <a:lnSpc>
                  <a:spcPct val="100000"/>
                </a:lnSpc>
                <a:spcBef>
                  <a:spcPct val="0"/>
                </a:spcBef>
                <a:buFontTx/>
                <a:buNone/>
              </a:pPr>
              <a:t>6</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8" name="Скругленный прямоугольник 7"/>
          <p:cNvSpPr/>
          <p:nvPr/>
        </p:nvSpPr>
        <p:spPr>
          <a:xfrm>
            <a:off x="2166777" y="4224962"/>
            <a:ext cx="8999537" cy="2328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300" dirty="0">
                <a:solidFill>
                  <a:schemeClr val="tx1"/>
                </a:solidFill>
              </a:rPr>
              <a:t>1. Сельхозтоваропроизводитель:</a:t>
            </a:r>
          </a:p>
          <a:p>
            <a:pPr>
              <a:defRPr/>
            </a:pPr>
            <a:r>
              <a:rPr lang="ru-RU" sz="1300" dirty="0">
                <a:solidFill>
                  <a:schemeClr val="tx1"/>
                </a:solidFill>
              </a:rPr>
              <a:t>- выбирает надежную страховую организацию, являющуюся членом Союза "Единое объединение страховщиков агропромышленного комплекса - Национальный союз агростраховщиков, с которой будет заключен договор страхования;</a:t>
            </a:r>
          </a:p>
          <a:p>
            <a:pPr>
              <a:defRPr/>
            </a:pPr>
            <a:r>
              <a:rPr lang="ru-RU" sz="1300" dirty="0">
                <a:solidFill>
                  <a:schemeClr val="tx1"/>
                </a:solidFill>
              </a:rPr>
              <a:t>- внимательно изучает предлагаемые страховщиком правила страхования и условия договора страхования;</a:t>
            </a:r>
          </a:p>
          <a:p>
            <a:pPr>
              <a:defRPr/>
            </a:pPr>
            <a:r>
              <a:rPr lang="ru-RU" sz="1300" dirty="0">
                <a:solidFill>
                  <a:schemeClr val="tx1"/>
                </a:solidFill>
              </a:rPr>
              <a:t>- заключает договор страхования;</a:t>
            </a:r>
          </a:p>
          <a:p>
            <a:pPr>
              <a:defRPr/>
            </a:pPr>
            <a:r>
              <a:rPr lang="ru-RU" sz="1300" dirty="0">
                <a:solidFill>
                  <a:schemeClr val="tx1"/>
                </a:solidFill>
              </a:rPr>
              <a:t>- оплачивает 50% страховой премии. </a:t>
            </a:r>
          </a:p>
          <a:p>
            <a:pPr>
              <a:defRPr/>
            </a:pPr>
            <a:r>
              <a:rPr lang="ru-RU" sz="1300" dirty="0">
                <a:solidFill>
                  <a:schemeClr val="tx1"/>
                </a:solidFill>
              </a:rPr>
              <a:t>2. Сельхозтоваропроизводитель подает комплект документов и заявление в Минсельхозпрод на получение субсидии.</a:t>
            </a:r>
          </a:p>
          <a:p>
            <a:pPr>
              <a:defRPr/>
            </a:pPr>
            <a:r>
              <a:rPr lang="ru-RU" sz="1300" dirty="0">
                <a:solidFill>
                  <a:schemeClr val="tx1"/>
                </a:solidFill>
              </a:rPr>
              <a:t>3. Минсельхозпрод принимает решение о предоставлении государственной поддержки и перечисляет на счет страховой организации оставшуюся часть страховой премии по договору страхования за счет средств регионального и федерального бюджетов.</a:t>
            </a:r>
          </a:p>
        </p:txBody>
      </p:sp>
      <p:pic>
        <p:nvPicPr>
          <p:cNvPr id="20489" name="Рисунок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6639" y="1605605"/>
            <a:ext cx="2105422"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2558740" y="913378"/>
            <a:ext cx="8037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rPr>
              <a:t>1.2. Поддержк</a:t>
            </a:r>
            <a:r>
              <a:rPr lang="en-US" altLang="ru-RU" sz="2400" dirty="0">
                <a:latin typeface="+mn-lt"/>
              </a:rPr>
              <a:t>а </a:t>
            </a:r>
            <a:r>
              <a:rPr lang="ru-RU" altLang="ru-RU" sz="2400" dirty="0">
                <a:latin typeface="+mn-lt"/>
              </a:rPr>
              <a:t>сельскохозяйственного страхования</a:t>
            </a:r>
          </a:p>
        </p:txBody>
      </p:sp>
      <p:sp>
        <p:nvSpPr>
          <p:cNvPr id="4" name="Прямоугольник 3"/>
          <p:cNvSpPr/>
          <p:nvPr/>
        </p:nvSpPr>
        <p:spPr>
          <a:xfrm>
            <a:off x="4378864" y="3722743"/>
            <a:ext cx="4485717" cy="338554"/>
          </a:xfrm>
          <a:prstGeom prst="rect">
            <a:avLst/>
          </a:prstGeom>
          <a:solidFill>
            <a:schemeClr val="accent1">
              <a:lumMod val="60000"/>
              <a:lumOff val="40000"/>
            </a:schemeClr>
          </a:solidFill>
        </p:spPr>
        <p:txBody>
          <a:bodyPr wrap="square">
            <a:spAutoFit/>
          </a:bodyPr>
          <a:lstStyle/>
          <a:p>
            <a:pPr algn="ctr"/>
            <a:r>
              <a:rPr lang="ru-RU" sz="1600" dirty="0"/>
              <a:t>Минсельхозпрод</a:t>
            </a:r>
          </a:p>
        </p:txBody>
      </p:sp>
      <p:sp>
        <p:nvSpPr>
          <p:cNvPr id="12" name="Прямоугольник 11"/>
          <p:cNvSpPr/>
          <p:nvPr/>
        </p:nvSpPr>
        <p:spPr>
          <a:xfrm>
            <a:off x="4378866" y="1651566"/>
            <a:ext cx="4485715" cy="584775"/>
          </a:xfrm>
          <a:prstGeom prst="rect">
            <a:avLst/>
          </a:prstGeom>
          <a:solidFill>
            <a:schemeClr val="accent1">
              <a:lumMod val="50000"/>
            </a:schemeClr>
          </a:solidFill>
        </p:spPr>
        <p:txBody>
          <a:bodyPr wrap="square">
            <a:spAutoFit/>
          </a:bodyPr>
          <a:lstStyle/>
          <a:p>
            <a:pPr algn="ctr"/>
            <a:r>
              <a:rPr lang="ru-RU" sz="1600" dirty="0">
                <a:solidFill>
                  <a:schemeClr val="bg1"/>
                </a:solidFill>
              </a:rPr>
              <a:t>Механизм государственной поддержки сельскохозяйственного страхования</a:t>
            </a:r>
          </a:p>
        </p:txBody>
      </p:sp>
      <p:sp>
        <p:nvSpPr>
          <p:cNvPr id="14" name="Прямоугольник 13"/>
          <p:cNvSpPr/>
          <p:nvPr/>
        </p:nvSpPr>
        <p:spPr>
          <a:xfrm>
            <a:off x="4378865" y="2309631"/>
            <a:ext cx="1731299" cy="430887"/>
          </a:xfrm>
          <a:prstGeom prst="rect">
            <a:avLst/>
          </a:prstGeom>
          <a:solidFill>
            <a:schemeClr val="accent1">
              <a:lumMod val="75000"/>
            </a:schemeClr>
          </a:solidFill>
        </p:spPr>
        <p:txBody>
          <a:bodyPr wrap="square">
            <a:spAutoFit/>
          </a:bodyPr>
          <a:lstStyle/>
          <a:p>
            <a:pPr algn="ctr"/>
            <a:r>
              <a:rPr lang="ru-RU" sz="1100" dirty="0">
                <a:solidFill>
                  <a:schemeClr val="bg1"/>
                </a:solidFill>
              </a:rPr>
              <a:t>Сельскохозяйственный товаропроизводитель</a:t>
            </a:r>
          </a:p>
        </p:txBody>
      </p:sp>
      <p:sp>
        <p:nvSpPr>
          <p:cNvPr id="15" name="Прямоугольник 14"/>
          <p:cNvSpPr/>
          <p:nvPr/>
        </p:nvSpPr>
        <p:spPr>
          <a:xfrm>
            <a:off x="7678741" y="2337748"/>
            <a:ext cx="1185840" cy="430887"/>
          </a:xfrm>
          <a:prstGeom prst="rect">
            <a:avLst/>
          </a:prstGeom>
          <a:solidFill>
            <a:schemeClr val="accent1">
              <a:lumMod val="75000"/>
            </a:schemeClr>
          </a:solidFill>
        </p:spPr>
        <p:txBody>
          <a:bodyPr wrap="square">
            <a:spAutoFit/>
          </a:bodyPr>
          <a:lstStyle/>
          <a:p>
            <a:pPr algn="ctr"/>
            <a:r>
              <a:rPr lang="ru-RU" sz="1100" dirty="0">
                <a:solidFill>
                  <a:schemeClr val="bg1"/>
                </a:solidFill>
              </a:rPr>
              <a:t>Страховая организация</a:t>
            </a:r>
          </a:p>
        </p:txBody>
      </p:sp>
      <p:cxnSp>
        <p:nvCxnSpPr>
          <p:cNvPr id="3" name="Прямая со стрелкой 2"/>
          <p:cNvCxnSpPr/>
          <p:nvPr/>
        </p:nvCxnSpPr>
        <p:spPr>
          <a:xfrm flipH="1">
            <a:off x="5720924" y="2779800"/>
            <a:ext cx="4202" cy="8786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8231993" y="2786851"/>
            <a:ext cx="10274" cy="878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6156318" y="2535619"/>
            <a:ext cx="1479479" cy="1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bwMode="auto">
          <a:xfrm>
            <a:off x="8231993" y="3052832"/>
            <a:ext cx="513708" cy="338554"/>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00000"/>
              </a:lnSpc>
              <a:spcBef>
                <a:spcPct val="0"/>
              </a:spcBef>
              <a:buFontTx/>
              <a:buNone/>
            </a:pPr>
            <a:r>
              <a:rPr lang="ru-RU" sz="1600" b="1" dirty="0">
                <a:latin typeface="Cambria Math" panose="02040503050406030204" pitchFamily="18" charset="0"/>
              </a:rPr>
              <a:t>3</a:t>
            </a:r>
          </a:p>
        </p:txBody>
      </p:sp>
      <p:sp>
        <p:nvSpPr>
          <p:cNvPr id="23" name="TextBox 22"/>
          <p:cNvSpPr txBox="1"/>
          <p:nvPr/>
        </p:nvSpPr>
        <p:spPr bwMode="auto">
          <a:xfrm>
            <a:off x="5625551" y="3029330"/>
            <a:ext cx="513708" cy="338554"/>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00000"/>
              </a:lnSpc>
              <a:spcBef>
                <a:spcPct val="0"/>
              </a:spcBef>
              <a:buFontTx/>
              <a:buNone/>
            </a:pPr>
            <a:r>
              <a:rPr lang="ru-RU" sz="1600" b="1" dirty="0">
                <a:latin typeface="Cambria Math" panose="02040503050406030204" pitchFamily="18" charset="0"/>
              </a:rPr>
              <a:t>2</a:t>
            </a:r>
          </a:p>
        </p:txBody>
      </p:sp>
      <p:sp>
        <p:nvSpPr>
          <p:cNvPr id="24" name="TextBox 23"/>
          <p:cNvSpPr txBox="1"/>
          <p:nvPr/>
        </p:nvSpPr>
        <p:spPr bwMode="auto">
          <a:xfrm>
            <a:off x="6577682" y="2206431"/>
            <a:ext cx="513708" cy="338554"/>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00000"/>
              </a:lnSpc>
              <a:spcBef>
                <a:spcPct val="0"/>
              </a:spcBef>
              <a:buFontTx/>
              <a:buNone/>
            </a:pPr>
            <a:r>
              <a:rPr lang="ru-RU" sz="1600" b="1" dirty="0">
                <a:latin typeface="Cambria Math" panose="02040503050406030204" pitchFamily="18" charset="0"/>
              </a:rPr>
              <a:t>1</a:t>
            </a:r>
          </a:p>
        </p:txBody>
      </p:sp>
      <p:sp>
        <p:nvSpPr>
          <p:cNvPr id="25" name="TextBox 24"/>
          <p:cNvSpPr txBox="1"/>
          <p:nvPr/>
        </p:nvSpPr>
        <p:spPr bwMode="auto">
          <a:xfrm>
            <a:off x="4289767" y="2825599"/>
            <a:ext cx="1458396" cy="861774"/>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00000"/>
              </a:lnSpc>
              <a:spcBef>
                <a:spcPct val="0"/>
              </a:spcBef>
              <a:buFontTx/>
              <a:buNone/>
            </a:pPr>
            <a:r>
              <a:rPr lang="ru-RU" sz="1000" dirty="0">
                <a:latin typeface="+mn-lt"/>
              </a:rPr>
              <a:t>Заявление о перечислении целевых средств на расчетный счет страховой организации</a:t>
            </a:r>
          </a:p>
        </p:txBody>
      </p:sp>
      <p:sp>
        <p:nvSpPr>
          <p:cNvPr id="26" name="TextBox 25"/>
          <p:cNvSpPr txBox="1"/>
          <p:nvPr/>
        </p:nvSpPr>
        <p:spPr bwMode="auto">
          <a:xfrm>
            <a:off x="5927863" y="2553192"/>
            <a:ext cx="1858921" cy="116955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lnSpc>
                <a:spcPct val="100000"/>
              </a:lnSpc>
              <a:spcBef>
                <a:spcPct val="0"/>
              </a:spcBef>
              <a:buFontTx/>
              <a:buNone/>
            </a:pPr>
            <a:r>
              <a:rPr lang="ru-RU" sz="1000" dirty="0">
                <a:latin typeface="+mn-lt"/>
              </a:rPr>
              <a:t>Заключение договора сельскохозяйственного страхования с государственной поддержкой и оплата 50% стоимости либо иной части стоимости при страховании от ЧС</a:t>
            </a: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rcRect r="12400"/>
          <a:stretch/>
        </p:blipFill>
        <p:spPr>
          <a:xfrm flipH="1">
            <a:off x="2112962" y="1605605"/>
            <a:ext cx="2087615" cy="2439988"/>
          </a:xfrm>
          <a:prstGeom prst="rect">
            <a:avLst/>
          </a:prstGeom>
        </p:spPr>
      </p:pic>
      <p:sp>
        <p:nvSpPr>
          <p:cNvPr id="5" name="TextBox 8">
            <a:extLst>
              <a:ext uri="{FF2B5EF4-FFF2-40B4-BE49-F238E27FC236}">
                <a16:creationId xmlns="" xmlns:a16="http://schemas.microsoft.com/office/drawing/2014/main" id="{3B14A104-A82C-C38C-75C4-86E1077F6256}"/>
              </a:ext>
            </a:extLst>
          </p:cNvPr>
          <p:cNvSpPr txBox="1">
            <a:spLocks noChangeArrowheads="1"/>
          </p:cNvSpPr>
          <p:nvPr/>
        </p:nvSpPr>
        <p:spPr bwMode="auto">
          <a:xfrm>
            <a:off x="2033822" y="308326"/>
            <a:ext cx="972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ru-RU" altLang="ru-RU" dirty="0">
                <a:latin typeface="+mn-lt"/>
                <a:cs typeface="Arial" panose="020B0604020202020204" pitchFamily="34" charset="0"/>
              </a:rPr>
              <a:t>1. </a:t>
            </a:r>
            <a:r>
              <a:rPr lang="ru-RU" dirty="0">
                <a:latin typeface="+mn-lt"/>
              </a:rPr>
              <a:t>СУБСИДИЯ НА ПОДДЕРЖКУ ПРИОРИТЕТНЫХ НАПРАВЛЕНИЙ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EEE5FC6B-5451-4AB3-8FF0-DB27C9288209}" type="slidenum">
              <a:rPr lang="uk-UA" altLang="ru-RU" sz="1600" smtClean="0">
                <a:solidFill>
                  <a:schemeClr val="accent1"/>
                </a:solidFill>
              </a:rPr>
              <a:pPr>
                <a:lnSpc>
                  <a:spcPct val="100000"/>
                </a:lnSpc>
                <a:spcBef>
                  <a:spcPct val="0"/>
                </a:spcBef>
                <a:buFontTx/>
                <a:buNone/>
              </a:pPr>
              <a:t>7</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137037665"/>
              </p:ext>
            </p:extLst>
          </p:nvPr>
        </p:nvGraphicFramePr>
        <p:xfrm>
          <a:off x="2239347" y="1091682"/>
          <a:ext cx="9432852" cy="5290905"/>
        </p:xfrm>
        <a:graphic>
          <a:graphicData uri="http://schemas.openxmlformats.org/drawingml/2006/table">
            <a:tbl>
              <a:tblPr/>
              <a:tblGrid>
                <a:gridCol w="4271993">
                  <a:extLst>
                    <a:ext uri="{9D8B030D-6E8A-4147-A177-3AD203B41FA5}">
                      <a16:colId xmlns="" xmlns:a16="http://schemas.microsoft.com/office/drawing/2014/main" val="3586556763"/>
                    </a:ext>
                  </a:extLst>
                </a:gridCol>
                <a:gridCol w="1877501">
                  <a:extLst>
                    <a:ext uri="{9D8B030D-6E8A-4147-A177-3AD203B41FA5}">
                      <a16:colId xmlns="" xmlns:a16="http://schemas.microsoft.com/office/drawing/2014/main" val="2798619973"/>
                    </a:ext>
                  </a:extLst>
                </a:gridCol>
                <a:gridCol w="1878484">
                  <a:extLst>
                    <a:ext uri="{9D8B030D-6E8A-4147-A177-3AD203B41FA5}">
                      <a16:colId xmlns="" xmlns:a16="http://schemas.microsoft.com/office/drawing/2014/main" val="1693681699"/>
                    </a:ext>
                  </a:extLst>
                </a:gridCol>
                <a:gridCol w="1404874">
                  <a:extLst>
                    <a:ext uri="{9D8B030D-6E8A-4147-A177-3AD203B41FA5}">
                      <a16:colId xmlns="" xmlns:a16="http://schemas.microsoft.com/office/drawing/2014/main" val="633440971"/>
                    </a:ext>
                  </a:extLst>
                </a:gridCol>
              </a:tblGrid>
              <a:tr h="285429">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chemeClr val="bg2"/>
                          </a:solidFill>
                          <a:effectLst/>
                          <a:latin typeface="Calibri" panose="020F0502020204030204" pitchFamily="34" charset="0"/>
                        </a:rPr>
                        <a:t>Направления предоставления субсидии</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smtClean="0">
                          <a:ln>
                            <a:noFill/>
                          </a:ln>
                          <a:solidFill>
                            <a:schemeClr val="bg2"/>
                          </a:solidFill>
                          <a:effectLst/>
                          <a:latin typeface="Calibri" panose="020F0502020204030204" pitchFamily="34" charset="0"/>
                        </a:rPr>
                        <a:t>Ставка в 2025 году </a:t>
                      </a:r>
                      <a:r>
                        <a:rPr kumimoji="0" lang="ru-RU" altLang="ru-RU" sz="1300" b="1" i="0" u="none" strike="noStrike" cap="none" normalizeH="0" baseline="0" dirty="0">
                          <a:ln>
                            <a:noFill/>
                          </a:ln>
                          <a:solidFill>
                            <a:schemeClr val="bg2"/>
                          </a:solidFill>
                          <a:effectLst/>
                          <a:latin typeface="Calibri" panose="020F0502020204030204" pitchFamily="34" charset="0"/>
                        </a:rPr>
                        <a:t>за счет </a:t>
                      </a:r>
                      <a:r>
                        <a:rPr kumimoji="0" lang="ru-RU" altLang="ru-RU" sz="1300" b="1" i="0" u="none" strike="noStrike" cap="none" normalizeH="0" baseline="0" dirty="0" smtClean="0">
                          <a:ln>
                            <a:noFill/>
                          </a:ln>
                          <a:solidFill>
                            <a:schemeClr val="bg2"/>
                          </a:solidFill>
                          <a:effectLst/>
                          <a:latin typeface="Calibri" panose="020F0502020204030204" pitchFamily="34" charset="0"/>
                        </a:rPr>
                        <a:t>средств:</a:t>
                      </a:r>
                      <a:endParaRPr kumimoji="0" lang="ru-RU" altLang="ru-RU" sz="1300" b="1" i="0" u="none" strike="noStrike" cap="none" normalizeH="0" baseline="0" dirty="0">
                        <a:ln>
                          <a:noFill/>
                        </a:ln>
                        <a:solidFill>
                          <a:schemeClr val="bg2"/>
                        </a:solidFill>
                        <a:effectLst/>
                        <a:latin typeface="Calibri" panose="020F0502020204030204" pitchFamily="34" charset="0"/>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FFFFFF"/>
                        </a:solidFill>
                        <a:effectLst/>
                        <a:latin typeface="Calibri" panose="020F0502020204030204" pitchFamily="34" charset="0"/>
                      </a:endParaRPr>
                    </a:p>
                  </a:txBody>
                  <a:tcPr marT="45703" marB="45703"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chemeClr val="bg2"/>
                          </a:solidFill>
                          <a:effectLst/>
                          <a:latin typeface="Calibri" panose="020F0502020204030204" pitchFamily="34" charset="0"/>
                        </a:rPr>
                        <a:t>Объект затрат</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3597430066"/>
                  </a:ext>
                </a:extLst>
              </a:tr>
              <a:tr h="86840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chemeClr val="tx1"/>
                        </a:solidFill>
                        <a:effectLst/>
                        <a:latin typeface="Calibri" panose="020F0502020204030204" pitchFamily="34" charset="0"/>
                      </a:endParaRPr>
                    </a:p>
                  </a:txBody>
                  <a:tcPr marL="0" marR="0" marT="0" marB="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chemeClr val="bg2"/>
                          </a:solidFill>
                          <a:effectLst/>
                          <a:latin typeface="Calibri" panose="020F0502020204030204" pitchFamily="34" charset="0"/>
                        </a:rPr>
                        <a:t>областного бюджета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chemeClr val="bg2"/>
                          </a:solidFill>
                          <a:effectLst/>
                          <a:latin typeface="Calibri" panose="020F0502020204030204" pitchFamily="34" charset="0"/>
                        </a:rPr>
                        <a:t>сверх уровня софинансирования</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chemeClr val="bg2"/>
                          </a:solidFill>
                          <a:effectLst/>
                          <a:latin typeface="Calibri" panose="020F0502020204030204" pitchFamily="34" charset="0"/>
                        </a:rPr>
                        <a:t>федерального и областного бюджетов с учетом уровня софинансирования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FFFFFF"/>
                        </a:solidFill>
                        <a:effectLst/>
                        <a:latin typeface="Calibri" panose="020F050202020403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2169146434"/>
                  </a:ext>
                </a:extLst>
              </a:tr>
              <a:tr h="34115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1. </a:t>
                      </a:r>
                      <a:r>
                        <a:rPr kumimoji="0" lang="en-US" altLang="ru-RU" sz="1100" b="0" i="0" u="none" strike="noStrike" cap="none" normalizeH="0" baseline="0" dirty="0" err="1">
                          <a:ln>
                            <a:noFill/>
                          </a:ln>
                          <a:solidFill>
                            <a:srgbClr val="000000"/>
                          </a:solidFill>
                          <a:effectLst/>
                          <a:latin typeface="Calibri" panose="020F0502020204030204" pitchFamily="34" charset="0"/>
                        </a:rPr>
                        <a:t>На</a:t>
                      </a:r>
                      <a:r>
                        <a:rPr kumimoji="0" lang="en-US" altLang="ru-RU" sz="1100" b="0" i="0" u="none" strike="noStrike" cap="none" normalizeH="0" baseline="0" dirty="0">
                          <a:ln>
                            <a:noFill/>
                          </a:ln>
                          <a:solidFill>
                            <a:srgbClr val="000000"/>
                          </a:solidFill>
                          <a:effectLst/>
                          <a:latin typeface="Calibri" panose="020F0502020204030204" pitchFamily="34" charset="0"/>
                        </a:rPr>
                        <a:t> </a:t>
                      </a:r>
                      <a:r>
                        <a:rPr kumimoji="0" lang="en-US" altLang="ru-RU" sz="1100" b="0" i="0" u="none" strike="noStrike" cap="none" normalizeH="0" baseline="0" dirty="0" err="1">
                          <a:ln>
                            <a:noFill/>
                          </a:ln>
                          <a:solidFill>
                            <a:srgbClr val="000000"/>
                          </a:solidFill>
                          <a:effectLst/>
                          <a:latin typeface="Calibri" panose="020F0502020204030204" pitchFamily="34" charset="0"/>
                        </a:rPr>
                        <a:t>пле</a:t>
                      </a:r>
                      <a:r>
                        <a:rPr kumimoji="0" lang="ru-RU" altLang="ru-RU" sz="1100" b="0" i="0" u="none" strike="noStrike" cap="none" normalizeH="0" baseline="0" dirty="0" err="1">
                          <a:ln>
                            <a:noFill/>
                          </a:ln>
                          <a:solidFill>
                            <a:srgbClr val="000000"/>
                          </a:solidFill>
                          <a:effectLst/>
                          <a:latin typeface="Calibri" panose="020F0502020204030204" pitchFamily="34" charset="0"/>
                        </a:rPr>
                        <a:t>менн</a:t>
                      </a:r>
                      <a:r>
                        <a:rPr kumimoji="0" lang="en-US" altLang="ru-RU" sz="1100" b="0" i="0" u="none" strike="noStrike" cap="none" normalizeH="0" baseline="0" dirty="0" err="1">
                          <a:ln>
                            <a:noFill/>
                          </a:ln>
                          <a:solidFill>
                            <a:srgbClr val="000000"/>
                          </a:solidFill>
                          <a:effectLst/>
                          <a:latin typeface="Calibri" panose="020F0502020204030204" pitchFamily="34" charset="0"/>
                        </a:rPr>
                        <a:t>ое</a:t>
                      </a:r>
                      <a:r>
                        <a:rPr kumimoji="0" lang="ru-RU" altLang="ru-RU" sz="1100" b="0" i="0" u="none" strike="noStrike" cap="none" normalizeH="0" baseline="0" dirty="0">
                          <a:ln>
                            <a:noFill/>
                          </a:ln>
                          <a:solidFill>
                            <a:srgbClr val="000000"/>
                          </a:solidFill>
                          <a:effectLst/>
                          <a:latin typeface="Calibri" panose="020F0502020204030204" pitchFamily="34" charset="0"/>
                        </a:rPr>
                        <a:t> </a:t>
                      </a:r>
                      <a:r>
                        <a:rPr kumimoji="0" lang="ru-RU" altLang="ru-RU" sz="1100" b="0" i="0" u="none" strike="noStrike" cap="none" normalizeH="0" baseline="0" dirty="0" err="1">
                          <a:ln>
                            <a:noFill/>
                          </a:ln>
                          <a:solidFill>
                            <a:srgbClr val="000000"/>
                          </a:solidFill>
                          <a:effectLst/>
                          <a:latin typeface="Calibri" panose="020F0502020204030204" pitchFamily="34" charset="0"/>
                        </a:rPr>
                        <a:t>маточно</a:t>
                      </a:r>
                      <a:r>
                        <a:rPr kumimoji="0" lang="en-US" altLang="ru-RU" sz="1100" b="0" i="0" u="none" strike="noStrike" cap="none" normalizeH="0" baseline="0" dirty="0">
                          <a:ln>
                            <a:noFill/>
                          </a:ln>
                          <a:solidFill>
                            <a:srgbClr val="000000"/>
                          </a:solidFill>
                          <a:effectLst/>
                          <a:latin typeface="Calibri" panose="020F0502020204030204" pitchFamily="34" charset="0"/>
                        </a:rPr>
                        <a:t>е</a:t>
                      </a:r>
                      <a:r>
                        <a:rPr kumimoji="0" lang="ru-RU" altLang="ru-RU" sz="1100" b="0" i="0" u="none" strike="noStrike" cap="none" normalizeH="0" baseline="0" dirty="0">
                          <a:ln>
                            <a:noFill/>
                          </a:ln>
                          <a:solidFill>
                            <a:srgbClr val="000000"/>
                          </a:solidFill>
                          <a:effectLst/>
                          <a:latin typeface="Calibri" panose="020F0502020204030204" pitchFamily="34" charset="0"/>
                        </a:rPr>
                        <a:t> </a:t>
                      </a:r>
                      <a:r>
                        <a:rPr kumimoji="0" lang="ru-RU" altLang="ru-RU" sz="1100" b="0" i="0" u="none" strike="noStrike" cap="none" normalizeH="0" baseline="0" dirty="0" err="1">
                          <a:ln>
                            <a:noFill/>
                          </a:ln>
                          <a:solidFill>
                            <a:srgbClr val="000000"/>
                          </a:solidFill>
                          <a:effectLst/>
                          <a:latin typeface="Calibri" panose="020F0502020204030204" pitchFamily="34" charset="0"/>
                        </a:rPr>
                        <a:t>поголовь</a:t>
                      </a:r>
                      <a:r>
                        <a:rPr kumimoji="0" lang="en-US" altLang="ru-RU" sz="1100" b="0" i="0" u="none" strike="noStrike" cap="none" normalizeH="0" baseline="0" dirty="0">
                          <a:ln>
                            <a:noFill/>
                          </a:ln>
                          <a:solidFill>
                            <a:srgbClr val="000000"/>
                          </a:solidFill>
                          <a:effectLst/>
                          <a:latin typeface="Calibri" panose="020F0502020204030204" pitchFamily="34" charset="0"/>
                        </a:rPr>
                        <a:t>е</a:t>
                      </a:r>
                      <a:r>
                        <a:rPr kumimoji="0" lang="ru-RU" altLang="ru-RU" sz="1100" b="0" i="0" u="none" strike="noStrike" cap="none" normalizeH="0" baseline="0" dirty="0">
                          <a:ln>
                            <a:noFill/>
                          </a:ln>
                          <a:solidFill>
                            <a:srgbClr val="000000"/>
                          </a:solidFill>
                          <a:effectLst/>
                          <a:latin typeface="Calibri" panose="020F0502020204030204" pitchFamily="34" charset="0"/>
                        </a:rPr>
                        <a:t> сельскохозяйственных животных, в т. ч.</a:t>
                      </a:r>
                      <a:endPar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a:ln>
                          <a:noFill/>
                        </a:ln>
                        <a:solidFill>
                          <a:srgbClr val="000000"/>
                        </a:solidFill>
                        <a:effectLst/>
                        <a:latin typeface="Calibri" panose="020F0502020204030204" pitchFamily="34" charset="0"/>
                      </a:endParaRPr>
                    </a:p>
                  </a:txBody>
                  <a:tcPr marL="36000" marR="36000"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extLst>
                  <a:ext uri="{0D108BD9-81ED-4DB2-BD59-A6C34878D82A}">
                    <a16:rowId xmlns="" xmlns:a16="http://schemas.microsoft.com/office/drawing/2014/main" val="3114510673"/>
                  </a:ext>
                </a:extLst>
              </a:tr>
              <a:tr h="43809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    КРС молочного и мясного направления, лошади</a:t>
                      </a:r>
                    </a:p>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МРС молочного направления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93663"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5 850 руб.</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3 500 руб.</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условная голова </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955913221"/>
                  </a:ext>
                </a:extLst>
              </a:tr>
              <a:tr h="38083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2. На племенных быков-производителей, оцененных по качеству потомства или находящихся в процессе оценки этого качества</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250 000 </a:t>
                      </a:r>
                      <a:r>
                        <a:rPr kumimoji="0" lang="en-US" altLang="ru-RU" sz="1100" b="0" i="0" u="none" strike="noStrike" cap="none" normalizeH="0" baseline="0" dirty="0" err="1">
                          <a:ln>
                            <a:noFill/>
                          </a:ln>
                          <a:solidFill>
                            <a:srgbClr val="000000"/>
                          </a:solidFill>
                          <a:effectLst/>
                          <a:latin typeface="Calibri" panose="020F0502020204030204" pitchFamily="34" charset="0"/>
                        </a:rPr>
                        <a:t>руб</a:t>
                      </a:r>
                      <a:r>
                        <a:rPr kumimoji="0" lang="en-US" altLang="ru-RU" sz="1100" b="0" i="0" u="none" strike="noStrike" cap="none" normalizeH="0" baseline="0" dirty="0">
                          <a:ln>
                            <a:noFill/>
                          </a:ln>
                          <a:solidFill>
                            <a:srgbClr val="000000"/>
                          </a:solidFill>
                          <a:effectLst/>
                          <a:latin typeface="Calibri" panose="020F0502020204030204" pitchFamily="34" charset="0"/>
                        </a:rPr>
                        <a:t>.</a:t>
                      </a: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голова</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extLst>
                  <a:ext uri="{0D108BD9-81ED-4DB2-BD59-A6C34878D82A}">
                    <a16:rowId xmlns="" xmlns:a16="http://schemas.microsoft.com/office/drawing/2014/main" val="211000338"/>
                  </a:ext>
                </a:extLst>
              </a:tr>
              <a:tr h="26771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3. Искусственное осеменение сельскохозяйственных животных</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3859195286"/>
                  </a:ext>
                </a:extLst>
              </a:tr>
              <a:tr h="438099">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п</a:t>
                      </a:r>
                      <a:r>
                        <a:rPr kumimoji="0" lang="ru-RU" altLang="ru-RU" sz="1100" b="0" i="0" u="none" strike="noStrike" cap="none" normalizeH="0" baseline="0" dirty="0" err="1">
                          <a:ln>
                            <a:noFill/>
                          </a:ln>
                          <a:solidFill>
                            <a:srgbClr val="000000"/>
                          </a:solidFill>
                          <a:effectLst/>
                          <a:latin typeface="Calibri" panose="020F0502020204030204" pitchFamily="34" charset="0"/>
                          <a:cs typeface="Times New Roman" panose="02020603050405020304" pitchFamily="18" charset="0"/>
                        </a:rPr>
                        <a:t>ри</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применении биологического материала, не</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разделенного по полу</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300 руб.</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100" b="0" i="0" u="none" strike="noStrike" cap="none" normalizeH="0" baseline="0" dirty="0">
                          <a:ln>
                            <a:noFill/>
                          </a:ln>
                          <a:solidFill>
                            <a:srgbClr val="000000"/>
                          </a:solidFill>
                          <a:effectLst/>
                          <a:latin typeface="Calibri" panose="020F0502020204030204" pitchFamily="34" charset="0"/>
                        </a:rPr>
                        <a:t>искусственно оплодотворенная гол.</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extLst>
                  <a:ext uri="{0D108BD9-81ED-4DB2-BD59-A6C34878D82A}">
                    <a16:rowId xmlns="" xmlns:a16="http://schemas.microsoft.com/office/drawing/2014/main" val="3733858434"/>
                  </a:ext>
                </a:extLst>
              </a:tr>
              <a:tr h="438099">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при применении биологического материала,</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разделенного по полу</a:t>
                      </a:r>
                    </a:p>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при применении биологического материала,</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разделенного по полу</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a:t>
                      </a:r>
                      <a:endPar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1 000 руб.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100" b="0" i="0" u="none" strike="noStrike" cap="none" normalizeH="0" baseline="0" dirty="0">
                          <a:ln>
                            <a:noFill/>
                          </a:ln>
                          <a:solidFill>
                            <a:srgbClr val="000000"/>
                          </a:solidFill>
                          <a:effectLst/>
                          <a:latin typeface="Calibri" panose="020F0502020204030204" pitchFamily="34" charset="0"/>
                        </a:rPr>
                        <a:t>1 300</a:t>
                      </a:r>
                      <a:r>
                        <a:rPr kumimoji="0" lang="ru-RU" altLang="ru-RU" sz="1100" b="0" i="0" u="none" strike="noStrike" cap="none" normalizeH="0" baseline="0" dirty="0">
                          <a:ln>
                            <a:noFill/>
                          </a:ln>
                          <a:solidFill>
                            <a:srgbClr val="000000"/>
                          </a:solidFill>
                          <a:effectLst/>
                          <a:latin typeface="Calibri" panose="020F0502020204030204" pitchFamily="34" charset="0"/>
                        </a:rPr>
                        <a:t> </a:t>
                      </a:r>
                      <a:r>
                        <a:rPr kumimoji="0" lang="en-US" altLang="ru-RU" sz="1100" b="0" i="0" u="none" strike="noStrike" cap="none" normalizeH="0" baseline="0" dirty="0" err="1">
                          <a:ln>
                            <a:noFill/>
                          </a:ln>
                          <a:solidFill>
                            <a:srgbClr val="000000"/>
                          </a:solidFill>
                          <a:effectLst/>
                          <a:latin typeface="Calibri" panose="020F0502020204030204" pitchFamily="34" charset="0"/>
                        </a:rPr>
                        <a:t>руб</a:t>
                      </a:r>
                      <a:r>
                        <a:rPr kumimoji="0" lang="en-US" altLang="ru-RU" sz="1100" b="0" i="0" u="none" strike="noStrike" cap="none" normalizeH="0" baseline="0" dirty="0">
                          <a:ln>
                            <a:noFill/>
                          </a:ln>
                          <a:solidFill>
                            <a:srgbClr val="000000"/>
                          </a:solidFill>
                          <a:effectLst/>
                          <a:latin typeface="Calibri" panose="020F0502020204030204" pitchFamily="34" charset="0"/>
                        </a:rPr>
                        <a:t>.</a:t>
                      </a: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100" b="0" i="0" u="none" strike="noStrike" cap="none" normalizeH="0" baseline="0" dirty="0">
                          <a:ln>
                            <a:noFill/>
                          </a:ln>
                          <a:solidFill>
                            <a:srgbClr val="000000"/>
                          </a:solidFill>
                          <a:effectLst/>
                          <a:latin typeface="Calibri" panose="020F0502020204030204" pitchFamily="34" charset="0"/>
                        </a:rPr>
                        <a:t>искусственно оплодотворенная гол</a:t>
                      </a:r>
                      <a:r>
                        <a:rPr kumimoji="0" lang="en-US" altLang="ru-RU" sz="1100" b="0" i="0" u="none" strike="noStrike" cap="none" normalizeH="0" baseline="0" dirty="0">
                          <a:ln>
                            <a:noFill/>
                          </a:ln>
                          <a:solidFill>
                            <a:srgbClr val="000000"/>
                          </a:solidFill>
                          <a:effectLst/>
                          <a:latin typeface="Calibri" panose="020F0502020204030204" pitchFamily="34" charset="0"/>
                        </a:rPr>
                        <a:t>.</a:t>
                      </a: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2834008676"/>
                  </a:ext>
                </a:extLst>
              </a:tr>
              <a:tr h="38083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4. Приобретение племенного молодняка</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КРС </a:t>
                      </a: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(кроме бычков</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специализированных мясных пород), в .т. ч.</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extLst>
                  <a:ext uri="{0D108BD9-81ED-4DB2-BD59-A6C34878D82A}">
                    <a16:rowId xmlns="" xmlns:a16="http://schemas.microsoft.com/office/drawing/2014/main" val="1686352455"/>
                  </a:ext>
                </a:extLst>
              </a:tr>
              <a:tr h="43416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262626"/>
                          </a:solidFill>
                          <a:effectLst/>
                          <a:latin typeface="Calibri" panose="020F0502020204030204" pitchFamily="34" charset="0"/>
                          <a:cs typeface="Times New Roman" panose="02020603050405020304" pitchFamily="18" charset="0"/>
                        </a:rPr>
                        <a:t> а) нетелей и телок молочных пород</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kern="1200" cap="none" normalizeH="0" baseline="0" dirty="0">
                          <a:ln>
                            <a:noFill/>
                          </a:ln>
                          <a:solidFill>
                            <a:srgbClr val="000000"/>
                          </a:solidFill>
                          <a:effectLst/>
                          <a:latin typeface="Calibri" panose="020F0502020204030204" pitchFamily="34" charset="0"/>
                          <a:ea typeface="+mn-ea"/>
                          <a:cs typeface="+mn-cs"/>
                        </a:rPr>
                        <a:t>40% (не более 74 000 руб. за гол) </a:t>
                      </a:r>
                    </a:p>
                  </a:txBody>
                  <a:tcPr marL="0" marR="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стоимость</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94883068"/>
                  </a:ext>
                </a:extLst>
              </a:tr>
              <a:tr h="43416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б) нетелей и телок молочных пород</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a:t>
                      </a:r>
                      <a:endPar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45% (не более 83 000 руб. за гол)</a:t>
                      </a:r>
                    </a:p>
                  </a:txBody>
                  <a:tcPr marL="0" marR="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стоимость</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extLst>
                  <a:ext uri="{0D108BD9-81ED-4DB2-BD59-A6C34878D82A}">
                    <a16:rowId xmlns="" xmlns:a16="http://schemas.microsoft.com/office/drawing/2014/main" val="2935241840"/>
                  </a:ext>
                </a:extLst>
              </a:tr>
              <a:tr h="434167">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в) нетелей, телок специализированных</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en-US" altLang="ru-RU" sz="1100" b="0" i="0" u="none" strike="noStrike" cap="none" normalizeH="0" baseline="0" dirty="0" err="1">
                          <a:ln>
                            <a:noFill/>
                          </a:ln>
                          <a:solidFill>
                            <a:srgbClr val="000000"/>
                          </a:solidFill>
                          <a:effectLst/>
                          <a:latin typeface="Calibri" panose="020F0502020204030204" pitchFamily="34" charset="0"/>
                          <a:cs typeface="Times New Roman" panose="02020603050405020304" pitchFamily="18" charset="0"/>
                        </a:rPr>
                        <a:t>мясных</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en-US" altLang="ru-RU" sz="1100" b="0" i="0" u="none" strike="noStrike" cap="none" normalizeH="0" baseline="0" dirty="0" err="1">
                          <a:ln>
                            <a:noFill/>
                          </a:ln>
                          <a:solidFill>
                            <a:srgbClr val="000000"/>
                          </a:solidFill>
                          <a:effectLst/>
                          <a:latin typeface="Calibri" panose="020F0502020204030204" pitchFamily="34" charset="0"/>
                          <a:cs typeface="Times New Roman" panose="02020603050405020304" pitchFamily="18" charset="0"/>
                        </a:rPr>
                        <a:t>пород</a:t>
                      </a:r>
                      <a:endPar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100" b="0" i="0" u="none" strike="noStrike" kern="1200" cap="none" normalizeH="0" baseline="0" dirty="0">
                          <a:ln>
                            <a:noFill/>
                          </a:ln>
                          <a:solidFill>
                            <a:srgbClr val="000000"/>
                          </a:solidFill>
                          <a:effectLst/>
                          <a:latin typeface="Calibri" panose="020F0502020204030204" pitchFamily="34" charset="0"/>
                          <a:ea typeface="+mn-ea"/>
                          <a:cs typeface="+mn-cs"/>
                        </a:rPr>
                        <a:t>40% (не более 70 000 руб. за гол)</a:t>
                      </a:r>
                    </a:p>
                  </a:txBody>
                  <a:tcPr marL="0" marR="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стоимость</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951788118"/>
                  </a:ext>
                </a:extLst>
              </a:tr>
            </a:tbl>
          </a:graphicData>
        </a:graphic>
      </p:graphicFrame>
      <p:sp>
        <p:nvSpPr>
          <p:cNvPr id="11" name="TextBox 7"/>
          <p:cNvSpPr txBox="1">
            <a:spLocks noChangeArrowheads="1"/>
          </p:cNvSpPr>
          <p:nvPr/>
        </p:nvSpPr>
        <p:spPr bwMode="auto">
          <a:xfrm>
            <a:off x="3251558" y="554138"/>
            <a:ext cx="6597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rPr>
              <a:t>1.3. Поддержк</a:t>
            </a:r>
            <a:r>
              <a:rPr lang="en-US" altLang="ru-RU" sz="2400" dirty="0">
                <a:latin typeface="+mn-lt"/>
              </a:rPr>
              <a:t>а </a:t>
            </a:r>
            <a:r>
              <a:rPr lang="ru-RU" altLang="ru-RU" sz="2400" dirty="0">
                <a:latin typeface="+mn-lt"/>
              </a:rPr>
              <a:t>племенного животноводства</a:t>
            </a:r>
          </a:p>
        </p:txBody>
      </p:sp>
      <p:sp>
        <p:nvSpPr>
          <p:cNvPr id="2" name="TextBox 8">
            <a:extLst>
              <a:ext uri="{FF2B5EF4-FFF2-40B4-BE49-F238E27FC236}">
                <a16:creationId xmlns="" xmlns:a16="http://schemas.microsoft.com/office/drawing/2014/main" id="{4177012E-D97A-A53A-5966-8E92258C5D35}"/>
              </a:ext>
            </a:extLst>
          </p:cNvPr>
          <p:cNvSpPr txBox="1">
            <a:spLocks noChangeArrowheads="1"/>
          </p:cNvSpPr>
          <p:nvPr/>
        </p:nvSpPr>
        <p:spPr bwMode="auto">
          <a:xfrm>
            <a:off x="2093538" y="98702"/>
            <a:ext cx="972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ru-RU" altLang="ru-RU" dirty="0">
                <a:latin typeface="+mn-lt"/>
                <a:cs typeface="Arial" panose="020B0604020202020204" pitchFamily="34" charset="0"/>
              </a:rPr>
              <a:t>1. </a:t>
            </a:r>
            <a:r>
              <a:rPr lang="ru-RU" dirty="0">
                <a:latin typeface="+mn-lt"/>
              </a:rPr>
              <a:t>СУБСИДИЯ НА ПОДДЕРЖКУ ПРИОРИТЕТНЫХ НАПРАВЛЕНИЙ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a:solidFill>
                <a:schemeClr val="accent1"/>
              </a:solidFill>
            </a:endParaRPr>
          </a:p>
          <a:p>
            <a:pPr>
              <a:lnSpc>
                <a:spcPct val="100000"/>
              </a:lnSpc>
              <a:spcBef>
                <a:spcPct val="0"/>
              </a:spcBef>
              <a:buFontTx/>
              <a:buNone/>
            </a:pPr>
            <a:fld id="{EEE5FC6B-5451-4AB3-8FF0-DB27C9288209}" type="slidenum">
              <a:rPr lang="uk-UA" altLang="ru-RU" sz="1600" smtClean="0">
                <a:solidFill>
                  <a:schemeClr val="accent1"/>
                </a:solidFill>
              </a:rPr>
              <a:pPr>
                <a:lnSpc>
                  <a:spcPct val="100000"/>
                </a:lnSpc>
                <a:spcBef>
                  <a:spcPct val="0"/>
                </a:spcBef>
                <a:buFontTx/>
                <a:buNone/>
              </a:pPr>
              <a:t>8</a:t>
            </a:fld>
            <a:endParaRPr lang="uk-UA" altLang="ru-RU" sz="1600">
              <a:solidFill>
                <a:schemeClr val="accent1"/>
              </a:solidFill>
            </a:endParaRPr>
          </a:p>
          <a:p>
            <a:pPr>
              <a:lnSpc>
                <a:spcPct val="100000"/>
              </a:lnSpc>
              <a:spcBef>
                <a:spcPct val="0"/>
              </a:spcBef>
              <a:buFontTx/>
              <a:buNone/>
            </a:pPr>
            <a:endParaRPr lang="uk-UA" altLang="ru-RU" sz="160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433014548"/>
              </p:ext>
            </p:extLst>
          </p:nvPr>
        </p:nvGraphicFramePr>
        <p:xfrm>
          <a:off x="2327597" y="1451682"/>
          <a:ext cx="9317006" cy="3559473"/>
        </p:xfrm>
        <a:graphic>
          <a:graphicData uri="http://schemas.openxmlformats.org/drawingml/2006/table">
            <a:tbl>
              <a:tblPr/>
              <a:tblGrid>
                <a:gridCol w="4399632">
                  <a:extLst>
                    <a:ext uri="{9D8B030D-6E8A-4147-A177-3AD203B41FA5}">
                      <a16:colId xmlns="" xmlns:a16="http://schemas.microsoft.com/office/drawing/2014/main" val="3586556763"/>
                    </a:ext>
                  </a:extLst>
                </a:gridCol>
                <a:gridCol w="1735635">
                  <a:extLst>
                    <a:ext uri="{9D8B030D-6E8A-4147-A177-3AD203B41FA5}">
                      <a16:colId xmlns="" xmlns:a16="http://schemas.microsoft.com/office/drawing/2014/main" val="2798619973"/>
                    </a:ext>
                  </a:extLst>
                </a:gridCol>
                <a:gridCol w="1794118">
                  <a:extLst>
                    <a:ext uri="{9D8B030D-6E8A-4147-A177-3AD203B41FA5}">
                      <a16:colId xmlns="" xmlns:a16="http://schemas.microsoft.com/office/drawing/2014/main" val="1693681699"/>
                    </a:ext>
                  </a:extLst>
                </a:gridCol>
                <a:gridCol w="1387621">
                  <a:extLst>
                    <a:ext uri="{9D8B030D-6E8A-4147-A177-3AD203B41FA5}">
                      <a16:colId xmlns="" xmlns:a16="http://schemas.microsoft.com/office/drawing/2014/main" val="633440971"/>
                    </a:ext>
                  </a:extLst>
                </a:gridCol>
              </a:tblGrid>
              <a:tr h="297372">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FFFFFF"/>
                          </a:solidFill>
                          <a:effectLst/>
                          <a:latin typeface="Calibri" panose="020F0502020204030204" pitchFamily="34" charset="0"/>
                        </a:rPr>
                        <a:t>Направления предоставления субсидии</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smtClean="0">
                          <a:ln>
                            <a:noFill/>
                          </a:ln>
                          <a:solidFill>
                            <a:srgbClr val="FFFFFF"/>
                          </a:solidFill>
                          <a:effectLst/>
                          <a:latin typeface="Calibri" panose="020F0502020204030204" pitchFamily="34" charset="0"/>
                        </a:rPr>
                        <a:t>Ставка в 2025 году за счет средств:</a:t>
                      </a:r>
                      <a:endParaRPr kumimoji="0" lang="ru-RU" altLang="ru-RU" sz="1300" b="1" i="0" u="none" strike="noStrike" cap="none" normalizeH="0" baseline="0" dirty="0">
                        <a:ln>
                          <a:noFill/>
                        </a:ln>
                        <a:solidFill>
                          <a:srgbClr val="FFFFFF"/>
                        </a:solidFill>
                        <a:effectLst/>
                        <a:latin typeface="Calibri" panose="020F0502020204030204" pitchFamily="34"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FFFFFF"/>
                        </a:solidFill>
                        <a:effectLst/>
                        <a:latin typeface="Calibri" panose="020F0502020204030204" pitchFamily="34" charset="0"/>
                      </a:endParaRPr>
                    </a:p>
                  </a:txBody>
                  <a:tcPr marT="45703" marB="45703"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FFFFFF"/>
                          </a:solidFill>
                          <a:effectLst/>
                          <a:latin typeface="Calibri" panose="020F0502020204030204" pitchFamily="34" charset="0"/>
                        </a:rPr>
                        <a:t>Объект затрат</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3597430066"/>
                  </a:ext>
                </a:extLst>
              </a:tr>
              <a:tr h="889365">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chemeClr val="tx1"/>
                        </a:solidFill>
                        <a:effectLst/>
                        <a:latin typeface="Calibri" panose="020F0502020204030204" pitchFamily="34" charset="0"/>
                      </a:endParaRPr>
                    </a:p>
                  </a:txBody>
                  <a:tcPr marL="0" marR="0" marT="0" marB="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FFFFFF"/>
                          </a:solidFill>
                          <a:effectLst/>
                          <a:latin typeface="Calibri" panose="020F0502020204030204" pitchFamily="34" charset="0"/>
                        </a:rPr>
                        <a:t>областного бюджета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FFFFFF"/>
                          </a:solidFill>
                          <a:effectLst/>
                          <a:latin typeface="Calibri" panose="020F0502020204030204" pitchFamily="34" charset="0"/>
                        </a:rPr>
                        <a:t>сверх уровня софинансирования</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300" b="1" i="0" u="none" strike="noStrike" cap="none" normalizeH="0" baseline="0" dirty="0">
                          <a:ln>
                            <a:noFill/>
                          </a:ln>
                          <a:solidFill>
                            <a:srgbClr val="FFFFFF"/>
                          </a:solidFill>
                          <a:effectLst/>
                          <a:latin typeface="Calibri" panose="020F0502020204030204" pitchFamily="34" charset="0"/>
                        </a:rPr>
                        <a:t>федерального и областного бюджетов с учетом уровня софинансирования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FFFFFF"/>
                        </a:solidFill>
                        <a:effectLst/>
                        <a:latin typeface="Calibri" panose="020F050202020403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2169146434"/>
                  </a:ext>
                </a:extLst>
              </a:tr>
              <a:tr h="44464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5. </a:t>
                      </a: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На приобретение племенного молодняка овец и</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коз</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100" b="0" i="0" u="none" strike="noStrike" cap="none" normalizeH="0" baseline="0" dirty="0">
                          <a:ln>
                            <a:noFill/>
                          </a:ln>
                          <a:solidFill>
                            <a:srgbClr val="000000"/>
                          </a:solidFill>
                          <a:effectLst/>
                          <a:latin typeface="Calibri" panose="020F0502020204030204" pitchFamily="34" charset="0"/>
                        </a:rPr>
                        <a:t>40</a:t>
                      </a:r>
                      <a:r>
                        <a:rPr kumimoji="0" lang="en-US" altLang="ru-RU" sz="1100" b="0" i="0" u="none" strike="noStrike" cap="none" normalizeH="0" baseline="0" dirty="0">
                          <a:ln>
                            <a:noFill/>
                          </a:ln>
                          <a:solidFill>
                            <a:srgbClr val="000000"/>
                          </a:solidFill>
                          <a:effectLst/>
                          <a:latin typeface="Calibri" panose="020F0502020204030204" pitchFamily="34" charset="0"/>
                        </a:rPr>
                        <a:t>%</a:t>
                      </a:r>
                      <a:r>
                        <a:rPr kumimoji="0" lang="ru-RU" altLang="ru-RU" sz="1100" b="0" i="0" u="none" strike="noStrike" cap="none" normalizeH="0" baseline="0" dirty="0">
                          <a:ln>
                            <a:noFill/>
                          </a:ln>
                          <a:solidFill>
                            <a:srgbClr val="000000"/>
                          </a:solidFill>
                          <a:effectLst/>
                          <a:latin typeface="Calibri" panose="020F0502020204030204" pitchFamily="34" charset="0"/>
                        </a:rPr>
                        <a:t> (не более 28 000 руб. за гол)</a:t>
                      </a:r>
                    </a:p>
                  </a:txBody>
                  <a:tcPr marL="0" marR="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стоимость</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extLst>
                  <a:ext uri="{0D108BD9-81ED-4DB2-BD59-A6C34878D82A}">
                    <a16:rowId xmlns="" xmlns:a16="http://schemas.microsoft.com/office/drawing/2014/main" val="3194776177"/>
                  </a:ext>
                </a:extLst>
              </a:tr>
              <a:tr h="44464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a:t>
                      </a:r>
                      <a:r>
                        <a:rPr kumimoji="0" lang="en-US"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6.</a:t>
                      </a:r>
                      <a:r>
                        <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 На приобретение племенных быков-производителей и племенных бычков</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100" b="0" i="0" u="none" strike="noStrike" cap="none" normalizeH="0" baseline="0" dirty="0">
                          <a:ln>
                            <a:noFill/>
                          </a:ln>
                          <a:solidFill>
                            <a:srgbClr val="000000"/>
                          </a:solidFill>
                          <a:effectLst/>
                          <a:latin typeface="Calibri" panose="020F0502020204030204" pitchFamily="34" charset="0"/>
                        </a:rPr>
                        <a:t>40% (не более 230 000 руб. за гол)</a:t>
                      </a:r>
                    </a:p>
                  </a:txBody>
                  <a:tcPr marL="0" marR="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стоимость</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3114510673"/>
                  </a:ext>
                </a:extLst>
              </a:tr>
              <a:tr h="55383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100" b="0" i="0" u="none" strike="noStrike" kern="1200" cap="none" normalizeH="0" baseline="0" dirty="0">
                          <a:ln>
                            <a:noFill/>
                          </a:ln>
                          <a:solidFill>
                            <a:srgbClr val="000000"/>
                          </a:solidFill>
                          <a:effectLst/>
                          <a:latin typeface="Calibri" panose="020F0502020204030204" pitchFamily="34" charset="0"/>
                          <a:ea typeface="+mn-ea"/>
                          <a:cs typeface="+mn-cs"/>
                        </a:rPr>
                        <a:t>7. На племенных жеребцов-производителей</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100" b="0" i="0" u="none" strike="noStrike" kern="1200" cap="none" normalizeH="0" baseline="0" dirty="0">
                          <a:ln>
                            <a:noFill/>
                          </a:ln>
                          <a:solidFill>
                            <a:srgbClr val="000000"/>
                          </a:solidFill>
                          <a:effectLst/>
                          <a:latin typeface="Calibri" panose="020F0502020204030204" pitchFamily="34" charset="0"/>
                          <a:ea typeface="+mn-ea"/>
                          <a:cs typeface="+mn-cs"/>
                        </a:rPr>
                        <a:t>250 000 руб. за гол</a:t>
                      </a:r>
                    </a:p>
                  </a:txBody>
                  <a:tcPr marL="0" marR="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100" b="0" i="0" u="none" strike="noStrike" kern="1200" cap="none" normalizeH="0" baseline="0" dirty="0">
                        <a:ln>
                          <a:noFill/>
                        </a:ln>
                        <a:solidFill>
                          <a:srgbClr val="000000"/>
                        </a:solidFill>
                        <a:effectLst/>
                        <a:latin typeface="Calibri" panose="020F0502020204030204" pitchFamily="34" charset="0"/>
                        <a:ea typeface="+mn-ea"/>
                        <a:cs typeface="+mn-cs"/>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100" b="0" i="0" u="none" strike="noStrike" kern="1200" cap="none" normalizeH="0" baseline="0" dirty="0">
                          <a:ln>
                            <a:noFill/>
                          </a:ln>
                          <a:solidFill>
                            <a:srgbClr val="000000"/>
                          </a:solidFill>
                          <a:effectLst/>
                          <a:latin typeface="Calibri" panose="020F0502020204030204" pitchFamily="34" charset="0"/>
                          <a:ea typeface="+mn-ea"/>
                          <a:cs typeface="+mn-cs"/>
                        </a:rPr>
                        <a:t>голова</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EFEC"/>
                    </a:solidFill>
                  </a:tcPr>
                </a:tc>
                <a:extLst>
                  <a:ext uri="{0D108BD9-81ED-4DB2-BD59-A6C34878D82A}">
                    <a16:rowId xmlns="" xmlns:a16="http://schemas.microsoft.com/office/drawing/2014/main" val="4047416969"/>
                  </a:ext>
                </a:extLst>
              </a:tr>
              <a:tr h="29890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100" b="0" i="0" u="none" strike="noStrike" cap="none" normalizeH="0" baseline="0" dirty="0">
                          <a:ln>
                            <a:noFill/>
                          </a:ln>
                          <a:solidFill>
                            <a:srgbClr val="000000"/>
                          </a:solidFill>
                          <a:effectLst/>
                          <a:latin typeface="Calibri" panose="020F0502020204030204" pitchFamily="34" charset="0"/>
                        </a:rPr>
                        <a:t>8. На проведение геномной оценки</a:t>
                      </a:r>
                      <a:endParaRPr kumimoji="0" lang="ru-RU" altLang="ru-RU"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85% от фактических понесенных затрат на проведение геномной оценки племенной ценности КРС</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100" b="0" i="0" u="none" strike="noStrike" cap="none" normalizeH="0" baseline="0" dirty="0">
                        <a:ln>
                          <a:noFill/>
                        </a:ln>
                        <a:solidFill>
                          <a:srgbClr val="000000"/>
                        </a:solidFill>
                        <a:effectLst/>
                        <a:latin typeface="Calibri" panose="020F0502020204030204" pitchFamily="34" charset="0"/>
                      </a:endParaRP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0" i="0" u="none" strike="noStrike" cap="none" normalizeH="0" baseline="0" dirty="0">
                          <a:ln>
                            <a:noFill/>
                          </a:ln>
                          <a:solidFill>
                            <a:srgbClr val="000000"/>
                          </a:solidFill>
                          <a:effectLst/>
                          <a:latin typeface="Calibri" panose="020F0502020204030204" pitchFamily="34" charset="0"/>
                        </a:rPr>
                        <a:t>стоимость</a:t>
                      </a:r>
                    </a:p>
                  </a:txBody>
                  <a:tcPr marL="36000" marR="36000"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3065231975"/>
                  </a:ext>
                </a:extLst>
              </a:tr>
            </a:tbl>
          </a:graphicData>
        </a:graphic>
      </p:graphicFrame>
      <p:sp>
        <p:nvSpPr>
          <p:cNvPr id="11" name="TextBox 7"/>
          <p:cNvSpPr txBox="1">
            <a:spLocks noChangeArrowheads="1"/>
          </p:cNvSpPr>
          <p:nvPr/>
        </p:nvSpPr>
        <p:spPr bwMode="auto">
          <a:xfrm>
            <a:off x="3204905" y="608621"/>
            <a:ext cx="6597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rPr>
              <a:t>1.3. Поддержк</a:t>
            </a:r>
            <a:r>
              <a:rPr lang="en-US" altLang="ru-RU" sz="2400" dirty="0">
                <a:latin typeface="+mn-lt"/>
              </a:rPr>
              <a:t>а </a:t>
            </a:r>
            <a:r>
              <a:rPr lang="ru-RU" altLang="ru-RU" sz="2400" dirty="0">
                <a:latin typeface="+mn-lt"/>
              </a:rPr>
              <a:t>племенного животноводства</a:t>
            </a:r>
          </a:p>
        </p:txBody>
      </p:sp>
      <p:sp>
        <p:nvSpPr>
          <p:cNvPr id="2" name="TextBox 8">
            <a:extLst>
              <a:ext uri="{FF2B5EF4-FFF2-40B4-BE49-F238E27FC236}">
                <a16:creationId xmlns="" xmlns:a16="http://schemas.microsoft.com/office/drawing/2014/main" id="{78D4ABCA-6F28-FB85-C101-31D8CBEA0B25}"/>
              </a:ext>
            </a:extLst>
          </p:cNvPr>
          <p:cNvSpPr txBox="1">
            <a:spLocks noChangeArrowheads="1"/>
          </p:cNvSpPr>
          <p:nvPr/>
        </p:nvSpPr>
        <p:spPr bwMode="auto">
          <a:xfrm>
            <a:off x="2221679" y="174679"/>
            <a:ext cx="972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ru-RU" altLang="ru-RU" dirty="0">
                <a:latin typeface="+mn-lt"/>
                <a:cs typeface="Arial" panose="020B0604020202020204" pitchFamily="34" charset="0"/>
              </a:rPr>
              <a:t>1. </a:t>
            </a:r>
            <a:r>
              <a:rPr lang="ru-RU" dirty="0">
                <a:latin typeface="+mn-lt"/>
              </a:rPr>
              <a:t>СУБСИДИЯ НА ПОДДЕРЖКУ ПРИОРИТЕТНЫХ НАПРАВЛЕНИЙ  </a:t>
            </a:r>
          </a:p>
        </p:txBody>
      </p:sp>
      <p:sp>
        <p:nvSpPr>
          <p:cNvPr id="4" name="TextBox 3">
            <a:extLst>
              <a:ext uri="{FF2B5EF4-FFF2-40B4-BE49-F238E27FC236}">
                <a16:creationId xmlns="" xmlns:a16="http://schemas.microsoft.com/office/drawing/2014/main" id="{2056A60E-E6BF-154C-63D9-0A6295992A53}"/>
              </a:ext>
            </a:extLst>
          </p:cNvPr>
          <p:cNvSpPr txBox="1"/>
          <p:nvPr/>
        </p:nvSpPr>
        <p:spPr bwMode="auto">
          <a:xfrm>
            <a:off x="2327598" y="5196003"/>
            <a:ext cx="93170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ru-RU" sz="1200" dirty="0" smtClean="0">
                <a:solidFill>
                  <a:srgbClr val="000000"/>
                </a:solidFill>
                <a:latin typeface="+mn-lt"/>
              </a:rPr>
              <a:t>* </a:t>
            </a:r>
            <a:r>
              <a:rPr lang="ru-RU" sz="1200" dirty="0">
                <a:solidFill>
                  <a:srgbClr val="000000"/>
                </a:solidFill>
                <a:latin typeface="+mn-lt"/>
              </a:rPr>
              <a:t>- для получателей, включенных в порядке, установленном Минсельхозпродом, в</a:t>
            </a:r>
            <a:r>
              <a:rPr lang="en-US" sz="1200" dirty="0">
                <a:solidFill>
                  <a:srgbClr val="000000"/>
                </a:solidFill>
                <a:latin typeface="+mn-lt"/>
              </a:rPr>
              <a:t> </a:t>
            </a:r>
            <a:r>
              <a:rPr lang="ru-RU" sz="1200" dirty="0">
                <a:solidFill>
                  <a:srgbClr val="000000"/>
                </a:solidFill>
                <a:latin typeface="+mn-lt"/>
              </a:rPr>
              <a:t>реестр сельскохозяйственных товаропроизводителей Нижегородской области,</a:t>
            </a:r>
            <a:r>
              <a:rPr lang="en-US" sz="1200" dirty="0">
                <a:solidFill>
                  <a:srgbClr val="000000"/>
                </a:solidFill>
                <a:latin typeface="+mn-lt"/>
              </a:rPr>
              <a:t> </a:t>
            </a:r>
            <a:r>
              <a:rPr lang="ru-RU" sz="1200" dirty="0">
                <a:solidFill>
                  <a:srgbClr val="000000"/>
                </a:solidFill>
                <a:latin typeface="+mn-lt"/>
              </a:rPr>
              <a:t>осуществляющих мероприятия по оздоровлению стада от лейкоза КРС.</a:t>
            </a:r>
          </a:p>
        </p:txBody>
      </p:sp>
    </p:spTree>
    <p:extLst>
      <p:ext uri="{BB962C8B-B14F-4D97-AF65-F5344CB8AC3E}">
        <p14:creationId xmlns:p14="http://schemas.microsoft.com/office/powerpoint/2010/main" val="292351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Місце для номера слайда 4"/>
          <p:cNvSpPr>
            <a:spLocks noGrp="1"/>
          </p:cNvSpPr>
          <p:nvPr>
            <p:ph type="sldNum" sz="quarter" idx="13"/>
          </p:nvPr>
        </p:nvSpPr>
        <p:spPr bwMode="auto">
          <a:xfrm>
            <a:off x="8824913" y="63087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uk-UA" altLang="ru-RU" sz="1600" dirty="0">
              <a:solidFill>
                <a:schemeClr val="accent1"/>
              </a:solidFill>
            </a:endParaRPr>
          </a:p>
          <a:p>
            <a:pPr>
              <a:lnSpc>
                <a:spcPct val="100000"/>
              </a:lnSpc>
              <a:spcBef>
                <a:spcPct val="0"/>
              </a:spcBef>
              <a:buFontTx/>
              <a:buNone/>
            </a:pPr>
            <a:fld id="{95494CE8-FBC4-4E6F-A1EC-C22EF81BC26E}" type="slidenum">
              <a:rPr lang="uk-UA" altLang="ru-RU" sz="1600" smtClean="0">
                <a:solidFill>
                  <a:schemeClr val="accent1"/>
                </a:solidFill>
              </a:rPr>
              <a:pPr>
                <a:lnSpc>
                  <a:spcPct val="100000"/>
                </a:lnSpc>
                <a:spcBef>
                  <a:spcPct val="0"/>
                </a:spcBef>
                <a:buFontTx/>
                <a:buNone/>
              </a:pPr>
              <a:t>9</a:t>
            </a:fld>
            <a:endParaRPr lang="uk-UA" altLang="ru-RU" sz="1600" dirty="0">
              <a:solidFill>
                <a:schemeClr val="accent1"/>
              </a:solidFill>
            </a:endParaRPr>
          </a:p>
          <a:p>
            <a:pPr>
              <a:lnSpc>
                <a:spcPct val="100000"/>
              </a:lnSpc>
              <a:spcBef>
                <a:spcPct val="0"/>
              </a:spcBef>
              <a:buFontTx/>
              <a:buNone/>
            </a:pPr>
            <a:endParaRPr lang="uk-UA" altLang="ru-RU" sz="1600" dirty="0">
              <a:solidFill>
                <a:schemeClr val="accent1"/>
              </a:solidFill>
            </a:endParaRPr>
          </a:p>
        </p:txBody>
      </p:sp>
      <p:sp>
        <p:nvSpPr>
          <p:cNvPr id="9" name="Заголовок 1"/>
          <p:cNvSpPr txBox="1">
            <a:spLocks/>
          </p:cNvSpPr>
          <p:nvPr/>
        </p:nvSpPr>
        <p:spPr>
          <a:xfrm>
            <a:off x="1681163" y="485775"/>
            <a:ext cx="7499350" cy="1143000"/>
          </a:xfrm>
          <a:prstGeom prst="rect">
            <a:avLst/>
          </a:prstGeom>
        </p:spPr>
        <p:txBody>
          <a:bodyPr anchor="ctr">
            <a:normAutofit fontScale="97500"/>
          </a:bodyPr>
          <a:lstStyle/>
          <a:p>
            <a:pPr eaLnBrk="1" fontAlgn="auto" hangingPunct="1">
              <a:lnSpc>
                <a:spcPct val="90000"/>
              </a:lnSpc>
              <a:spcAft>
                <a:spcPts val="0"/>
              </a:spcAft>
              <a:defRPr/>
            </a:pPr>
            <a:endParaRPr lang="ru-RU" sz="2400" b="1" dirty="0">
              <a:solidFill>
                <a:schemeClr val="accent5">
                  <a:lumMod val="75000"/>
                </a:schemeClr>
              </a:solidFill>
              <a:latin typeface="+mn-lt"/>
              <a:ea typeface="+mj-ea"/>
              <a:cs typeface="+mj-cs"/>
            </a:endParaRPr>
          </a:p>
        </p:txBody>
      </p:sp>
      <p:sp>
        <p:nvSpPr>
          <p:cNvPr id="34820" name="TextBox 8"/>
          <p:cNvSpPr txBox="1">
            <a:spLocks noChangeArrowheads="1"/>
          </p:cNvSpPr>
          <p:nvPr/>
        </p:nvSpPr>
        <p:spPr bwMode="auto">
          <a:xfrm>
            <a:off x="2266649" y="595610"/>
            <a:ext cx="9073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ru-RU" altLang="ru-RU" sz="2400" dirty="0">
                <a:latin typeface="+mn-lt"/>
                <a:cs typeface="Arial" panose="020B0604020202020204" pitchFamily="34" charset="0"/>
              </a:rPr>
              <a:t>1.4.</a:t>
            </a:r>
            <a:r>
              <a:rPr lang="en-US" altLang="ru-RU" sz="2400" dirty="0">
                <a:latin typeface="+mn-lt"/>
                <a:cs typeface="Arial" panose="020B0604020202020204" pitchFamily="34" charset="0"/>
              </a:rPr>
              <a:t> П</a:t>
            </a:r>
            <a:r>
              <a:rPr lang="ru-RU" altLang="ru-RU" sz="2400" dirty="0" err="1">
                <a:latin typeface="+mn-lt"/>
                <a:cs typeface="Arial" panose="020B0604020202020204" pitchFamily="34" charset="0"/>
              </a:rPr>
              <a:t>оддержк</a:t>
            </a:r>
            <a:r>
              <a:rPr lang="en-US" altLang="ru-RU" sz="2400" dirty="0">
                <a:latin typeface="+mn-lt"/>
                <a:cs typeface="Arial" panose="020B0604020202020204" pitchFamily="34" charset="0"/>
              </a:rPr>
              <a:t>а </a:t>
            </a:r>
            <a:r>
              <a:rPr lang="ru-RU" altLang="ru-RU" sz="2400" dirty="0">
                <a:latin typeface="+mn-lt"/>
                <a:cs typeface="Arial" panose="020B0604020202020204" pitchFamily="34" charset="0"/>
              </a:rPr>
              <a:t>производства молока</a:t>
            </a:r>
          </a:p>
        </p:txBody>
      </p:sp>
      <p:sp>
        <p:nvSpPr>
          <p:cNvPr id="6" name="TextBox 5"/>
          <p:cNvSpPr txBox="1"/>
          <p:nvPr/>
        </p:nvSpPr>
        <p:spPr>
          <a:xfrm>
            <a:off x="2266649" y="1118807"/>
            <a:ext cx="9704313" cy="1923604"/>
          </a:xfrm>
          <a:prstGeom prst="rect">
            <a:avLst/>
          </a:prstGeom>
          <a:noFill/>
        </p:spPr>
        <p:txBody>
          <a:bodyPr wrap="square">
            <a:spAutoFit/>
          </a:bodyPr>
          <a:lstStyle/>
          <a:p>
            <a:pPr>
              <a:spcAft>
                <a:spcPts val="600"/>
              </a:spcAft>
              <a:defRPr/>
            </a:pPr>
            <a:r>
              <a:rPr lang="ru-RU" sz="1100" b="1" dirty="0">
                <a:cs typeface="Arial" panose="020B0604020202020204" pitchFamily="34" charset="0"/>
              </a:rPr>
              <a:t>Базовые ставки субсидии на 2025 год:</a:t>
            </a:r>
          </a:p>
          <a:p>
            <a:pPr marL="171450" indent="-171450">
              <a:spcAft>
                <a:spcPts val="600"/>
              </a:spcAft>
              <a:buFont typeface="Arial" panose="020B0604020202020204" pitchFamily="34" charset="0"/>
              <a:buChar char="•"/>
              <a:defRPr/>
            </a:pPr>
            <a:r>
              <a:rPr lang="ru-RU" sz="1100" b="1" u="sng" dirty="0">
                <a:cs typeface="Arial" panose="020B0604020202020204" pitchFamily="34" charset="0"/>
              </a:rPr>
              <a:t>федеральный и областной бюджет с учетом уровня софинансирования:</a:t>
            </a:r>
          </a:p>
          <a:p>
            <a:pPr marL="628650" lvl="1" indent="-360000">
              <a:spcAft>
                <a:spcPts val="600"/>
              </a:spcAft>
              <a:buFontTx/>
              <a:buChar char="-"/>
              <a:defRPr/>
            </a:pPr>
            <a:r>
              <a:rPr lang="ru-RU" sz="1100" b="1" dirty="0">
                <a:cs typeface="Arial" panose="020B0604020202020204" pitchFamily="34" charset="0"/>
              </a:rPr>
              <a:t>1,30 рубля</a:t>
            </a:r>
            <a:r>
              <a:rPr lang="en-US" sz="1100" b="1" dirty="0">
                <a:cs typeface="Arial" panose="020B0604020202020204" pitchFamily="34" charset="0"/>
              </a:rPr>
              <a:t> </a:t>
            </a:r>
            <a:r>
              <a:rPr lang="en-US" sz="1100" b="1" dirty="0" err="1">
                <a:cs typeface="Arial" panose="020B0604020202020204" pitchFamily="34" charset="0"/>
              </a:rPr>
              <a:t>за</a:t>
            </a:r>
            <a:r>
              <a:rPr lang="en-US" sz="1100" b="1" dirty="0">
                <a:cs typeface="Arial" panose="020B0604020202020204" pitchFamily="34" charset="0"/>
              </a:rPr>
              <a:t> 1 к</a:t>
            </a:r>
            <a:r>
              <a:rPr lang="ru-RU" sz="1100" b="1" dirty="0">
                <a:cs typeface="Arial" panose="020B0604020202020204" pitchFamily="34" charset="0"/>
              </a:rPr>
              <a:t>г реализованного коровьего или козьего;</a:t>
            </a:r>
          </a:p>
          <a:p>
            <a:pPr marL="171450" indent="-171450">
              <a:spcAft>
                <a:spcPts val="600"/>
              </a:spcAft>
              <a:buFont typeface="Arial" panose="020B0604020202020204" pitchFamily="34" charset="0"/>
              <a:buChar char="•"/>
              <a:defRPr/>
            </a:pPr>
            <a:r>
              <a:rPr lang="ru-RU" sz="1100" b="1" u="sng" dirty="0">
                <a:cs typeface="Arial" panose="020B0604020202020204" pitchFamily="34" charset="0"/>
              </a:rPr>
              <a:t>областной бюджет сверх установленного уровня софинансирования: </a:t>
            </a:r>
          </a:p>
          <a:p>
            <a:pPr marL="628650" lvl="1" indent="-360000">
              <a:buFontTx/>
              <a:buChar char="-"/>
              <a:defRPr/>
            </a:pPr>
            <a:r>
              <a:rPr lang="ru-RU" sz="1100" b="1" dirty="0">
                <a:cs typeface="Arial" panose="020B0604020202020204" pitchFamily="34" charset="0"/>
              </a:rPr>
              <a:t>0,75 рублей</a:t>
            </a:r>
            <a:r>
              <a:rPr lang="en-US" sz="1100" b="1" dirty="0">
                <a:cs typeface="Arial" panose="020B0604020202020204" pitchFamily="34" charset="0"/>
              </a:rPr>
              <a:t> </a:t>
            </a:r>
            <a:r>
              <a:rPr lang="en-US" sz="1100" b="1" dirty="0" err="1">
                <a:cs typeface="Arial" panose="020B0604020202020204" pitchFamily="34" charset="0"/>
              </a:rPr>
              <a:t>за</a:t>
            </a:r>
            <a:r>
              <a:rPr lang="en-US" sz="1100" b="1" dirty="0">
                <a:cs typeface="Arial" panose="020B0604020202020204" pitchFamily="34" charset="0"/>
              </a:rPr>
              <a:t> 1 </a:t>
            </a:r>
            <a:r>
              <a:rPr lang="ru-RU" sz="1100" b="1" dirty="0">
                <a:cs typeface="Arial" panose="020B0604020202020204" pitchFamily="34" charset="0"/>
              </a:rPr>
              <a:t>кг реализованного коровьего молока;</a:t>
            </a:r>
          </a:p>
          <a:p>
            <a:pPr marL="628650" lvl="1" indent="-360000">
              <a:buFontTx/>
              <a:buChar char="-"/>
              <a:defRPr/>
            </a:pPr>
            <a:r>
              <a:rPr lang="ru-RU" sz="1100" b="1" dirty="0">
                <a:cs typeface="Arial" panose="020B0604020202020204" pitchFamily="34" charset="0"/>
              </a:rPr>
              <a:t>7,00 рублей за 1 кг реализованного овечьего молока;</a:t>
            </a:r>
          </a:p>
          <a:p>
            <a:pPr marL="628650" lvl="1" indent="-360000">
              <a:buFontTx/>
              <a:buChar char="-"/>
              <a:defRPr/>
            </a:pPr>
            <a:r>
              <a:rPr lang="ru-RU" sz="1100" b="1" dirty="0">
                <a:cs typeface="Arial" panose="020B0604020202020204" pitchFamily="34" charset="0"/>
              </a:rPr>
              <a:t>30,00 рублей за 1 кг реализованного козьего молока;</a:t>
            </a:r>
          </a:p>
          <a:p>
            <a:pPr marL="628650" lvl="1" indent="-360000">
              <a:buFontTx/>
              <a:buChar char="-"/>
              <a:defRPr/>
            </a:pPr>
            <a:r>
              <a:rPr lang="ru-RU" sz="1100" b="1" dirty="0">
                <a:cs typeface="Arial" panose="020B0604020202020204" pitchFamily="34" charset="0"/>
              </a:rPr>
              <a:t>0,1 рубля на весь объем коровьего или козьего молока, реализованного в 2024 году (при увеличении поголовья дойного стада не менее, чем на 10 голов).</a:t>
            </a:r>
          </a:p>
        </p:txBody>
      </p:sp>
      <p:graphicFrame>
        <p:nvGraphicFramePr>
          <p:cNvPr id="7" name="Таблица 6"/>
          <p:cNvGraphicFramePr>
            <a:graphicFrameLocks noGrp="1"/>
          </p:cNvGraphicFramePr>
          <p:nvPr>
            <p:extLst>
              <p:ext uri="{D42A27DB-BD31-4B8C-83A1-F6EECF244321}">
                <p14:modId xmlns:p14="http://schemas.microsoft.com/office/powerpoint/2010/main" val="1831547059"/>
              </p:ext>
            </p:extLst>
          </p:nvPr>
        </p:nvGraphicFramePr>
        <p:xfrm>
          <a:off x="1112322" y="3042411"/>
          <a:ext cx="10858640" cy="3688068"/>
        </p:xfrm>
        <a:graphic>
          <a:graphicData uri="http://schemas.openxmlformats.org/drawingml/2006/table">
            <a:tbl>
              <a:tblPr firstRow="1" bandRow="1">
                <a:tableStyleId>{5C22544A-7EE6-4342-B048-85BDC9FD1C3A}</a:tableStyleId>
              </a:tblPr>
              <a:tblGrid>
                <a:gridCol w="2409965">
                  <a:extLst>
                    <a:ext uri="{9D8B030D-6E8A-4147-A177-3AD203B41FA5}">
                      <a16:colId xmlns="" xmlns:a16="http://schemas.microsoft.com/office/drawing/2014/main" val="20000"/>
                    </a:ext>
                  </a:extLst>
                </a:gridCol>
                <a:gridCol w="1285875">
                  <a:extLst>
                    <a:ext uri="{9D8B030D-6E8A-4147-A177-3AD203B41FA5}">
                      <a16:colId xmlns="" xmlns:a16="http://schemas.microsoft.com/office/drawing/2014/main" val="20003"/>
                    </a:ext>
                  </a:extLst>
                </a:gridCol>
                <a:gridCol w="1847850">
                  <a:extLst>
                    <a:ext uri="{9D8B030D-6E8A-4147-A177-3AD203B41FA5}">
                      <a16:colId xmlns="" xmlns:a16="http://schemas.microsoft.com/office/drawing/2014/main" val="20004"/>
                    </a:ext>
                  </a:extLst>
                </a:gridCol>
                <a:gridCol w="1419225">
                  <a:extLst>
                    <a:ext uri="{9D8B030D-6E8A-4147-A177-3AD203B41FA5}">
                      <a16:colId xmlns="" xmlns:a16="http://schemas.microsoft.com/office/drawing/2014/main" val="20001"/>
                    </a:ext>
                  </a:extLst>
                </a:gridCol>
                <a:gridCol w="1390650">
                  <a:extLst>
                    <a:ext uri="{9D8B030D-6E8A-4147-A177-3AD203B41FA5}">
                      <a16:colId xmlns="" xmlns:a16="http://schemas.microsoft.com/office/drawing/2014/main" val="1387744945"/>
                    </a:ext>
                  </a:extLst>
                </a:gridCol>
                <a:gridCol w="1371600">
                  <a:extLst>
                    <a:ext uri="{9D8B030D-6E8A-4147-A177-3AD203B41FA5}">
                      <a16:colId xmlns="" xmlns:a16="http://schemas.microsoft.com/office/drawing/2014/main" val="20002"/>
                    </a:ext>
                  </a:extLst>
                </a:gridCol>
                <a:gridCol w="1133475">
                  <a:extLst>
                    <a:ext uri="{9D8B030D-6E8A-4147-A177-3AD203B41FA5}">
                      <a16:colId xmlns="" xmlns:a16="http://schemas.microsoft.com/office/drawing/2014/main" val="877118582"/>
                    </a:ext>
                  </a:extLst>
                </a:gridCol>
              </a:tblGrid>
              <a:tr h="284231">
                <a:tc gridSpan="7">
                  <a:txBody>
                    <a:bodyPr/>
                    <a:lstStyle/>
                    <a:p>
                      <a:pPr algn="ctr"/>
                      <a:r>
                        <a:rPr lang="ru-RU" sz="1300" dirty="0">
                          <a:solidFill>
                            <a:schemeClr val="tx1"/>
                          </a:solidFill>
                        </a:rPr>
                        <a:t>Повышающие</a:t>
                      </a:r>
                      <a:r>
                        <a:rPr lang="ru-RU" sz="1300" baseline="0" dirty="0">
                          <a:solidFill>
                            <a:schemeClr val="tx1"/>
                          </a:solidFill>
                        </a:rPr>
                        <a:t> коэффициенты</a:t>
                      </a:r>
                      <a:endParaRPr lang="ru-RU" sz="1300" dirty="0">
                        <a:solidFill>
                          <a:schemeClr val="tx1"/>
                        </a:solidFill>
                      </a:endParaRPr>
                    </a:p>
                  </a:txBody>
                  <a:tcPr marL="91433" marR="91433" marT="45718" marB="45718"/>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pPr algn="ctr"/>
                      <a:endParaRPr lang="ru-RU" sz="1300" dirty="0">
                        <a:solidFill>
                          <a:schemeClr val="tx1"/>
                        </a:solidFill>
                      </a:endParaRPr>
                    </a:p>
                  </a:txBody>
                  <a:tcPr marL="91433" marR="91433" marT="45718" marB="45718"/>
                </a:tc>
                <a:extLst>
                  <a:ext uri="{0D108BD9-81ED-4DB2-BD59-A6C34878D82A}">
                    <a16:rowId xmlns="" xmlns:a16="http://schemas.microsoft.com/office/drawing/2014/main" val="10000"/>
                  </a:ext>
                </a:extLst>
              </a:tr>
              <a:tr h="466685">
                <a:tc>
                  <a:txBody>
                    <a:bodyPr/>
                    <a:lstStyle/>
                    <a:p>
                      <a:pPr algn="ctr"/>
                      <a:r>
                        <a:rPr lang="ru-RU" sz="1000" dirty="0">
                          <a:solidFill>
                            <a:schemeClr val="tx1"/>
                          </a:solidFill>
                        </a:rPr>
                        <a:t>Коэффициент </a:t>
                      </a:r>
                    </a:p>
                    <a:p>
                      <a:pPr algn="ctr"/>
                      <a:r>
                        <a:rPr lang="ru-RU" sz="1000" dirty="0">
                          <a:solidFill>
                            <a:schemeClr val="tx1"/>
                          </a:solidFill>
                        </a:rPr>
                        <a:t>молочной </a:t>
                      </a:r>
                    </a:p>
                    <a:p>
                      <a:pPr algn="ctr"/>
                      <a:r>
                        <a:rPr lang="ru-RU" sz="1000" dirty="0">
                          <a:solidFill>
                            <a:schemeClr val="tx1"/>
                          </a:solidFill>
                        </a:rPr>
                        <a:t>продуктивности (</a:t>
                      </a:r>
                      <a:r>
                        <a:rPr lang="ru-RU" sz="1000" dirty="0" err="1">
                          <a:solidFill>
                            <a:schemeClr val="tx1"/>
                          </a:solidFill>
                        </a:rPr>
                        <a:t>Кмп</a:t>
                      </a:r>
                      <a:r>
                        <a:rPr lang="ru-RU" sz="1000" dirty="0">
                          <a:solidFill>
                            <a:schemeClr val="tx1"/>
                          </a:solidFill>
                        </a:rPr>
                        <a:t>)</a:t>
                      </a:r>
                    </a:p>
                  </a:txBody>
                  <a:tcPr marL="36000" marR="36000" marT="45718" marB="45718" anchor="ctr"/>
                </a:tc>
                <a:tc>
                  <a:txBody>
                    <a:bodyPr/>
                    <a:lstStyle/>
                    <a:p>
                      <a:pPr algn="ctr"/>
                      <a:r>
                        <a:rPr lang="ru-RU" sz="1000" dirty="0">
                          <a:solidFill>
                            <a:schemeClr val="tx1"/>
                          </a:solidFill>
                        </a:rPr>
                        <a:t>Коэффициент достижения результата (Кд)</a:t>
                      </a:r>
                    </a:p>
                  </a:txBody>
                  <a:tcPr marL="36000" marR="36000"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a:solidFill>
                            <a:schemeClr val="tx1"/>
                          </a:solidFill>
                        </a:rPr>
                        <a:t>Коэффициент обеспечения прироста производства молока и страхования сельско-</a:t>
                      </a:r>
                      <a:br>
                        <a:rPr lang="ru-RU" sz="1000" dirty="0">
                          <a:solidFill>
                            <a:schemeClr val="tx1"/>
                          </a:solidFill>
                        </a:rPr>
                      </a:br>
                      <a:r>
                        <a:rPr lang="ru-RU" sz="1000" dirty="0">
                          <a:solidFill>
                            <a:schemeClr val="tx1"/>
                          </a:solidFill>
                        </a:rPr>
                        <a:t>хозяйственных животных (Кс)</a:t>
                      </a:r>
                    </a:p>
                  </a:txBody>
                  <a:tcPr marL="36000" marR="36000" marT="45718" marB="45718" anchor="ctr"/>
                </a:tc>
                <a:tc>
                  <a:txBody>
                    <a:bodyPr/>
                    <a:lstStyle/>
                    <a:p>
                      <a:pPr algn="ctr"/>
                      <a:r>
                        <a:rPr lang="ru-RU" sz="1000" dirty="0">
                          <a:solidFill>
                            <a:schemeClr val="tx1"/>
                          </a:solidFill>
                        </a:rPr>
                        <a:t>Коэффициент увеличения производства молока (Км)</a:t>
                      </a:r>
                    </a:p>
                  </a:txBody>
                  <a:tcPr marL="36000" marR="36000"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a:solidFill>
                            <a:schemeClr val="tx1"/>
                          </a:solidFill>
                        </a:rPr>
                        <a:t>Коэффициент увеличения молочной продуктивности (</a:t>
                      </a:r>
                      <a:r>
                        <a:rPr lang="ru-RU" sz="1000" dirty="0" err="1">
                          <a:solidFill>
                            <a:schemeClr val="tx1"/>
                          </a:solidFill>
                        </a:rPr>
                        <a:t>Кмпг</a:t>
                      </a:r>
                      <a:r>
                        <a:rPr lang="ru-RU" sz="1000" dirty="0">
                          <a:solidFill>
                            <a:schemeClr val="tx1"/>
                          </a:solidFill>
                        </a:rPr>
                        <a:t>)</a:t>
                      </a:r>
                    </a:p>
                  </a:txBody>
                  <a:tcPr marL="36000" marR="36000"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a:solidFill>
                            <a:schemeClr val="tx1"/>
                          </a:solidFill>
                        </a:rPr>
                        <a:t>Коэффициент охвата искусственным осеменением (Кио)</a:t>
                      </a:r>
                    </a:p>
                  </a:txBody>
                  <a:tcPr marL="36000" marR="36000"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a:solidFill>
                            <a:schemeClr val="tx1"/>
                          </a:solidFill>
                        </a:rPr>
                        <a:t>Коэффициент мелкого рогатого скота (</a:t>
                      </a:r>
                      <a:r>
                        <a:rPr lang="ru-RU" sz="1000" dirty="0" err="1">
                          <a:solidFill>
                            <a:schemeClr val="tx1"/>
                          </a:solidFill>
                        </a:rPr>
                        <a:t>Кмрс</a:t>
                      </a:r>
                      <a:r>
                        <a:rPr lang="ru-RU" sz="1000" dirty="0">
                          <a:solidFill>
                            <a:schemeClr val="tx1"/>
                          </a:solidFill>
                        </a:rPr>
                        <a:t>)</a:t>
                      </a:r>
                    </a:p>
                  </a:txBody>
                  <a:tcPr marL="36000" marR="36000" marT="45718" marB="45718" anchor="ctr"/>
                </a:tc>
                <a:extLst>
                  <a:ext uri="{0D108BD9-81ED-4DB2-BD59-A6C34878D82A}">
                    <a16:rowId xmlns="" xmlns:a16="http://schemas.microsoft.com/office/drawing/2014/main" val="10001"/>
                  </a:ext>
                </a:extLst>
              </a:tr>
              <a:tr h="2278529">
                <a:tc>
                  <a:txBody>
                    <a:bodyPr/>
                    <a:lstStyle/>
                    <a:p>
                      <a:r>
                        <a:rPr lang="en-US" sz="900" dirty="0">
                          <a:solidFill>
                            <a:schemeClr val="tx1"/>
                          </a:solidFill>
                        </a:rPr>
                        <a:t>П</a:t>
                      </a:r>
                      <a:r>
                        <a:rPr lang="ru-RU" sz="900" dirty="0" err="1">
                          <a:solidFill>
                            <a:schemeClr val="tx1"/>
                          </a:solidFill>
                        </a:rPr>
                        <a:t>рименяется</a:t>
                      </a:r>
                      <a:r>
                        <a:rPr lang="ru-RU" sz="900" dirty="0">
                          <a:solidFill>
                            <a:schemeClr val="tx1"/>
                          </a:solidFill>
                        </a:rPr>
                        <a:t> в зависимости от показателя средней молочной продуктивности коров за отчетный год:</a:t>
                      </a:r>
                      <a:endParaRPr lang="en-US" sz="900" dirty="0">
                        <a:solidFill>
                          <a:schemeClr val="tx1"/>
                        </a:solidFill>
                      </a:endParaRPr>
                    </a:p>
                    <a:p>
                      <a:r>
                        <a:rPr lang="en-US" sz="900" baseline="0" dirty="0" err="1">
                          <a:solidFill>
                            <a:schemeClr val="tx1"/>
                          </a:solidFill>
                        </a:rPr>
                        <a:t>При</a:t>
                      </a:r>
                      <a:r>
                        <a:rPr lang="en-US" sz="900" baseline="0" dirty="0">
                          <a:solidFill>
                            <a:schemeClr val="tx1"/>
                          </a:solidFill>
                        </a:rPr>
                        <a:t> </a:t>
                      </a:r>
                      <a:r>
                        <a:rPr lang="en-US" sz="900" baseline="0" dirty="0" err="1">
                          <a:solidFill>
                            <a:schemeClr val="tx1"/>
                          </a:solidFill>
                        </a:rPr>
                        <a:t>расчете</a:t>
                      </a:r>
                      <a:r>
                        <a:rPr lang="en-US" sz="900" baseline="0" dirty="0">
                          <a:solidFill>
                            <a:schemeClr val="tx1"/>
                          </a:solidFill>
                        </a:rPr>
                        <a:t> субсидии </a:t>
                      </a:r>
                      <a:r>
                        <a:rPr lang="en-US" sz="900" baseline="0" dirty="0" err="1">
                          <a:solidFill>
                            <a:schemeClr val="tx1"/>
                          </a:solidFill>
                        </a:rPr>
                        <a:t>из</a:t>
                      </a:r>
                      <a:r>
                        <a:rPr lang="en-US" sz="900" baseline="0" dirty="0">
                          <a:solidFill>
                            <a:schemeClr val="tx1"/>
                          </a:solidFill>
                        </a:rPr>
                        <a:t> </a:t>
                      </a:r>
                      <a:r>
                        <a:rPr lang="en-US" sz="900" u="sng" baseline="0" dirty="0" err="1">
                          <a:solidFill>
                            <a:schemeClr val="tx1"/>
                          </a:solidFill>
                        </a:rPr>
                        <a:t>федерального</a:t>
                      </a:r>
                      <a:r>
                        <a:rPr lang="en-US" sz="900" u="sng" baseline="0" dirty="0">
                          <a:solidFill>
                            <a:schemeClr val="tx1"/>
                          </a:solidFill>
                        </a:rPr>
                        <a:t> и </a:t>
                      </a:r>
                      <a:r>
                        <a:rPr lang="en-US" sz="900" u="sng" baseline="0" dirty="0" err="1">
                          <a:solidFill>
                            <a:schemeClr val="tx1"/>
                          </a:solidFill>
                        </a:rPr>
                        <a:t>областного</a:t>
                      </a:r>
                      <a:r>
                        <a:rPr lang="en-US" sz="900" u="sng" baseline="0" dirty="0">
                          <a:solidFill>
                            <a:schemeClr val="tx1"/>
                          </a:solidFill>
                        </a:rPr>
                        <a:t> </a:t>
                      </a:r>
                      <a:r>
                        <a:rPr lang="en-US" sz="900" u="sng" baseline="0" dirty="0" err="1">
                          <a:solidFill>
                            <a:schemeClr val="tx1"/>
                          </a:solidFill>
                        </a:rPr>
                        <a:t>бюджетов</a:t>
                      </a:r>
                      <a:r>
                        <a:rPr lang="ru-RU" sz="900" u="sng" baseline="0" dirty="0">
                          <a:solidFill>
                            <a:schemeClr val="tx1"/>
                          </a:solidFill>
                        </a:rPr>
                        <a:t> (</a:t>
                      </a:r>
                      <a:r>
                        <a:rPr lang="ru-RU" sz="900" u="sng" baseline="0" dirty="0" err="1">
                          <a:solidFill>
                            <a:schemeClr val="tx1"/>
                          </a:solidFill>
                        </a:rPr>
                        <a:t>Кмпф</a:t>
                      </a:r>
                      <a:r>
                        <a:rPr lang="ru-RU" sz="900" u="sng" baseline="0" dirty="0">
                          <a:solidFill>
                            <a:schemeClr val="tx1"/>
                          </a:solidFill>
                        </a:rPr>
                        <a:t>)</a:t>
                      </a:r>
                      <a:r>
                        <a:rPr lang="en-US" sz="900" baseline="0" dirty="0">
                          <a:solidFill>
                            <a:schemeClr val="tx1"/>
                          </a:solidFill>
                        </a:rPr>
                        <a:t>:</a:t>
                      </a:r>
                      <a:endParaRPr lang="ru-RU" sz="9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900" dirty="0">
                          <a:solidFill>
                            <a:schemeClr val="tx1"/>
                          </a:solidFill>
                        </a:rPr>
                        <a:t>молочная продуктивность: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900" dirty="0">
                          <a:solidFill>
                            <a:schemeClr val="tx1"/>
                          </a:solidFill>
                        </a:rPr>
                        <a:t>до </a:t>
                      </a:r>
                      <a:r>
                        <a:rPr lang="en-US" sz="900" dirty="0">
                          <a:solidFill>
                            <a:schemeClr val="tx1"/>
                          </a:solidFill>
                        </a:rPr>
                        <a:t>4</a:t>
                      </a:r>
                      <a:r>
                        <a:rPr lang="ru-RU" sz="900" dirty="0">
                          <a:solidFill>
                            <a:schemeClr val="tx1"/>
                          </a:solidFill>
                        </a:rPr>
                        <a:t>999 кг - 1;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900" dirty="0">
                          <a:solidFill>
                            <a:schemeClr val="tx1"/>
                          </a:solidFill>
                        </a:rPr>
                        <a:t>от 5000 до 5999 кг - 1,1;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900" dirty="0">
                          <a:solidFill>
                            <a:schemeClr val="tx1"/>
                          </a:solidFill>
                        </a:rPr>
                        <a:t>от 6000 до 6999 кг - 1,15;</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900" dirty="0">
                          <a:solidFill>
                            <a:schemeClr val="tx1"/>
                          </a:solidFill>
                        </a:rPr>
                        <a:t>от 7000 - 1,2.</a:t>
                      </a:r>
                    </a:p>
                    <a:p>
                      <a:r>
                        <a:rPr lang="en-US" sz="900" dirty="0" err="1">
                          <a:solidFill>
                            <a:schemeClr val="tx1"/>
                          </a:solidFill>
                        </a:rPr>
                        <a:t>При</a:t>
                      </a:r>
                      <a:r>
                        <a:rPr lang="en-US" sz="900" dirty="0">
                          <a:solidFill>
                            <a:schemeClr val="tx1"/>
                          </a:solidFill>
                        </a:rPr>
                        <a:t> </a:t>
                      </a:r>
                      <a:r>
                        <a:rPr lang="en-US" sz="900" baseline="0" dirty="0" err="1">
                          <a:solidFill>
                            <a:schemeClr val="tx1"/>
                          </a:solidFill>
                        </a:rPr>
                        <a:t>расчете</a:t>
                      </a:r>
                      <a:r>
                        <a:rPr lang="en-US" sz="900" baseline="0" dirty="0">
                          <a:solidFill>
                            <a:schemeClr val="tx1"/>
                          </a:solidFill>
                        </a:rPr>
                        <a:t> </a:t>
                      </a:r>
                      <a:r>
                        <a:rPr lang="en-US" sz="900" baseline="0" dirty="0" err="1">
                          <a:solidFill>
                            <a:schemeClr val="tx1"/>
                          </a:solidFill>
                        </a:rPr>
                        <a:t>субсидии</a:t>
                      </a:r>
                      <a:r>
                        <a:rPr lang="en-US" sz="900" baseline="0" dirty="0">
                          <a:solidFill>
                            <a:schemeClr val="tx1"/>
                          </a:solidFill>
                        </a:rPr>
                        <a:t> </a:t>
                      </a:r>
                      <a:r>
                        <a:rPr lang="en-US" sz="900" baseline="0" dirty="0" err="1">
                          <a:solidFill>
                            <a:schemeClr val="tx1"/>
                          </a:solidFill>
                        </a:rPr>
                        <a:t>из</a:t>
                      </a:r>
                      <a:r>
                        <a:rPr lang="en-US" sz="900" baseline="0" dirty="0">
                          <a:solidFill>
                            <a:schemeClr val="tx1"/>
                          </a:solidFill>
                        </a:rPr>
                        <a:t> </a:t>
                      </a:r>
                      <a:r>
                        <a:rPr lang="en-US" sz="900" u="sng" baseline="0" dirty="0" err="1">
                          <a:solidFill>
                            <a:schemeClr val="tx1"/>
                          </a:solidFill>
                        </a:rPr>
                        <a:t>областного</a:t>
                      </a:r>
                      <a:r>
                        <a:rPr lang="en-US" sz="900" u="sng" baseline="0" dirty="0">
                          <a:solidFill>
                            <a:schemeClr val="tx1"/>
                          </a:solidFill>
                        </a:rPr>
                        <a:t> </a:t>
                      </a:r>
                      <a:r>
                        <a:rPr lang="en-US" sz="900" u="sng" baseline="0" dirty="0" err="1">
                          <a:solidFill>
                            <a:schemeClr val="tx1"/>
                          </a:solidFill>
                        </a:rPr>
                        <a:t>бюджета</a:t>
                      </a:r>
                      <a:r>
                        <a:rPr lang="ru-RU" sz="900" u="sng" baseline="0" dirty="0">
                          <a:solidFill>
                            <a:schemeClr val="tx1"/>
                          </a:solidFill>
                        </a:rPr>
                        <a:t> (</a:t>
                      </a:r>
                      <a:r>
                        <a:rPr lang="ru-RU" sz="900" u="sng" baseline="0" dirty="0" err="1">
                          <a:solidFill>
                            <a:schemeClr val="tx1"/>
                          </a:solidFill>
                        </a:rPr>
                        <a:t>Кмпо</a:t>
                      </a:r>
                      <a:r>
                        <a:rPr lang="ru-RU" sz="900" u="sng" baseline="0" dirty="0">
                          <a:solidFill>
                            <a:schemeClr val="tx1"/>
                          </a:solidFill>
                        </a:rPr>
                        <a:t>)</a:t>
                      </a:r>
                      <a:r>
                        <a:rPr lang="en-US" sz="900" baseline="0" dirty="0">
                          <a:solidFill>
                            <a:schemeClr val="tx1"/>
                          </a:solidFill>
                        </a:rPr>
                        <a:t>:</a:t>
                      </a:r>
                      <a:endParaRPr lang="ru-RU" sz="900" dirty="0">
                        <a:solidFill>
                          <a:schemeClr val="tx1"/>
                        </a:solidFill>
                      </a:endParaRPr>
                    </a:p>
                    <a:p>
                      <a:pPr marL="0" indent="0">
                        <a:buFontTx/>
                        <a:buNone/>
                      </a:pPr>
                      <a:r>
                        <a:rPr lang="ru-RU" sz="900" dirty="0">
                          <a:solidFill>
                            <a:schemeClr val="tx1"/>
                          </a:solidFill>
                        </a:rPr>
                        <a:t>молочная продуктивность:</a:t>
                      </a:r>
                    </a:p>
                    <a:p>
                      <a:pPr marL="171450" indent="-171450">
                        <a:buFontTx/>
                        <a:buChar char="-"/>
                      </a:pPr>
                      <a:r>
                        <a:rPr lang="ru-RU" sz="900" dirty="0">
                          <a:solidFill>
                            <a:schemeClr val="tx1"/>
                          </a:solidFill>
                        </a:rPr>
                        <a:t>до 2999 кг - 1;</a:t>
                      </a:r>
                    </a:p>
                    <a:p>
                      <a:pPr marL="171450" indent="-171450">
                        <a:buFontTx/>
                        <a:buChar char="-"/>
                      </a:pPr>
                      <a:r>
                        <a:rPr lang="ru-RU" sz="900" dirty="0">
                          <a:solidFill>
                            <a:schemeClr val="tx1"/>
                          </a:solidFill>
                        </a:rPr>
                        <a:t>от 3000 до 3999 кг - 1,1;</a:t>
                      </a:r>
                    </a:p>
                    <a:p>
                      <a:pPr marL="171450" indent="-171450">
                        <a:buFontTx/>
                        <a:buChar char="-"/>
                      </a:pPr>
                      <a:r>
                        <a:rPr lang="ru-RU" sz="900" dirty="0">
                          <a:solidFill>
                            <a:schemeClr val="tx1"/>
                          </a:solidFill>
                        </a:rPr>
                        <a:t>от 4000 до 4999 кг - 1,15</a:t>
                      </a:r>
                      <a:r>
                        <a:rPr lang="en-US" sz="900" dirty="0">
                          <a:solidFill>
                            <a:schemeClr val="tx1"/>
                          </a:solidFill>
                        </a:rPr>
                        <a:t>;</a:t>
                      </a:r>
                      <a:endParaRPr lang="ru-RU" sz="900" dirty="0">
                        <a:solidFill>
                          <a:schemeClr val="tx1"/>
                        </a:solidFill>
                      </a:endParaRPr>
                    </a:p>
                    <a:p>
                      <a:pPr marL="171450" indent="-171450">
                        <a:buFontTx/>
                        <a:buChar char="-"/>
                      </a:pPr>
                      <a:r>
                        <a:rPr lang="ru-RU" sz="900" dirty="0">
                          <a:solidFill>
                            <a:schemeClr val="tx1"/>
                          </a:solidFill>
                        </a:rPr>
                        <a:t>от 5000 до 5999 кг - 1,2</a:t>
                      </a:r>
                      <a:r>
                        <a:rPr lang="en-US" sz="900" dirty="0">
                          <a:solidFill>
                            <a:schemeClr val="tx1"/>
                          </a:solidFill>
                        </a:rPr>
                        <a:t>27</a:t>
                      </a:r>
                      <a:r>
                        <a:rPr lang="ru-RU" sz="900" dirty="0">
                          <a:solidFill>
                            <a:schemeClr val="tx1"/>
                          </a:solidFill>
                        </a:rPr>
                        <a:t>;</a:t>
                      </a:r>
                    </a:p>
                    <a:p>
                      <a:pPr marL="171450" indent="-171450">
                        <a:buFontTx/>
                        <a:buChar char="-"/>
                      </a:pPr>
                      <a:r>
                        <a:rPr lang="ru-RU" sz="900" dirty="0">
                          <a:solidFill>
                            <a:schemeClr val="tx1"/>
                          </a:solidFill>
                        </a:rPr>
                        <a:t>от 6000 до 6999 кг - 1,3;</a:t>
                      </a:r>
                    </a:p>
                    <a:p>
                      <a:pPr marL="171450" indent="-171450">
                        <a:buFontTx/>
                        <a:buChar char="-"/>
                      </a:pPr>
                      <a:r>
                        <a:rPr lang="ru-RU" sz="900" dirty="0">
                          <a:solidFill>
                            <a:schemeClr val="tx1"/>
                          </a:solidFill>
                        </a:rPr>
                        <a:t>от 7000 - 1,4.</a:t>
                      </a:r>
                      <a:endParaRPr lang="en-US" sz="900" dirty="0">
                        <a:solidFill>
                          <a:schemeClr val="tx1"/>
                        </a:solidFill>
                      </a:endParaRPr>
                    </a:p>
                  </a:txBody>
                  <a:tcPr marL="36000" marR="36000" marT="45718" marB="45718" anchor="ctr"/>
                </a:tc>
                <a:tc>
                  <a:txBody>
                    <a:bodyPr/>
                    <a:lstStyle/>
                    <a:p>
                      <a:r>
                        <a:rPr lang="ru-RU" sz="900" dirty="0">
                          <a:solidFill>
                            <a:schemeClr val="tx1"/>
                          </a:solidFill>
                        </a:rPr>
                        <a:t>Применяется при расчете субсидии из</a:t>
                      </a:r>
                      <a:r>
                        <a:rPr lang="ru-RU" sz="900" baseline="0" dirty="0">
                          <a:solidFill>
                            <a:schemeClr val="tx1"/>
                          </a:solidFill>
                        </a:rPr>
                        <a:t> </a:t>
                      </a:r>
                      <a:r>
                        <a:rPr lang="ru-RU" sz="900" u="sng" baseline="0" dirty="0">
                          <a:solidFill>
                            <a:schemeClr val="tx1"/>
                          </a:solidFill>
                        </a:rPr>
                        <a:t>федерального бюджета. </a:t>
                      </a:r>
                    </a:p>
                    <a:p>
                      <a:r>
                        <a:rPr lang="ru-RU" sz="900" u="none" baseline="0" dirty="0">
                          <a:solidFill>
                            <a:schemeClr val="tx1"/>
                          </a:solidFill>
                        </a:rPr>
                        <a:t>Коэффициент применяется в размере равном соотношению фактического значения результата предоставления субсидии за отчетный год к установленному, но не выше 1,2.</a:t>
                      </a:r>
                    </a:p>
                    <a:p>
                      <a:r>
                        <a:rPr lang="ru-RU" sz="900" u="none" baseline="0" dirty="0">
                          <a:solidFill>
                            <a:schemeClr val="tx1"/>
                          </a:solidFill>
                        </a:rPr>
                        <a:t>В случае невыполнения получателем субсидии условия по достижению результата - не менее 0,8.</a:t>
                      </a:r>
                      <a:endParaRPr lang="ru-RU" sz="900" u="none" dirty="0">
                        <a:solidFill>
                          <a:schemeClr val="tx1"/>
                        </a:solidFill>
                      </a:endParaRPr>
                    </a:p>
                  </a:txBody>
                  <a:tcPr marL="36000" marR="36000" marT="45718" marB="45718" anchor="ctr"/>
                </a:tc>
                <a:tc>
                  <a:txBody>
                    <a:bodyPr/>
                    <a:lstStyle/>
                    <a:p>
                      <a:r>
                        <a:rPr lang="ru-RU" sz="900" dirty="0">
                          <a:solidFill>
                            <a:schemeClr val="tx1"/>
                          </a:solidFill>
                        </a:rPr>
                        <a:t>Применяется при расчете субсидии из </a:t>
                      </a:r>
                      <a:r>
                        <a:rPr lang="ru-RU" sz="900" u="sng" dirty="0">
                          <a:solidFill>
                            <a:schemeClr val="tx1"/>
                          </a:solidFill>
                        </a:rPr>
                        <a:t>федерального</a:t>
                      </a:r>
                      <a:r>
                        <a:rPr lang="ru-RU" sz="900" u="sng" baseline="0" dirty="0">
                          <a:solidFill>
                            <a:schemeClr val="tx1"/>
                          </a:solidFill>
                        </a:rPr>
                        <a:t> бюджета.</a:t>
                      </a:r>
                    </a:p>
                    <a:p>
                      <a:r>
                        <a:rPr lang="ru-RU" sz="900" baseline="0" dirty="0">
                          <a:solidFill>
                            <a:schemeClr val="tx1"/>
                          </a:solidFill>
                        </a:rPr>
                        <a:t>При наличии у получателя субсидии застрахованного с государственной поддержкой в отчетном году поголовья крупного и (или) мелкого рогатого скота к ставкам субсидии применяется коэффициент страхования поголовья крупного и (или) мелкого рогатого скота в размере 1,2.</a:t>
                      </a:r>
                    </a:p>
                  </a:txBody>
                  <a:tcPr marL="36000" marR="36000" marT="45718" marB="45718" anchor="ctr"/>
                </a:tc>
                <a:tc>
                  <a:txBody>
                    <a:bodyPr/>
                    <a:lstStyle/>
                    <a:p>
                      <a:r>
                        <a:rPr lang="en-US" sz="900" dirty="0" err="1">
                          <a:solidFill>
                            <a:schemeClr val="tx1"/>
                          </a:solidFill>
                        </a:rPr>
                        <a:t>Применяется</a:t>
                      </a:r>
                      <a:r>
                        <a:rPr lang="en-US" sz="900" dirty="0">
                          <a:solidFill>
                            <a:schemeClr val="tx1"/>
                          </a:solidFill>
                        </a:rPr>
                        <a:t> </a:t>
                      </a:r>
                      <a:r>
                        <a:rPr lang="en-US" sz="900" dirty="0" err="1">
                          <a:solidFill>
                            <a:schemeClr val="tx1"/>
                          </a:solidFill>
                        </a:rPr>
                        <a:t>при</a:t>
                      </a:r>
                      <a:r>
                        <a:rPr lang="en-US" sz="900" dirty="0">
                          <a:solidFill>
                            <a:schemeClr val="tx1"/>
                          </a:solidFill>
                        </a:rPr>
                        <a:t> </a:t>
                      </a:r>
                      <a:r>
                        <a:rPr lang="en-US" sz="900" baseline="0" dirty="0" err="1">
                          <a:solidFill>
                            <a:schemeClr val="tx1"/>
                          </a:solidFill>
                        </a:rPr>
                        <a:t>расчете</a:t>
                      </a:r>
                      <a:r>
                        <a:rPr lang="en-US" sz="900" baseline="0" dirty="0">
                          <a:solidFill>
                            <a:schemeClr val="tx1"/>
                          </a:solidFill>
                        </a:rPr>
                        <a:t> субсидии </a:t>
                      </a:r>
                      <a:r>
                        <a:rPr lang="en-US" sz="900" baseline="0" dirty="0" err="1">
                          <a:solidFill>
                            <a:schemeClr val="tx1"/>
                          </a:solidFill>
                        </a:rPr>
                        <a:t>из</a:t>
                      </a:r>
                      <a:r>
                        <a:rPr lang="en-US" sz="900" baseline="0" dirty="0">
                          <a:solidFill>
                            <a:schemeClr val="tx1"/>
                          </a:solidFill>
                        </a:rPr>
                        <a:t> </a:t>
                      </a:r>
                      <a:r>
                        <a:rPr lang="en-US" sz="900" u="sng" baseline="0" dirty="0" err="1">
                          <a:solidFill>
                            <a:schemeClr val="tx1"/>
                          </a:solidFill>
                        </a:rPr>
                        <a:t>областного</a:t>
                      </a:r>
                      <a:r>
                        <a:rPr lang="en-US" sz="900" u="sng" baseline="0" dirty="0">
                          <a:solidFill>
                            <a:schemeClr val="tx1"/>
                          </a:solidFill>
                        </a:rPr>
                        <a:t> </a:t>
                      </a:r>
                      <a:r>
                        <a:rPr lang="en-US" sz="900" u="sng" baseline="0" dirty="0" err="1">
                          <a:solidFill>
                            <a:schemeClr val="tx1"/>
                          </a:solidFill>
                        </a:rPr>
                        <a:t>бюджета</a:t>
                      </a:r>
                      <a:r>
                        <a:rPr lang="en-US" sz="900" baseline="0" dirty="0">
                          <a:solidFill>
                            <a:schemeClr val="tx1"/>
                          </a:solidFill>
                        </a:rPr>
                        <a:t>. </a:t>
                      </a:r>
                      <a:r>
                        <a:rPr lang="en-US" sz="900" dirty="0">
                          <a:solidFill>
                            <a:schemeClr val="tx1"/>
                          </a:solidFill>
                        </a:rPr>
                        <a:t>Д</a:t>
                      </a:r>
                      <a:r>
                        <a:rPr lang="ru-RU" sz="900" dirty="0">
                          <a:solidFill>
                            <a:schemeClr val="tx1"/>
                          </a:solidFill>
                        </a:rPr>
                        <a:t>ля получателей, увеличивших объем производства молока не менее чем на 5% в соответствующем периоде текущего года по отношению к соответствующему периоду отчетного </a:t>
                      </a:r>
                      <a:endParaRPr lang="en-US" sz="900" dirty="0">
                        <a:solidFill>
                          <a:schemeClr val="tx1"/>
                        </a:solidFill>
                      </a:endParaRPr>
                    </a:p>
                    <a:p>
                      <a:r>
                        <a:rPr lang="ru-RU" sz="900" dirty="0">
                          <a:solidFill>
                            <a:schemeClr val="tx1"/>
                          </a:solidFill>
                        </a:rPr>
                        <a:t>года - 1,1;</a:t>
                      </a:r>
                    </a:p>
                    <a:p>
                      <a:r>
                        <a:rPr lang="en-US" sz="900" dirty="0">
                          <a:solidFill>
                            <a:schemeClr val="tx1"/>
                          </a:solidFill>
                        </a:rPr>
                        <a:t>Д</a:t>
                      </a:r>
                      <a:r>
                        <a:rPr lang="ru-RU" sz="900" dirty="0">
                          <a:solidFill>
                            <a:schemeClr val="tx1"/>
                          </a:solidFill>
                        </a:rPr>
                        <a:t>ля остальных </a:t>
                      </a:r>
                      <a:endParaRPr lang="en-US" sz="900" dirty="0">
                        <a:solidFill>
                          <a:schemeClr val="tx1"/>
                        </a:solidFill>
                      </a:endParaRPr>
                    </a:p>
                    <a:p>
                      <a:r>
                        <a:rPr lang="ru-RU" sz="900" dirty="0">
                          <a:solidFill>
                            <a:schemeClr val="tx1"/>
                          </a:solidFill>
                        </a:rPr>
                        <a:t>получателей - 1</a:t>
                      </a:r>
                      <a:r>
                        <a:rPr lang="en-US" sz="900" dirty="0">
                          <a:solidFill>
                            <a:schemeClr val="tx1"/>
                          </a:solidFill>
                        </a:rPr>
                        <a:t>.</a:t>
                      </a:r>
                      <a:endParaRPr lang="ru-RU" sz="900" dirty="0">
                        <a:solidFill>
                          <a:schemeClr val="tx1"/>
                        </a:solidFill>
                      </a:endParaRPr>
                    </a:p>
                  </a:txBody>
                  <a:tcPr marL="36000" marR="36000" marT="45718" marB="45718" anchor="ctr"/>
                </a:tc>
                <a:tc>
                  <a:txBody>
                    <a:bodyPr/>
                    <a:lstStyle/>
                    <a:p>
                      <a:r>
                        <a:rPr lang="en-US" sz="900" dirty="0" err="1">
                          <a:solidFill>
                            <a:schemeClr val="tx1"/>
                          </a:solidFill>
                        </a:rPr>
                        <a:t>Применяется</a:t>
                      </a:r>
                      <a:r>
                        <a:rPr lang="en-US" sz="900" dirty="0">
                          <a:solidFill>
                            <a:schemeClr val="tx1"/>
                          </a:solidFill>
                        </a:rPr>
                        <a:t> </a:t>
                      </a:r>
                      <a:r>
                        <a:rPr lang="en-US" sz="900" dirty="0" err="1">
                          <a:solidFill>
                            <a:schemeClr val="tx1"/>
                          </a:solidFill>
                        </a:rPr>
                        <a:t>при</a:t>
                      </a:r>
                      <a:r>
                        <a:rPr lang="en-US" sz="900" dirty="0">
                          <a:solidFill>
                            <a:schemeClr val="tx1"/>
                          </a:solidFill>
                        </a:rPr>
                        <a:t> </a:t>
                      </a:r>
                      <a:r>
                        <a:rPr lang="en-US" sz="900" baseline="0" dirty="0" err="1">
                          <a:solidFill>
                            <a:schemeClr val="tx1"/>
                          </a:solidFill>
                        </a:rPr>
                        <a:t>расчете</a:t>
                      </a:r>
                      <a:r>
                        <a:rPr lang="en-US" sz="900" baseline="0" dirty="0">
                          <a:solidFill>
                            <a:schemeClr val="tx1"/>
                          </a:solidFill>
                        </a:rPr>
                        <a:t> субсидии </a:t>
                      </a:r>
                      <a:r>
                        <a:rPr lang="en-US" sz="900" baseline="0" dirty="0" err="1">
                          <a:solidFill>
                            <a:schemeClr val="tx1"/>
                          </a:solidFill>
                        </a:rPr>
                        <a:t>из</a:t>
                      </a:r>
                      <a:r>
                        <a:rPr lang="en-US" sz="900" baseline="0" dirty="0">
                          <a:solidFill>
                            <a:schemeClr val="tx1"/>
                          </a:solidFill>
                        </a:rPr>
                        <a:t> </a:t>
                      </a:r>
                      <a:r>
                        <a:rPr lang="en-US" sz="900" u="sng" baseline="0" dirty="0" err="1">
                          <a:solidFill>
                            <a:schemeClr val="tx1"/>
                          </a:solidFill>
                        </a:rPr>
                        <a:t>областного</a:t>
                      </a:r>
                      <a:r>
                        <a:rPr lang="en-US" sz="900" u="sng" baseline="0" dirty="0">
                          <a:solidFill>
                            <a:schemeClr val="tx1"/>
                          </a:solidFill>
                        </a:rPr>
                        <a:t> </a:t>
                      </a:r>
                      <a:r>
                        <a:rPr lang="en-US" sz="900" u="sng" baseline="0" dirty="0" err="1">
                          <a:solidFill>
                            <a:schemeClr val="tx1"/>
                          </a:solidFill>
                        </a:rPr>
                        <a:t>бюджета</a:t>
                      </a:r>
                      <a:r>
                        <a:rPr lang="en-US" sz="900" dirty="0">
                          <a:solidFill>
                            <a:schemeClr val="tx1"/>
                          </a:solidFill>
                        </a:rPr>
                        <a:t>.</a:t>
                      </a:r>
                    </a:p>
                    <a:p>
                      <a:r>
                        <a:rPr lang="en-US" sz="900" dirty="0">
                          <a:solidFill>
                            <a:schemeClr val="tx1"/>
                          </a:solidFill>
                        </a:rPr>
                        <a:t>П</a:t>
                      </a:r>
                      <a:r>
                        <a:rPr lang="ru-RU" sz="900" dirty="0" err="1">
                          <a:solidFill>
                            <a:schemeClr val="tx1"/>
                          </a:solidFill>
                        </a:rPr>
                        <a:t>ри</a:t>
                      </a:r>
                      <a:r>
                        <a:rPr lang="ru-RU" sz="900" dirty="0">
                          <a:solidFill>
                            <a:schemeClr val="tx1"/>
                          </a:solidFill>
                        </a:rPr>
                        <a:t> не снижении молочной продуктивности - 1;</a:t>
                      </a:r>
                    </a:p>
                    <a:p>
                      <a:r>
                        <a:rPr lang="en-US" sz="900" dirty="0">
                          <a:solidFill>
                            <a:schemeClr val="tx1"/>
                          </a:solidFill>
                        </a:rPr>
                        <a:t>П</a:t>
                      </a:r>
                      <a:r>
                        <a:rPr lang="ru-RU" sz="900" dirty="0" err="1">
                          <a:solidFill>
                            <a:schemeClr val="tx1"/>
                          </a:solidFill>
                        </a:rPr>
                        <a:t>ри</a:t>
                      </a:r>
                      <a:r>
                        <a:rPr lang="ru-RU" sz="900" dirty="0">
                          <a:solidFill>
                            <a:schemeClr val="tx1"/>
                          </a:solidFill>
                        </a:rPr>
                        <a:t> увеличении молочной </a:t>
                      </a:r>
                      <a:endParaRPr lang="en-US" sz="900" dirty="0">
                        <a:solidFill>
                          <a:schemeClr val="tx1"/>
                        </a:solidFill>
                      </a:endParaRPr>
                    </a:p>
                    <a:p>
                      <a:r>
                        <a:rPr lang="ru-RU" sz="900" dirty="0">
                          <a:solidFill>
                            <a:schemeClr val="tx1"/>
                          </a:solidFill>
                        </a:rPr>
                        <a:t>продуктивности - 1,05;</a:t>
                      </a:r>
                    </a:p>
                    <a:p>
                      <a:r>
                        <a:rPr lang="en-US" sz="900" dirty="0">
                          <a:solidFill>
                            <a:schemeClr val="tx1"/>
                          </a:solidFill>
                        </a:rPr>
                        <a:t>П</a:t>
                      </a:r>
                      <a:r>
                        <a:rPr lang="ru-RU" sz="900" dirty="0" err="1">
                          <a:solidFill>
                            <a:schemeClr val="tx1"/>
                          </a:solidFill>
                        </a:rPr>
                        <a:t>ри</a:t>
                      </a:r>
                      <a:r>
                        <a:rPr lang="ru-RU" sz="900" dirty="0">
                          <a:solidFill>
                            <a:schemeClr val="tx1"/>
                          </a:solidFill>
                        </a:rPr>
                        <a:t> снижении молочной продуктивности - 0,95;</a:t>
                      </a:r>
                    </a:p>
                    <a:p>
                      <a:r>
                        <a:rPr lang="en-US" sz="900" dirty="0">
                          <a:solidFill>
                            <a:schemeClr val="tx1"/>
                          </a:solidFill>
                        </a:rPr>
                        <a:t>Д</a:t>
                      </a:r>
                      <a:r>
                        <a:rPr lang="ru-RU" sz="900" dirty="0">
                          <a:solidFill>
                            <a:schemeClr val="tx1"/>
                          </a:solidFill>
                        </a:rPr>
                        <a:t>ля получателей, которые начали хозяйственную деятельность по производству молока в отчетном и текущем</a:t>
                      </a:r>
                    </a:p>
                    <a:p>
                      <a:r>
                        <a:rPr lang="ru-RU" sz="900" dirty="0">
                          <a:solidFill>
                            <a:schemeClr val="tx1"/>
                          </a:solidFill>
                        </a:rPr>
                        <a:t>годах - 1.</a:t>
                      </a:r>
                      <a:endParaRPr lang="en-US" sz="900" dirty="0">
                        <a:solidFill>
                          <a:schemeClr val="tx1"/>
                        </a:solidFill>
                      </a:endParaRPr>
                    </a:p>
                  </a:txBody>
                  <a:tcPr marL="36000" marR="36000" marT="45718" marB="45718" anchor="ctr"/>
                </a:tc>
                <a:tc>
                  <a:txBody>
                    <a:bodyPr/>
                    <a:lstStyle/>
                    <a:p>
                      <a:r>
                        <a:rPr lang="en-US" sz="900" dirty="0" err="1">
                          <a:solidFill>
                            <a:schemeClr val="tx1"/>
                          </a:solidFill>
                        </a:rPr>
                        <a:t>Применяется</a:t>
                      </a:r>
                      <a:r>
                        <a:rPr lang="en-US" sz="900" dirty="0">
                          <a:solidFill>
                            <a:schemeClr val="tx1"/>
                          </a:solidFill>
                        </a:rPr>
                        <a:t> </a:t>
                      </a:r>
                      <a:r>
                        <a:rPr lang="en-US" sz="900" dirty="0" err="1">
                          <a:solidFill>
                            <a:schemeClr val="tx1"/>
                          </a:solidFill>
                        </a:rPr>
                        <a:t>при</a:t>
                      </a:r>
                      <a:r>
                        <a:rPr lang="en-US" sz="900" dirty="0">
                          <a:solidFill>
                            <a:schemeClr val="tx1"/>
                          </a:solidFill>
                        </a:rPr>
                        <a:t> </a:t>
                      </a:r>
                      <a:r>
                        <a:rPr lang="en-US" sz="900" baseline="0" dirty="0" err="1">
                          <a:solidFill>
                            <a:schemeClr val="tx1"/>
                          </a:solidFill>
                        </a:rPr>
                        <a:t>расчете</a:t>
                      </a:r>
                      <a:r>
                        <a:rPr lang="en-US" sz="900" baseline="0" dirty="0">
                          <a:solidFill>
                            <a:schemeClr val="tx1"/>
                          </a:solidFill>
                        </a:rPr>
                        <a:t> субсидии </a:t>
                      </a:r>
                      <a:r>
                        <a:rPr lang="en-US" sz="900" baseline="0" dirty="0" err="1">
                          <a:solidFill>
                            <a:schemeClr val="tx1"/>
                          </a:solidFill>
                        </a:rPr>
                        <a:t>из</a:t>
                      </a:r>
                      <a:r>
                        <a:rPr lang="en-US" sz="900" baseline="0" dirty="0">
                          <a:solidFill>
                            <a:schemeClr val="tx1"/>
                          </a:solidFill>
                        </a:rPr>
                        <a:t> </a:t>
                      </a:r>
                      <a:r>
                        <a:rPr lang="en-US" sz="900" u="sng" baseline="0" dirty="0" err="1">
                          <a:solidFill>
                            <a:schemeClr val="tx1"/>
                          </a:solidFill>
                        </a:rPr>
                        <a:t>областного</a:t>
                      </a:r>
                      <a:r>
                        <a:rPr lang="en-US" sz="900" u="sng" baseline="0" dirty="0">
                          <a:solidFill>
                            <a:schemeClr val="tx1"/>
                          </a:solidFill>
                        </a:rPr>
                        <a:t> </a:t>
                      </a:r>
                      <a:r>
                        <a:rPr lang="en-US" sz="900" u="sng" baseline="0" dirty="0" err="1">
                          <a:solidFill>
                            <a:schemeClr val="tx1"/>
                          </a:solidFill>
                        </a:rPr>
                        <a:t>бюджета</a:t>
                      </a:r>
                      <a:r>
                        <a:rPr lang="en-US" sz="900" dirty="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Д</a:t>
                      </a:r>
                      <a:r>
                        <a:rPr lang="ru-RU" sz="900" dirty="0">
                          <a:solidFill>
                            <a:schemeClr val="tx1"/>
                          </a:solidFill>
                        </a:rPr>
                        <a:t>ля получателей, имеющих 100 процентный уровень охвата искусственным осеменением и получателей, которые начали хозяйственную деятельность по производству молока в текущем</a:t>
                      </a:r>
                      <a:endParaRPr lang="en-US" sz="9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900" dirty="0">
                          <a:solidFill>
                            <a:schemeClr val="tx1"/>
                          </a:solidFill>
                        </a:rPr>
                        <a:t> году - 1;</a:t>
                      </a:r>
                    </a:p>
                    <a:p>
                      <a:r>
                        <a:rPr lang="en-US" sz="900" dirty="0">
                          <a:solidFill>
                            <a:schemeClr val="tx1"/>
                          </a:solidFill>
                        </a:rPr>
                        <a:t>Д</a:t>
                      </a:r>
                      <a:r>
                        <a:rPr lang="ru-RU" sz="900" dirty="0">
                          <a:solidFill>
                            <a:schemeClr val="tx1"/>
                          </a:solidFill>
                        </a:rPr>
                        <a:t>ля остальных получателей - 0,75</a:t>
                      </a:r>
                      <a:r>
                        <a:rPr lang="en-US" sz="900" dirty="0">
                          <a:solidFill>
                            <a:schemeClr val="tx1"/>
                          </a:solidFill>
                        </a:rPr>
                        <a:t>.</a:t>
                      </a:r>
                      <a:endParaRPr lang="ru-RU" sz="900" dirty="0">
                        <a:solidFill>
                          <a:schemeClr val="tx1"/>
                        </a:solidFill>
                      </a:endParaRPr>
                    </a:p>
                  </a:txBody>
                  <a:tcPr marL="36000" marR="36000" marT="45718" marB="4571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err="1">
                          <a:solidFill>
                            <a:schemeClr val="tx1"/>
                          </a:solidFill>
                        </a:rPr>
                        <a:t>Применяется</a:t>
                      </a:r>
                      <a:r>
                        <a:rPr lang="en-US" sz="900" dirty="0">
                          <a:solidFill>
                            <a:schemeClr val="tx1"/>
                          </a:solidFill>
                        </a:rPr>
                        <a:t> </a:t>
                      </a:r>
                      <a:r>
                        <a:rPr lang="en-US" sz="900" dirty="0" err="1">
                          <a:solidFill>
                            <a:schemeClr val="tx1"/>
                          </a:solidFill>
                        </a:rPr>
                        <a:t>при</a:t>
                      </a:r>
                      <a:r>
                        <a:rPr lang="en-US" sz="900" dirty="0">
                          <a:solidFill>
                            <a:schemeClr val="tx1"/>
                          </a:solidFill>
                        </a:rPr>
                        <a:t> </a:t>
                      </a:r>
                      <a:r>
                        <a:rPr lang="en-US" sz="900" baseline="0" dirty="0" err="1">
                          <a:solidFill>
                            <a:schemeClr val="tx1"/>
                          </a:solidFill>
                        </a:rPr>
                        <a:t>расчете</a:t>
                      </a:r>
                      <a:r>
                        <a:rPr lang="en-US" sz="900" baseline="0" dirty="0">
                          <a:solidFill>
                            <a:schemeClr val="tx1"/>
                          </a:solidFill>
                        </a:rPr>
                        <a:t> </a:t>
                      </a:r>
                      <a:r>
                        <a:rPr lang="en-US" sz="900" baseline="0" dirty="0" err="1">
                          <a:solidFill>
                            <a:schemeClr val="tx1"/>
                          </a:solidFill>
                        </a:rPr>
                        <a:t>субсидии</a:t>
                      </a:r>
                      <a:r>
                        <a:rPr lang="en-US" sz="900" baseline="0" dirty="0">
                          <a:solidFill>
                            <a:schemeClr val="tx1"/>
                          </a:solidFill>
                        </a:rPr>
                        <a:t> </a:t>
                      </a:r>
                      <a:r>
                        <a:rPr lang="en-US" sz="900" baseline="0" dirty="0" err="1">
                          <a:solidFill>
                            <a:schemeClr val="tx1"/>
                          </a:solidFill>
                        </a:rPr>
                        <a:t>из</a:t>
                      </a:r>
                      <a:r>
                        <a:rPr lang="en-US" sz="900" baseline="0" dirty="0">
                          <a:solidFill>
                            <a:schemeClr val="tx1"/>
                          </a:solidFill>
                        </a:rPr>
                        <a:t> </a:t>
                      </a:r>
                      <a:r>
                        <a:rPr lang="en-US" sz="900" u="sng" baseline="0" dirty="0" err="1">
                          <a:solidFill>
                            <a:schemeClr val="tx1"/>
                          </a:solidFill>
                        </a:rPr>
                        <a:t>областного</a:t>
                      </a:r>
                      <a:r>
                        <a:rPr lang="en-US" sz="900" u="sng" baseline="0" dirty="0">
                          <a:solidFill>
                            <a:schemeClr val="tx1"/>
                          </a:solidFill>
                        </a:rPr>
                        <a:t> </a:t>
                      </a:r>
                      <a:r>
                        <a:rPr lang="en-US" sz="900" u="sng" baseline="0" dirty="0" err="1">
                          <a:solidFill>
                            <a:schemeClr val="tx1"/>
                          </a:solidFill>
                        </a:rPr>
                        <a:t>бюджета</a:t>
                      </a:r>
                      <a:r>
                        <a:rPr lang="en-US" sz="900" dirty="0">
                          <a:solidFill>
                            <a:schemeClr val="tx1"/>
                          </a:solidFill>
                        </a:rPr>
                        <a:t>.</a:t>
                      </a:r>
                    </a:p>
                    <a:p>
                      <a:r>
                        <a:rPr lang="ru-RU" sz="900" dirty="0">
                          <a:solidFill>
                            <a:schemeClr val="tx1"/>
                          </a:solidFill>
                        </a:rPr>
                        <a:t>Для получателей, осуществляющих производство овечьего молока - 15.</a:t>
                      </a:r>
                    </a:p>
                    <a:p>
                      <a:endParaRPr lang="ru-RU" sz="900" dirty="0">
                        <a:solidFill>
                          <a:schemeClr val="tx1"/>
                        </a:solidFill>
                      </a:endParaRPr>
                    </a:p>
                  </a:txBody>
                  <a:tcPr marL="36000" marR="36000" marT="45718" marB="45718" anchor="ctr"/>
                </a:tc>
                <a:extLst>
                  <a:ext uri="{0D108BD9-81ED-4DB2-BD59-A6C34878D82A}">
                    <a16:rowId xmlns="" xmlns:a16="http://schemas.microsoft.com/office/drawing/2014/main" val="10002"/>
                  </a:ext>
                </a:extLst>
              </a:tr>
            </a:tbl>
          </a:graphicData>
        </a:graphic>
      </p:graphicFrame>
      <p:sp>
        <p:nvSpPr>
          <p:cNvPr id="2" name="TextBox 8">
            <a:extLst>
              <a:ext uri="{FF2B5EF4-FFF2-40B4-BE49-F238E27FC236}">
                <a16:creationId xmlns="" xmlns:a16="http://schemas.microsoft.com/office/drawing/2014/main" id="{1DE04F10-5043-F03A-C371-360D1FAFD668}"/>
              </a:ext>
            </a:extLst>
          </p:cNvPr>
          <p:cNvSpPr txBox="1">
            <a:spLocks noChangeArrowheads="1"/>
          </p:cNvSpPr>
          <p:nvPr/>
        </p:nvSpPr>
        <p:spPr bwMode="auto">
          <a:xfrm>
            <a:off x="2133299" y="159089"/>
            <a:ext cx="97244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a:lnSpc>
                <a:spcPct val="100000"/>
              </a:lnSpc>
              <a:spcBef>
                <a:spcPct val="0"/>
              </a:spcBef>
              <a:buNone/>
            </a:pPr>
            <a:r>
              <a:rPr lang="ru-RU" altLang="ru-RU" dirty="0">
                <a:latin typeface="+mn-lt"/>
                <a:cs typeface="Arial" panose="020B0604020202020204" pitchFamily="34" charset="0"/>
              </a:rPr>
              <a:t>1. </a:t>
            </a:r>
            <a:r>
              <a:rPr lang="ru-RU" dirty="0">
                <a:latin typeface="+mn-lt"/>
              </a:rPr>
              <a:t>СУБСИДИЯ НА ПОДДЕРЖКУ ПРИОРИТЕТНЫХ НАПРАВЛЕНИЙ  </a:t>
            </a:r>
          </a:p>
        </p:txBody>
      </p:sp>
    </p:spTree>
    <p:extLst>
      <p:ext uri="{BB962C8B-B14F-4D97-AF65-F5344CB8AC3E}">
        <p14:creationId xmlns:p14="http://schemas.microsoft.com/office/powerpoint/2010/main" val="898042908"/>
      </p:ext>
    </p:extLst>
  </p:cSld>
  <p:clrMapOvr>
    <a:masterClrMapping/>
  </p:clrMapOvr>
</p:sld>
</file>

<file path=ppt/theme/theme1.xml><?xml version="1.0" encoding="utf-8"?>
<a:theme xmlns:a="http://schemas.openxmlformats.org/drawingml/2006/main" name="Тема Office">
  <a:themeElements>
    <a:clrScheme name="Текст">
      <a:dk1>
        <a:srgbClr val="000000"/>
      </a:dk1>
      <a:lt1>
        <a:sysClr val="window" lastClr="FFFFFF"/>
      </a:lt1>
      <a:dk2>
        <a:srgbClr val="262626"/>
      </a:dk2>
      <a:lt2>
        <a:srgbClr val="FFFFFF"/>
      </a:lt2>
      <a:accent1>
        <a:srgbClr val="C79478"/>
      </a:accent1>
      <a:accent2>
        <a:srgbClr val="ED7D31"/>
      </a:accent2>
      <a:accent3>
        <a:srgbClr val="A5A5A5"/>
      </a:accent3>
      <a:accent4>
        <a:srgbClr val="757070"/>
      </a:accent4>
      <a:accent5>
        <a:srgbClr val="F4B183"/>
      </a:accent5>
      <a:accent6>
        <a:srgbClr val="FFC000"/>
      </a:accent6>
      <a:hlink>
        <a:srgbClr val="3A3838"/>
      </a:hlink>
      <a:folHlink>
        <a:srgbClr val="E7E6E6"/>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a:lnSpc>
            <a:spcPct val="100000"/>
          </a:lnSpc>
          <a:spcBef>
            <a:spcPct val="0"/>
          </a:spcBef>
          <a:buFontTx/>
          <a:buNone/>
          <a:defRPr sz="1350" i="1" smtClean="0">
            <a:latin typeface="Cambria Math" panose="02040503050406030204" pitchFamily="18"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52551</TotalTime>
  <Words>8478</Words>
  <Application>Microsoft Office PowerPoint</Application>
  <PresentationFormat>Произвольный</PresentationFormat>
  <Paragraphs>1038</Paragraphs>
  <Slides>39</Slides>
  <Notes>38</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Милян Христина</dc:creator>
  <cp:lastModifiedBy>hisamova</cp:lastModifiedBy>
  <cp:revision>1374</cp:revision>
  <cp:lastPrinted>2025-09-10T17:18:18Z</cp:lastPrinted>
  <dcterms:created xsi:type="dcterms:W3CDTF">2017-12-04T11:28:17Z</dcterms:created>
  <dcterms:modified xsi:type="dcterms:W3CDTF">2025-09-10T17:40:19Z</dcterms:modified>
</cp:coreProperties>
</file>