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9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4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5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6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7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8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9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30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31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32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77" r:id="rId2"/>
    <p:sldId id="317" r:id="rId3"/>
    <p:sldId id="362" r:id="rId4"/>
    <p:sldId id="332" r:id="rId5"/>
    <p:sldId id="321" r:id="rId6"/>
    <p:sldId id="326" r:id="rId7"/>
    <p:sldId id="327" r:id="rId8"/>
    <p:sldId id="330" r:id="rId9"/>
    <p:sldId id="378" r:id="rId10"/>
    <p:sldId id="386" r:id="rId11"/>
    <p:sldId id="360" r:id="rId12"/>
    <p:sldId id="383" r:id="rId13"/>
    <p:sldId id="349" r:id="rId14"/>
    <p:sldId id="334" r:id="rId15"/>
    <p:sldId id="365" r:id="rId16"/>
    <p:sldId id="335" r:id="rId17"/>
    <p:sldId id="382" r:id="rId18"/>
    <p:sldId id="384" r:id="rId19"/>
    <p:sldId id="385" r:id="rId20"/>
    <p:sldId id="376" r:id="rId21"/>
    <p:sldId id="387" r:id="rId22"/>
    <p:sldId id="393" r:id="rId23"/>
    <p:sldId id="388" r:id="rId24"/>
    <p:sldId id="373" r:id="rId25"/>
    <p:sldId id="375" r:id="rId26"/>
    <p:sldId id="352" r:id="rId27"/>
    <p:sldId id="341" r:id="rId28"/>
    <p:sldId id="342" r:id="rId29"/>
    <p:sldId id="343" r:id="rId30"/>
    <p:sldId id="344" r:id="rId31"/>
    <p:sldId id="354" r:id="rId32"/>
    <p:sldId id="390" r:id="rId33"/>
    <p:sldId id="392" r:id="rId34"/>
    <p:sldId id="361" r:id="rId35"/>
    <p:sldId id="322" r:id="rId36"/>
    <p:sldId id="346" r:id="rId37"/>
    <p:sldId id="389" r:id="rId38"/>
    <p:sldId id="348" r:id="rId39"/>
  </p:sldIdLst>
  <p:sldSz cx="12192000" cy="6858000"/>
  <p:notesSz cx="6797675" cy="9874250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4BE28ED-418D-438D-8775-98DE1132C2FE}">
          <p14:sldIdLst>
            <p14:sldId id="277"/>
            <p14:sldId id="317"/>
            <p14:sldId id="362"/>
            <p14:sldId id="332"/>
            <p14:sldId id="321"/>
            <p14:sldId id="326"/>
            <p14:sldId id="327"/>
            <p14:sldId id="330"/>
            <p14:sldId id="378"/>
            <p14:sldId id="386"/>
            <p14:sldId id="360"/>
            <p14:sldId id="383"/>
            <p14:sldId id="349"/>
            <p14:sldId id="334"/>
            <p14:sldId id="365"/>
            <p14:sldId id="335"/>
            <p14:sldId id="382"/>
            <p14:sldId id="384"/>
            <p14:sldId id="385"/>
          </p14:sldIdLst>
        </p14:section>
        <p14:section name="Раздел без заголовка" id="{4839E508-1121-41BF-960F-DDD2FD96751A}">
          <p14:sldIdLst>
            <p14:sldId id="376"/>
            <p14:sldId id="387"/>
            <p14:sldId id="393"/>
            <p14:sldId id="388"/>
            <p14:sldId id="373"/>
            <p14:sldId id="375"/>
            <p14:sldId id="352"/>
            <p14:sldId id="341"/>
            <p14:sldId id="342"/>
            <p14:sldId id="343"/>
            <p14:sldId id="344"/>
            <p14:sldId id="354"/>
            <p14:sldId id="390"/>
            <p14:sldId id="392"/>
            <p14:sldId id="361"/>
            <p14:sldId id="322"/>
            <p14:sldId id="346"/>
            <p14:sldId id="389"/>
            <p14:sldId id="34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890">
          <p15:clr>
            <a:srgbClr val="A4A3A4"/>
          </p15:clr>
        </p15:guide>
        <p15:guide id="2" orient="horz" pos="3657">
          <p15:clr>
            <a:srgbClr val="A4A3A4"/>
          </p15:clr>
        </p15:guide>
        <p15:guide id="3" pos="1799">
          <p15:clr>
            <a:srgbClr val="A4A3A4"/>
          </p15:clr>
        </p15:guide>
        <p15:guide id="4" pos="697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62626"/>
    <a:srgbClr val="C79478"/>
    <a:srgbClr val="6B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223" autoAdjust="0"/>
    <p:restoredTop sz="97600" autoAdjust="0"/>
  </p:normalViewPr>
  <p:slideViewPr>
    <p:cSldViewPr snapToGrid="0">
      <p:cViewPr>
        <p:scale>
          <a:sx n="115" d="100"/>
          <a:sy n="115" d="100"/>
        </p:scale>
        <p:origin x="-102" y="-84"/>
      </p:cViewPr>
      <p:guideLst>
        <p:guide orient="horz" pos="890"/>
        <p:guide orient="horz" pos="3657"/>
        <p:guide pos="1799"/>
        <p:guide pos="69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22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image" Target="../media/image24.jp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diagrams/_rels/data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image" Target="../media/image32.jpeg"/><Relationship Id="rId4" Type="http://schemas.openxmlformats.org/officeDocument/2006/relationships/image" Target="../media/image3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F14AD3-7D89-4D03-BC5E-7D630613E191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8A3BD7-56B3-40B0-88A7-0813E4648752}">
      <dgm:prSet phldrT="[Текст]" custT="1"/>
      <dgm:spPr/>
      <dgm:t>
        <a:bodyPr/>
        <a:lstStyle/>
        <a:p>
          <a:r>
            <a:rPr lang="ru-RU" sz="1100" dirty="0">
              <a:effectLst/>
              <a:latin typeface="+mn-lt"/>
            </a:rPr>
            <a:t>Отсутствие просроченной задолженности по возврату в бюджет субсидий, бюджетных инвестиций, а также иная просроченная задолженность по денежным обязательствам</a:t>
          </a:r>
          <a:endParaRPr lang="ru-RU" sz="1100" dirty="0">
            <a:latin typeface="+mn-lt"/>
          </a:endParaRPr>
        </a:p>
      </dgm:t>
    </dgm:pt>
    <dgm:pt modelId="{8C8914F8-7573-46CE-B557-420F5B4EC6E2}" type="parTrans" cxnId="{A6AC3BB0-46BA-4004-BDF8-956A15F19FC0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FA460414-E6ED-4DE8-BB59-44E7BEDD2E47}" type="sibTrans" cxnId="{A6AC3BB0-46BA-4004-BDF8-956A15F19FC0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A500E446-B7CC-4C3E-97C7-FE7B248A6310}">
      <dgm:prSet phldrT="[Текст]" custT="1"/>
      <dgm:spPr/>
      <dgm:t>
        <a:bodyPr/>
        <a:lstStyle/>
        <a:p>
          <a:pPr algn="l">
            <a:spcAft>
              <a:spcPts val="0"/>
            </a:spcAft>
          </a:pPr>
          <a:r>
            <a:rPr lang="ru-RU" sz="1100" dirty="0">
              <a:effectLst/>
              <a:latin typeface="+mn-lt"/>
            </a:rPr>
            <a:t>Не является иностранным ЮЛ, в </a:t>
          </a:r>
          <a:r>
            <a:rPr lang="ru-RU" sz="1100" dirty="0" err="1">
              <a:effectLst/>
              <a:latin typeface="+mn-lt"/>
            </a:rPr>
            <a:t>т.ч</a:t>
          </a:r>
          <a:r>
            <a:rPr lang="ru-RU" sz="1100" dirty="0">
              <a:effectLst/>
              <a:latin typeface="+mn-lt"/>
            </a:rPr>
            <a:t>. не включен Минфином РФ в перечень государств и территорий, используемых для офшорного владения активами в РФ, а также российским ЮЛ, в капитале которого доля офшорных компаний  превышает 25%  </a:t>
          </a:r>
          <a:endParaRPr lang="ru-RU" sz="1100" dirty="0">
            <a:latin typeface="+mn-lt"/>
          </a:endParaRPr>
        </a:p>
      </dgm:t>
    </dgm:pt>
    <dgm:pt modelId="{A8BA0891-1951-405D-A24A-07F3AD9808DD}" type="parTrans" cxnId="{00B2E8DA-3736-4615-B452-309F09CAFBE9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DC61B951-8741-4B33-82D9-BE5E0B04ACF4}" type="sibTrans" cxnId="{00B2E8DA-3736-4615-B452-309F09CAFBE9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7135B5F5-14AF-408F-9897-032BCE60654C}">
      <dgm:prSet phldrT="[Текст]" custT="1"/>
      <dgm:spPr/>
      <dgm:t>
        <a:bodyPr/>
        <a:lstStyle/>
        <a:p>
          <a:r>
            <a:rPr lang="ru-RU" sz="1100" dirty="0">
              <a:effectLst/>
              <a:latin typeface="+mn-lt"/>
            </a:rPr>
            <a:t>Не получает средства из бюджета из которого планируется предоставление субсидии на основании иных правовых актов на аналогичные цели</a:t>
          </a:r>
          <a:endParaRPr lang="ru-RU" sz="1100" dirty="0">
            <a:latin typeface="+mn-lt"/>
          </a:endParaRPr>
        </a:p>
      </dgm:t>
    </dgm:pt>
    <dgm:pt modelId="{C79FBD72-309C-48D2-8DA1-B396D408536C}" type="parTrans" cxnId="{652A730A-EF38-446D-B488-B7FC99DCE453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9BB1DED4-27A4-48FD-AE7A-A3D4E59DC5CA}" type="sibTrans" cxnId="{652A730A-EF38-446D-B488-B7FC99DCE453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61612144-FFEF-4F84-ABC8-0A9BCC65D0CD}">
      <dgm:prSet custT="1"/>
      <dgm:spPr/>
      <dgm:t>
        <a:bodyPr/>
        <a:lstStyle/>
        <a:p>
          <a:r>
            <a:rPr lang="ru-RU" sz="1100" dirty="0">
              <a:latin typeface="+mn-lt"/>
            </a:rPr>
            <a:t>ЮЛ не находится в процессе ликвидации, банкротства, деятельность не должна быть приостановлена. </a:t>
          </a:r>
        </a:p>
        <a:p>
          <a:r>
            <a:rPr lang="ru-RU" sz="1100" dirty="0">
              <a:latin typeface="+mn-lt"/>
            </a:rPr>
            <a:t>В отношении ИП не должна быть введена процедура банкротства, не должны прекратить деятельность в качестве ИП</a:t>
          </a:r>
        </a:p>
      </dgm:t>
    </dgm:pt>
    <dgm:pt modelId="{8138090C-280C-4EC9-8752-0DBF81E269B8}" type="parTrans" cxnId="{F17086BD-F0E4-4591-AAE9-25A467A05976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E62ACB66-0F2C-4FF8-B415-3BB902AC2B12}" type="sibTrans" cxnId="{F17086BD-F0E4-4591-AAE9-25A467A05976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1F801D85-7B37-42FA-A072-4CDD66B20148}">
      <dgm:prSet custT="1"/>
      <dgm:spPr/>
      <dgm:t>
        <a:bodyPr/>
        <a:lstStyle/>
        <a:p>
          <a:r>
            <a:rPr lang="ru-RU" sz="1100" dirty="0">
              <a:latin typeface="+mn-lt"/>
            </a:rPr>
            <a:t>Не выявлены факты нарушения условий, установленных при получении бюджетных средств, и их нецелевого использования, либо нарушения устранены или возвращены средства в соответствующий бюджет</a:t>
          </a:r>
        </a:p>
      </dgm:t>
    </dgm:pt>
    <dgm:pt modelId="{3C2E3C8D-6F3E-451C-A3F0-3CD69AFC37ED}" type="parTrans" cxnId="{08C20896-77C4-46C3-9F43-C987C8795403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97DED62B-C54D-44A0-ABFA-D3D6C05A11D4}" type="sibTrans" cxnId="{08C20896-77C4-46C3-9F43-C987C8795403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D12A0AB4-47C3-4D70-9CD8-90589D8AE1D9}">
      <dgm:prSet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ru-RU" sz="1100" dirty="0">
              <a:latin typeface="+mn-lt"/>
            </a:rPr>
            <a:t>Предоставил отчетность о финансово-экономическом состоянии товаропроизводителей агропромышленного комплекса на последнюю отчетную дату</a:t>
          </a:r>
        </a:p>
      </dgm:t>
    </dgm:pt>
    <dgm:pt modelId="{886F23F7-9513-4F89-8997-97C0F3934A13}" type="parTrans" cxnId="{D26B1F26-22BC-4433-8251-2D29B3EFE176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73144FB4-53AC-4913-A97E-D3E521719067}" type="sibTrans" cxnId="{D26B1F26-22BC-4433-8251-2D29B3EFE176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05391212-01EF-429A-9EDD-FDD462DB5837}">
      <dgm:prSet custT="1"/>
      <dgm:spPr/>
      <dgm:t>
        <a:bodyPr/>
        <a:lstStyle/>
        <a:p>
          <a:r>
            <a:rPr lang="ru-RU" sz="1100" dirty="0">
              <a:latin typeface="+mn-lt"/>
            </a:rPr>
            <a:t>Не является иностранным агентом в соответствии с Федеральным законом от 14.07.2022 г. № 255-ФЗ  </a:t>
          </a:r>
        </a:p>
      </dgm:t>
    </dgm:pt>
    <dgm:pt modelId="{683D88FE-5608-406A-AA15-3020FB196CE1}" type="parTrans" cxnId="{B4AD29FC-745B-4A91-9C50-E683684B5733}">
      <dgm:prSet/>
      <dgm:spPr/>
      <dgm:t>
        <a:bodyPr/>
        <a:lstStyle/>
        <a:p>
          <a:endParaRPr lang="ru-RU"/>
        </a:p>
      </dgm:t>
    </dgm:pt>
    <dgm:pt modelId="{3B94BDB3-3C09-41DA-BA15-C2793FFA0677}" type="sibTrans" cxnId="{B4AD29FC-745B-4A91-9C50-E683684B5733}">
      <dgm:prSet/>
      <dgm:spPr/>
      <dgm:t>
        <a:bodyPr/>
        <a:lstStyle/>
        <a:p>
          <a:endParaRPr lang="ru-RU"/>
        </a:p>
      </dgm:t>
    </dgm:pt>
    <dgm:pt modelId="{82FBE4C0-1220-4AB8-8AD6-33C15CC18A2B}" type="pres">
      <dgm:prSet presAssocID="{19F14AD3-7D89-4D03-BC5E-7D630613E19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149A92-A170-43C2-BB32-4E8D59F96E7A}" type="pres">
      <dgm:prSet presAssocID="{118A3BD7-56B3-40B0-88A7-0813E4648752}" presName="composite" presStyleCnt="0"/>
      <dgm:spPr/>
    </dgm:pt>
    <dgm:pt modelId="{8AD6562F-C313-4602-B9F1-19823D643A93}" type="pres">
      <dgm:prSet presAssocID="{118A3BD7-56B3-40B0-88A7-0813E4648752}" presName="rect1" presStyleLbl="trAlignAcc1" presStyleIdx="0" presStyleCnt="7" custScaleX="104910" custScaleY="47976" custLinFactY="100000" custLinFactNeighborX="395" custLinFactNeighborY="129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6A854-52FD-442E-96DF-A2E4D40D52A1}" type="pres">
      <dgm:prSet presAssocID="{118A3BD7-56B3-40B0-88A7-0813E4648752}" presName="rect2" presStyleLbl="fgImgPlace1" presStyleIdx="0" presStyleCnt="7" custScaleX="73002" custScaleY="41778" custLinFactY="100000" custLinFactNeighborX="-2832" custLinFactNeighborY="12395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F449172-776B-425A-AD1E-30CA35C7C00A}" type="pres">
      <dgm:prSet presAssocID="{FA460414-E6ED-4DE8-BB59-44E7BEDD2E47}" presName="sibTrans" presStyleCnt="0"/>
      <dgm:spPr/>
    </dgm:pt>
    <dgm:pt modelId="{24CFCBA3-44FA-42E6-88D2-1EFAE1098E2C}" type="pres">
      <dgm:prSet presAssocID="{61612144-FFEF-4F84-ABC8-0A9BCC65D0CD}" presName="composite" presStyleCnt="0"/>
      <dgm:spPr/>
    </dgm:pt>
    <dgm:pt modelId="{77932041-E967-4F6A-A775-3DB06A2E25DE}" type="pres">
      <dgm:prSet presAssocID="{61612144-FFEF-4F84-ABC8-0A9BCC65D0CD}" presName="rect1" presStyleLbl="trAlignAcc1" presStyleIdx="1" presStyleCnt="7" custScaleX="98037" custScaleY="73046" custLinFactNeighborX="-3937" custLinFactNeighborY="-38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58717-2A6F-4931-8864-689962808B5C}" type="pres">
      <dgm:prSet presAssocID="{61612144-FFEF-4F84-ABC8-0A9BCC65D0CD}" presName="rect2" presStyleLbl="fgImgPlace1" presStyleIdx="1" presStyleCnt="7" custScaleX="77985" custScaleY="45950" custLinFactNeighborX="-561" custLinFactNeighborY="-2630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C4BD993-56F6-48A1-9822-D2B85B51B0DB}" type="pres">
      <dgm:prSet presAssocID="{E62ACB66-0F2C-4FF8-B415-3BB902AC2B12}" presName="sibTrans" presStyleCnt="0"/>
      <dgm:spPr/>
    </dgm:pt>
    <dgm:pt modelId="{CC381701-0D21-459F-821F-65435602B332}" type="pres">
      <dgm:prSet presAssocID="{A500E446-B7CC-4C3E-97C7-FE7B248A6310}" presName="composite" presStyleCnt="0"/>
      <dgm:spPr/>
    </dgm:pt>
    <dgm:pt modelId="{904763E1-8D75-430B-943A-3F5DB848FF6E}" type="pres">
      <dgm:prSet presAssocID="{A500E446-B7CC-4C3E-97C7-FE7B248A6310}" presName="rect1" presStyleLbl="trAlignAcc1" presStyleIdx="2" presStyleCnt="7" custScaleX="102910" custScaleY="75211" custLinFactY="-27536" custLinFactNeighborX="-26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ED6E57-7DF2-4291-B6CE-F1F1ED4D4522}" type="pres">
      <dgm:prSet presAssocID="{A500E446-B7CC-4C3E-97C7-FE7B248A6310}" presName="rect2" presStyleLbl="fgImgPlace1" presStyleIdx="2" presStyleCnt="7" custScaleX="78326" custScaleY="56345" custLinFactY="-9448" custLinFactNeighborX="10487" custLinFactNeighborY="-10000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CAA2771-A288-45F8-A01F-C7EB3792A9CF}" type="pres">
      <dgm:prSet presAssocID="{DC61B951-8741-4B33-82D9-BE5E0B04ACF4}" presName="sibTrans" presStyleCnt="0"/>
      <dgm:spPr/>
    </dgm:pt>
    <dgm:pt modelId="{39B1BB52-963D-4D16-A361-5F0682583032}" type="pres">
      <dgm:prSet presAssocID="{7135B5F5-14AF-408F-9897-032BCE60654C}" presName="composite" presStyleCnt="0"/>
      <dgm:spPr/>
    </dgm:pt>
    <dgm:pt modelId="{3F19AE95-AC38-4C80-9543-0659551B2EB3}" type="pres">
      <dgm:prSet presAssocID="{7135B5F5-14AF-408F-9897-032BCE60654C}" presName="rect1" presStyleLbl="trAlignAcc1" presStyleIdx="3" presStyleCnt="7" custScaleY="49415" custLinFactNeighborX="-3512" custLinFactNeighborY="19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D24F9-DCBB-4623-A025-5ADC0A4A661B}" type="pres">
      <dgm:prSet presAssocID="{7135B5F5-14AF-408F-9897-032BCE60654C}" presName="rect2" presStyleLbl="fgImgPlace1" presStyleIdx="3" presStyleCnt="7" custScaleX="80185" custScaleY="44481" custLinFactNeighborX="-13577" custLinFactNeighborY="1815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11C9442-C640-4E95-AA9E-7E358127221E}" type="pres">
      <dgm:prSet presAssocID="{9BB1DED4-27A4-48FD-AE7A-A3D4E59DC5CA}" presName="sibTrans" presStyleCnt="0"/>
      <dgm:spPr/>
    </dgm:pt>
    <dgm:pt modelId="{E56D9A63-7423-4A57-A5AB-A1D5E205A253}" type="pres">
      <dgm:prSet presAssocID="{1F801D85-7B37-42FA-A072-4CDD66B20148}" presName="composite" presStyleCnt="0"/>
      <dgm:spPr/>
    </dgm:pt>
    <dgm:pt modelId="{4848EEB9-E765-42C2-A898-523124211883}" type="pres">
      <dgm:prSet presAssocID="{1F801D85-7B37-42FA-A072-4CDD66B20148}" presName="rect1" presStyleLbl="trAlignAcc1" presStyleIdx="4" presStyleCnt="7" custScaleY="67414" custLinFactX="5315" custLinFactY="-38809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1F76D-8639-41F4-8DC5-47607B698879}" type="pres">
      <dgm:prSet presAssocID="{1F801D85-7B37-42FA-A072-4CDD66B20148}" presName="rect2" presStyleLbl="fgImgPlace1" presStyleIdx="4" presStyleCnt="7" custScaleX="84537" custScaleY="62798" custLinFactX="200000" custLinFactY="-30619" custLinFactNeighborX="294331" custLinFactNeighborY="-10000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BAA92F2-4321-4E41-8AD4-DF6A4081CDE2}" type="pres">
      <dgm:prSet presAssocID="{97DED62B-C54D-44A0-ABFA-D3D6C05A11D4}" presName="sibTrans" presStyleCnt="0"/>
      <dgm:spPr/>
    </dgm:pt>
    <dgm:pt modelId="{02147201-1230-4F30-A09C-2A2D6762D062}" type="pres">
      <dgm:prSet presAssocID="{D12A0AB4-47C3-4D70-9CD8-90589D8AE1D9}" presName="composite" presStyleCnt="0"/>
      <dgm:spPr/>
    </dgm:pt>
    <dgm:pt modelId="{5A45FF1E-C905-4C34-A446-C5076F29949F}" type="pres">
      <dgm:prSet presAssocID="{D12A0AB4-47C3-4D70-9CD8-90589D8AE1D9}" presName="rect1" presStyleLbl="trAlignAcc1" presStyleIdx="5" presStyleCnt="7" custScaleY="52235" custLinFactNeighborX="-2408" custLinFactNeighborY="-12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AA527-93E3-4867-9C91-B10A5746D5F8}" type="pres">
      <dgm:prSet presAssocID="{D12A0AB4-47C3-4D70-9CD8-90589D8AE1D9}" presName="rect2" presStyleLbl="fgImgPlace1" presStyleIdx="5" presStyleCnt="7" custScaleX="76616" custScaleY="55275" custLinFactNeighborX="10047" custLinFactNeighborY="595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28369CF-C7AD-4062-B73C-D0DB2CBBEECB}" type="pres">
      <dgm:prSet presAssocID="{73144FB4-53AC-4913-A97E-D3E521719067}" presName="sibTrans" presStyleCnt="0"/>
      <dgm:spPr/>
    </dgm:pt>
    <dgm:pt modelId="{FDD07111-6A10-4013-A0BB-E58A142D23C1}" type="pres">
      <dgm:prSet presAssocID="{05391212-01EF-429A-9EDD-FDD462DB5837}" presName="composite" presStyleCnt="0"/>
      <dgm:spPr/>
    </dgm:pt>
    <dgm:pt modelId="{95402835-66C5-4696-AB01-9BE1E8D313B0}" type="pres">
      <dgm:prSet presAssocID="{05391212-01EF-429A-9EDD-FDD462DB5837}" presName="rect1" presStyleLbl="trAlignAcc1" presStyleIdx="6" presStyleCnt="7" custScaleX="104399" custScaleY="51312" custLinFactNeighborX="-53338" custLinFactNeighborY="-826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F2F54-D823-4640-A3AC-11E6A656FDB0}" type="pres">
      <dgm:prSet presAssocID="{05391212-01EF-429A-9EDD-FDD462DB5837}" presName="rect2" presStyleLbl="fgImgPlace1" presStyleIdx="6" presStyleCnt="7" custScaleX="75757" custScaleY="34078" custLinFactX="-100000" custLinFactNeighborX="-137259" custLinFactNeighborY="-73341"/>
      <dgm:spPr>
        <a:blipFill dpi="0" rotWithShape="1">
          <a:blip xmlns:r="http://schemas.openxmlformats.org/officeDocument/2006/relationships" r:embed="rId7"/>
          <a:srcRect/>
          <a:stretch>
            <a:fillRect l="-3135" t="4927" r="3135" b="-4927"/>
          </a:stretch>
        </a:blipFill>
      </dgm:spPr>
    </dgm:pt>
  </dgm:ptLst>
  <dgm:cxnLst>
    <dgm:cxn modelId="{6E4C2262-A2EE-43BE-84EE-51D9003D40B5}" type="presOf" srcId="{D12A0AB4-47C3-4D70-9CD8-90589D8AE1D9}" destId="{5A45FF1E-C905-4C34-A446-C5076F29949F}" srcOrd="0" destOrd="0" presId="urn:microsoft.com/office/officeart/2008/layout/PictureStrips"/>
    <dgm:cxn modelId="{652A730A-EF38-446D-B488-B7FC99DCE453}" srcId="{19F14AD3-7D89-4D03-BC5E-7D630613E191}" destId="{7135B5F5-14AF-408F-9897-032BCE60654C}" srcOrd="3" destOrd="0" parTransId="{C79FBD72-309C-48D2-8DA1-B396D408536C}" sibTransId="{9BB1DED4-27A4-48FD-AE7A-A3D4E59DC5CA}"/>
    <dgm:cxn modelId="{A6AC3BB0-46BA-4004-BDF8-956A15F19FC0}" srcId="{19F14AD3-7D89-4D03-BC5E-7D630613E191}" destId="{118A3BD7-56B3-40B0-88A7-0813E4648752}" srcOrd="0" destOrd="0" parTransId="{8C8914F8-7573-46CE-B557-420F5B4EC6E2}" sibTransId="{FA460414-E6ED-4DE8-BB59-44E7BEDD2E47}"/>
    <dgm:cxn modelId="{00B2E8DA-3736-4615-B452-309F09CAFBE9}" srcId="{19F14AD3-7D89-4D03-BC5E-7D630613E191}" destId="{A500E446-B7CC-4C3E-97C7-FE7B248A6310}" srcOrd="2" destOrd="0" parTransId="{A8BA0891-1951-405D-A24A-07F3AD9808DD}" sibTransId="{DC61B951-8741-4B33-82D9-BE5E0B04ACF4}"/>
    <dgm:cxn modelId="{1805CD99-B435-4697-8B81-9A984C32ABB8}" type="presOf" srcId="{05391212-01EF-429A-9EDD-FDD462DB5837}" destId="{95402835-66C5-4696-AB01-9BE1E8D313B0}" srcOrd="0" destOrd="0" presId="urn:microsoft.com/office/officeart/2008/layout/PictureStrips"/>
    <dgm:cxn modelId="{63C64D5E-A162-44C6-A861-D8E9B3A97524}" type="presOf" srcId="{A500E446-B7CC-4C3E-97C7-FE7B248A6310}" destId="{904763E1-8D75-430B-943A-3F5DB848FF6E}" srcOrd="0" destOrd="0" presId="urn:microsoft.com/office/officeart/2008/layout/PictureStrips"/>
    <dgm:cxn modelId="{D6F25C22-67DA-4AD1-AB80-BB992EDAE28E}" type="presOf" srcId="{61612144-FFEF-4F84-ABC8-0A9BCC65D0CD}" destId="{77932041-E967-4F6A-A775-3DB06A2E25DE}" srcOrd="0" destOrd="0" presId="urn:microsoft.com/office/officeart/2008/layout/PictureStrips"/>
    <dgm:cxn modelId="{70E0C786-DABF-4381-AA35-5E352D37F1CA}" type="presOf" srcId="{1F801D85-7B37-42FA-A072-4CDD66B20148}" destId="{4848EEB9-E765-42C2-A898-523124211883}" srcOrd="0" destOrd="0" presId="urn:microsoft.com/office/officeart/2008/layout/PictureStrips"/>
    <dgm:cxn modelId="{01E7220F-7446-45FF-8D10-C931A494B0A1}" type="presOf" srcId="{19F14AD3-7D89-4D03-BC5E-7D630613E191}" destId="{82FBE4C0-1220-4AB8-8AD6-33C15CC18A2B}" srcOrd="0" destOrd="0" presId="urn:microsoft.com/office/officeart/2008/layout/PictureStrips"/>
    <dgm:cxn modelId="{D26B1F26-22BC-4433-8251-2D29B3EFE176}" srcId="{19F14AD3-7D89-4D03-BC5E-7D630613E191}" destId="{D12A0AB4-47C3-4D70-9CD8-90589D8AE1D9}" srcOrd="5" destOrd="0" parTransId="{886F23F7-9513-4F89-8997-97C0F3934A13}" sibTransId="{73144FB4-53AC-4913-A97E-D3E521719067}"/>
    <dgm:cxn modelId="{F17086BD-F0E4-4591-AAE9-25A467A05976}" srcId="{19F14AD3-7D89-4D03-BC5E-7D630613E191}" destId="{61612144-FFEF-4F84-ABC8-0A9BCC65D0CD}" srcOrd="1" destOrd="0" parTransId="{8138090C-280C-4EC9-8752-0DBF81E269B8}" sibTransId="{E62ACB66-0F2C-4FF8-B415-3BB902AC2B12}"/>
    <dgm:cxn modelId="{E99E8E71-06DD-45E5-9E5C-2F5FB83C5242}" type="presOf" srcId="{118A3BD7-56B3-40B0-88A7-0813E4648752}" destId="{8AD6562F-C313-4602-B9F1-19823D643A93}" srcOrd="0" destOrd="0" presId="urn:microsoft.com/office/officeart/2008/layout/PictureStrips"/>
    <dgm:cxn modelId="{C268DEA7-E9AB-4DB0-B367-6793D9B8BC05}" type="presOf" srcId="{7135B5F5-14AF-408F-9897-032BCE60654C}" destId="{3F19AE95-AC38-4C80-9543-0659551B2EB3}" srcOrd="0" destOrd="0" presId="urn:microsoft.com/office/officeart/2008/layout/PictureStrips"/>
    <dgm:cxn modelId="{08C20896-77C4-46C3-9F43-C987C8795403}" srcId="{19F14AD3-7D89-4D03-BC5E-7D630613E191}" destId="{1F801D85-7B37-42FA-A072-4CDD66B20148}" srcOrd="4" destOrd="0" parTransId="{3C2E3C8D-6F3E-451C-A3F0-3CD69AFC37ED}" sibTransId="{97DED62B-C54D-44A0-ABFA-D3D6C05A11D4}"/>
    <dgm:cxn modelId="{B4AD29FC-745B-4A91-9C50-E683684B5733}" srcId="{19F14AD3-7D89-4D03-BC5E-7D630613E191}" destId="{05391212-01EF-429A-9EDD-FDD462DB5837}" srcOrd="6" destOrd="0" parTransId="{683D88FE-5608-406A-AA15-3020FB196CE1}" sibTransId="{3B94BDB3-3C09-41DA-BA15-C2793FFA0677}"/>
    <dgm:cxn modelId="{144EDB14-1A6F-4FFB-9A61-39E4707A1FF9}" type="presParOf" srcId="{82FBE4C0-1220-4AB8-8AD6-33C15CC18A2B}" destId="{7E149A92-A170-43C2-BB32-4E8D59F96E7A}" srcOrd="0" destOrd="0" presId="urn:microsoft.com/office/officeart/2008/layout/PictureStrips"/>
    <dgm:cxn modelId="{DA5C0E57-E9C5-4F35-9AAF-637B6D9F386E}" type="presParOf" srcId="{7E149A92-A170-43C2-BB32-4E8D59F96E7A}" destId="{8AD6562F-C313-4602-B9F1-19823D643A93}" srcOrd="0" destOrd="0" presId="urn:microsoft.com/office/officeart/2008/layout/PictureStrips"/>
    <dgm:cxn modelId="{894A45CF-E898-44BF-8CCD-2CAAAA86C150}" type="presParOf" srcId="{7E149A92-A170-43C2-BB32-4E8D59F96E7A}" destId="{A886A854-52FD-442E-96DF-A2E4D40D52A1}" srcOrd="1" destOrd="0" presId="urn:microsoft.com/office/officeart/2008/layout/PictureStrips"/>
    <dgm:cxn modelId="{3B044AF4-8A60-48A9-A149-F2BA614D07EA}" type="presParOf" srcId="{82FBE4C0-1220-4AB8-8AD6-33C15CC18A2B}" destId="{BF449172-776B-425A-AD1E-30CA35C7C00A}" srcOrd="1" destOrd="0" presId="urn:microsoft.com/office/officeart/2008/layout/PictureStrips"/>
    <dgm:cxn modelId="{7024142F-B0D8-4696-A150-97DBE3A5A0CD}" type="presParOf" srcId="{82FBE4C0-1220-4AB8-8AD6-33C15CC18A2B}" destId="{24CFCBA3-44FA-42E6-88D2-1EFAE1098E2C}" srcOrd="2" destOrd="0" presId="urn:microsoft.com/office/officeart/2008/layout/PictureStrips"/>
    <dgm:cxn modelId="{C620D8BC-B33F-49E5-A93E-CFDD792B131B}" type="presParOf" srcId="{24CFCBA3-44FA-42E6-88D2-1EFAE1098E2C}" destId="{77932041-E967-4F6A-A775-3DB06A2E25DE}" srcOrd="0" destOrd="0" presId="urn:microsoft.com/office/officeart/2008/layout/PictureStrips"/>
    <dgm:cxn modelId="{4AE021E8-0674-42C9-AB26-4476159F99E5}" type="presParOf" srcId="{24CFCBA3-44FA-42E6-88D2-1EFAE1098E2C}" destId="{A5658717-2A6F-4931-8864-689962808B5C}" srcOrd="1" destOrd="0" presId="urn:microsoft.com/office/officeart/2008/layout/PictureStrips"/>
    <dgm:cxn modelId="{8E1AAB95-85E6-41A2-A637-9EFDC0D4F7CF}" type="presParOf" srcId="{82FBE4C0-1220-4AB8-8AD6-33C15CC18A2B}" destId="{9C4BD993-56F6-48A1-9822-D2B85B51B0DB}" srcOrd="3" destOrd="0" presId="urn:microsoft.com/office/officeart/2008/layout/PictureStrips"/>
    <dgm:cxn modelId="{6A316863-C869-459A-AF43-3E61F994C84B}" type="presParOf" srcId="{82FBE4C0-1220-4AB8-8AD6-33C15CC18A2B}" destId="{CC381701-0D21-459F-821F-65435602B332}" srcOrd="4" destOrd="0" presId="urn:microsoft.com/office/officeart/2008/layout/PictureStrips"/>
    <dgm:cxn modelId="{C5653846-CA49-4BAE-9237-BA606D887406}" type="presParOf" srcId="{CC381701-0D21-459F-821F-65435602B332}" destId="{904763E1-8D75-430B-943A-3F5DB848FF6E}" srcOrd="0" destOrd="0" presId="urn:microsoft.com/office/officeart/2008/layout/PictureStrips"/>
    <dgm:cxn modelId="{A35E45A5-CDB0-423C-AAF8-9E9C873B724F}" type="presParOf" srcId="{CC381701-0D21-459F-821F-65435602B332}" destId="{98ED6E57-7DF2-4291-B6CE-F1F1ED4D4522}" srcOrd="1" destOrd="0" presId="urn:microsoft.com/office/officeart/2008/layout/PictureStrips"/>
    <dgm:cxn modelId="{F4B5C810-C7D2-45F5-A10F-E4A7DFAA1A5B}" type="presParOf" srcId="{82FBE4C0-1220-4AB8-8AD6-33C15CC18A2B}" destId="{BCAA2771-A288-45F8-A01F-C7EB3792A9CF}" srcOrd="5" destOrd="0" presId="urn:microsoft.com/office/officeart/2008/layout/PictureStrips"/>
    <dgm:cxn modelId="{797E1267-5A94-44D2-990A-C6632B2988CC}" type="presParOf" srcId="{82FBE4C0-1220-4AB8-8AD6-33C15CC18A2B}" destId="{39B1BB52-963D-4D16-A361-5F0682583032}" srcOrd="6" destOrd="0" presId="urn:microsoft.com/office/officeart/2008/layout/PictureStrips"/>
    <dgm:cxn modelId="{B2D8FD18-B0A6-4A91-B7BF-98C943FC767C}" type="presParOf" srcId="{39B1BB52-963D-4D16-A361-5F0682583032}" destId="{3F19AE95-AC38-4C80-9543-0659551B2EB3}" srcOrd="0" destOrd="0" presId="urn:microsoft.com/office/officeart/2008/layout/PictureStrips"/>
    <dgm:cxn modelId="{C6C10C7E-CCFC-4F55-8A65-E5693FB7012E}" type="presParOf" srcId="{39B1BB52-963D-4D16-A361-5F0682583032}" destId="{BADD24F9-DCBB-4623-A025-5ADC0A4A661B}" srcOrd="1" destOrd="0" presId="urn:microsoft.com/office/officeart/2008/layout/PictureStrips"/>
    <dgm:cxn modelId="{9751670F-8B32-4932-9F03-D2F3F19C430D}" type="presParOf" srcId="{82FBE4C0-1220-4AB8-8AD6-33C15CC18A2B}" destId="{A11C9442-C640-4E95-AA9E-7E358127221E}" srcOrd="7" destOrd="0" presId="urn:microsoft.com/office/officeart/2008/layout/PictureStrips"/>
    <dgm:cxn modelId="{1024E801-8BF9-4477-BFE8-4CD01099D234}" type="presParOf" srcId="{82FBE4C0-1220-4AB8-8AD6-33C15CC18A2B}" destId="{E56D9A63-7423-4A57-A5AB-A1D5E205A253}" srcOrd="8" destOrd="0" presId="urn:microsoft.com/office/officeart/2008/layout/PictureStrips"/>
    <dgm:cxn modelId="{7FD0A53B-6275-4DF2-8C9E-C0E27214711A}" type="presParOf" srcId="{E56D9A63-7423-4A57-A5AB-A1D5E205A253}" destId="{4848EEB9-E765-42C2-A898-523124211883}" srcOrd="0" destOrd="0" presId="urn:microsoft.com/office/officeart/2008/layout/PictureStrips"/>
    <dgm:cxn modelId="{8EBA19BE-43D4-4E00-88C7-B015323E052C}" type="presParOf" srcId="{E56D9A63-7423-4A57-A5AB-A1D5E205A253}" destId="{49E1F76D-8639-41F4-8DC5-47607B698879}" srcOrd="1" destOrd="0" presId="urn:microsoft.com/office/officeart/2008/layout/PictureStrips"/>
    <dgm:cxn modelId="{7713A578-FE4D-4E91-ABB7-71E3BC1E2D28}" type="presParOf" srcId="{82FBE4C0-1220-4AB8-8AD6-33C15CC18A2B}" destId="{ABAA92F2-4321-4E41-8AD4-DF6A4081CDE2}" srcOrd="9" destOrd="0" presId="urn:microsoft.com/office/officeart/2008/layout/PictureStrips"/>
    <dgm:cxn modelId="{664D1BD4-7162-4D1B-8C68-51531AF5D383}" type="presParOf" srcId="{82FBE4C0-1220-4AB8-8AD6-33C15CC18A2B}" destId="{02147201-1230-4F30-A09C-2A2D6762D062}" srcOrd="10" destOrd="0" presId="urn:microsoft.com/office/officeart/2008/layout/PictureStrips"/>
    <dgm:cxn modelId="{EAB366C9-906B-4E75-81BC-90426B36CDB5}" type="presParOf" srcId="{02147201-1230-4F30-A09C-2A2D6762D062}" destId="{5A45FF1E-C905-4C34-A446-C5076F29949F}" srcOrd="0" destOrd="0" presId="urn:microsoft.com/office/officeart/2008/layout/PictureStrips"/>
    <dgm:cxn modelId="{3F70A92F-32C5-40E4-A6D0-A0470BCE9B38}" type="presParOf" srcId="{02147201-1230-4F30-A09C-2A2D6762D062}" destId="{AAAAA527-93E3-4867-9C91-B10A5746D5F8}" srcOrd="1" destOrd="0" presId="urn:microsoft.com/office/officeart/2008/layout/PictureStrips"/>
    <dgm:cxn modelId="{76C95DE9-8909-4A3E-9387-CF961A590507}" type="presParOf" srcId="{82FBE4C0-1220-4AB8-8AD6-33C15CC18A2B}" destId="{F28369CF-C7AD-4062-B73C-D0DB2CBBEECB}" srcOrd="11" destOrd="0" presId="urn:microsoft.com/office/officeart/2008/layout/PictureStrips"/>
    <dgm:cxn modelId="{FE98CE66-592A-455A-B648-B80E30978DF1}" type="presParOf" srcId="{82FBE4C0-1220-4AB8-8AD6-33C15CC18A2B}" destId="{FDD07111-6A10-4013-A0BB-E58A142D23C1}" srcOrd="12" destOrd="0" presId="urn:microsoft.com/office/officeart/2008/layout/PictureStrips"/>
    <dgm:cxn modelId="{169FC69C-8068-495A-AD2A-C5F3082C2801}" type="presParOf" srcId="{FDD07111-6A10-4013-A0BB-E58A142D23C1}" destId="{95402835-66C5-4696-AB01-9BE1E8D313B0}" srcOrd="0" destOrd="0" presId="urn:microsoft.com/office/officeart/2008/layout/PictureStrips"/>
    <dgm:cxn modelId="{F580F56A-50B9-4447-9E8F-3BCF501CD724}" type="presParOf" srcId="{FDD07111-6A10-4013-A0BB-E58A142D23C1}" destId="{32BF2F54-D823-4640-A3AC-11E6A656FDB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DB86F-9C24-47D0-840B-47F8155FE31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50" dirty="0">
              <a:solidFill>
                <a:schemeClr val="tx1"/>
              </a:solidFill>
            </a:rPr>
            <a:t>Региональный НПА проходит процедуру согласования</a:t>
          </a: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EAB786-2612-4561-A564-7BA33F658C16}" type="pres">
      <dgm:prSet presAssocID="{67EDB86F-9C24-47D0-840B-47F8155FE316}" presName="parTxOnly" presStyleLbl="node1" presStyleIdx="0" presStyleCnt="1" custScaleX="96701" custLinFactNeighborX="-1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3D7FF4-7D4F-4CE2-936F-5CB44E20EE70}" type="presOf" srcId="{67EDB86F-9C24-47D0-840B-47F8155FE316}" destId="{7EEAB786-2612-4561-A564-7BA33F658C16}" srcOrd="0" destOrd="0" presId="urn:microsoft.com/office/officeart/2005/8/layout/chevron1"/>
    <dgm:cxn modelId="{7FB21468-18F7-4D53-B5D3-FC01798FF171}" type="presOf" srcId="{AC8CCFD6-6E1D-4CAA-B69E-2FEC00E95102}" destId="{0A6E3086-41B0-4C13-BA08-1712139269F9}" srcOrd="0" destOrd="0" presId="urn:microsoft.com/office/officeart/2005/8/layout/chevron1"/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E07EA219-1973-42F6-87EA-7979785DD222}" type="presParOf" srcId="{0A6E3086-41B0-4C13-BA08-1712139269F9}" destId="{7EEAB786-2612-4561-A564-7BA33F658C1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4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DB86F-9C24-47D0-840B-47F8155FE316}">
      <dgm:prSet phldrT="[Текст]" custT="1"/>
      <dgm:spPr/>
      <dgm:t>
        <a:bodyPr/>
        <a:lstStyle/>
        <a:p>
          <a:endParaRPr lang="ru-RU" sz="800" dirty="0">
            <a:solidFill>
              <a:schemeClr val="tx1"/>
            </a:solidFill>
          </a:endParaRPr>
        </a:p>
        <a:p>
          <a:r>
            <a:rPr lang="ru-RU" sz="1600" dirty="0">
              <a:solidFill>
                <a:schemeClr val="tx1"/>
              </a:solidFill>
            </a:rPr>
            <a:t>Решение о порядке предоставления субсидии от 24.01.2024 № 22-68850-00258-Р</a:t>
          </a: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1B4741-74BB-4E5F-A32F-3066C7604931}">
      <dgm:prSet phldrT="[Текст]"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208F82E9-16A7-4F3B-8BA9-2E3667CC8BCD}" type="parTrans" cxnId="{E4900865-A220-4F23-9065-EF4E2CABCD6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48FDF8-CA27-43D4-B9B2-912DE3D2AA34}" type="sibTrans" cxnId="{E4900865-A220-4F23-9065-EF4E2CABCD6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476E8A1-89E3-4581-9932-F9062179860E}">
      <dgm:prSet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Приказы Минсельхоза России                          от 12.02.2024 № 61, от 03.12.2021 № 823, от 14.02.2024 № 65</a:t>
          </a:r>
        </a:p>
      </dgm:t>
    </dgm:pt>
    <dgm:pt modelId="{EDCB1EA3-3CD0-4C4D-90E3-1414D40F9E7B}" type="parTrans" cxnId="{4B149562-AD3A-40D7-9AA7-E7C6B9FD226A}">
      <dgm:prSet/>
      <dgm:spPr/>
      <dgm:t>
        <a:bodyPr/>
        <a:lstStyle/>
        <a:p>
          <a:endParaRPr lang="ru-RU"/>
        </a:p>
      </dgm:t>
    </dgm:pt>
    <dgm:pt modelId="{434CA66D-C8E1-4A84-84E4-5FA443FD4E63}" type="sibTrans" cxnId="{4B149562-AD3A-40D7-9AA7-E7C6B9FD226A}">
      <dgm:prSet/>
      <dgm:spPr/>
      <dgm:t>
        <a:bodyPr/>
        <a:lstStyle/>
        <a:p>
          <a:endParaRPr lang="ru-RU"/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5C06C9-992D-4A12-A327-362D68D5EF2C}" type="pres">
      <dgm:prSet presAssocID="{67EDB86F-9C24-47D0-840B-47F8155FE316}" presName="composite" presStyleCnt="0"/>
      <dgm:spPr/>
    </dgm:pt>
    <dgm:pt modelId="{524BBD77-D836-4BEE-A19E-A2052DF9DF1E}" type="pres">
      <dgm:prSet presAssocID="{67EDB86F-9C24-47D0-840B-47F8155FE316}" presName="parTx" presStyleLbl="node1" presStyleIdx="0" presStyleCnt="2" custScaleY="170647" custLinFactNeighborY="-48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D1D77-C20F-4633-A23B-C5237EC8937E}" type="pres">
      <dgm:prSet presAssocID="{67EDB86F-9C24-47D0-840B-47F8155FE316}" presName="desTx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C48C2-6EA7-4665-91A1-5DD97E2A8DEB}" type="pres">
      <dgm:prSet presAssocID="{64E863EB-6969-4CF1-9E8A-A60097FB65A4}" presName="space" presStyleCnt="0"/>
      <dgm:spPr/>
    </dgm:pt>
    <dgm:pt modelId="{9175E542-B4B1-483E-BA88-ABA956ED09F9}" type="pres">
      <dgm:prSet presAssocID="{F476E8A1-89E3-4581-9932-F9062179860E}" presName="composite" presStyleCnt="0"/>
      <dgm:spPr/>
    </dgm:pt>
    <dgm:pt modelId="{F936D895-F24F-470B-BDCA-87F9B96D7677}" type="pres">
      <dgm:prSet presAssocID="{F476E8A1-89E3-4581-9932-F9062179860E}" presName="parTx" presStyleLbl="node1" presStyleIdx="1" presStyleCnt="2" custScaleY="186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45B04-D468-4A0E-9E14-7EAA86535F90}" type="pres">
      <dgm:prSet presAssocID="{F476E8A1-89E3-4581-9932-F9062179860E}" presName="desTx" presStyleLbl="revTx" presStyleIdx="0" presStyleCnt="1">
        <dgm:presLayoutVars>
          <dgm:bulletEnabled val="1"/>
        </dgm:presLayoutVars>
      </dgm:prSet>
      <dgm:spPr/>
    </dgm:pt>
  </dgm:ptLst>
  <dgm:cxnLst>
    <dgm:cxn modelId="{EB005137-51BA-47C3-918F-AD3D84BB9EF9}" type="presOf" srcId="{AC8CCFD6-6E1D-4CAA-B69E-2FEC00E95102}" destId="{0A6E3086-41B0-4C13-BA08-1712139269F9}" srcOrd="0" destOrd="0" presId="urn:microsoft.com/office/officeart/2005/8/layout/chevron1"/>
    <dgm:cxn modelId="{776A6133-9244-4A7B-9E26-A3B0F0A67B4D}" type="presOf" srcId="{8E1B4741-74BB-4E5F-A32F-3066C7604931}" destId="{B45D1D77-C20F-4633-A23B-C5237EC8937E}" srcOrd="0" destOrd="0" presId="urn:microsoft.com/office/officeart/2005/8/layout/chevron1"/>
    <dgm:cxn modelId="{E4900865-A220-4F23-9065-EF4E2CABCD65}" srcId="{67EDB86F-9C24-47D0-840B-47F8155FE316}" destId="{8E1B4741-74BB-4E5F-A32F-3066C7604931}" srcOrd="0" destOrd="0" parTransId="{208F82E9-16A7-4F3B-8BA9-2E3667CC8BCD}" sibTransId="{0048FDF8-CA27-43D4-B9B2-912DE3D2AA34}"/>
    <dgm:cxn modelId="{4B149562-AD3A-40D7-9AA7-E7C6B9FD226A}" srcId="{AC8CCFD6-6E1D-4CAA-B69E-2FEC00E95102}" destId="{F476E8A1-89E3-4581-9932-F9062179860E}" srcOrd="1" destOrd="0" parTransId="{EDCB1EA3-3CD0-4C4D-90E3-1414D40F9E7B}" sibTransId="{434CA66D-C8E1-4A84-84E4-5FA443FD4E63}"/>
    <dgm:cxn modelId="{EE338A0D-1EF0-4300-886F-EEE1BB769EB4}" type="presOf" srcId="{F476E8A1-89E3-4581-9932-F9062179860E}" destId="{F936D895-F24F-470B-BDCA-87F9B96D7677}" srcOrd="0" destOrd="0" presId="urn:microsoft.com/office/officeart/2005/8/layout/chevron1"/>
    <dgm:cxn modelId="{E1340203-5A9A-4927-BADA-AB225B0CD695}" type="presOf" srcId="{67EDB86F-9C24-47D0-840B-47F8155FE316}" destId="{524BBD77-D836-4BEE-A19E-A2052DF9DF1E}" srcOrd="0" destOrd="0" presId="urn:microsoft.com/office/officeart/2005/8/layout/chevron1"/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7FF048C1-5388-417B-87B5-A42E5F9BC4BE}" type="presParOf" srcId="{0A6E3086-41B0-4C13-BA08-1712139269F9}" destId="{235C06C9-992D-4A12-A327-362D68D5EF2C}" srcOrd="0" destOrd="0" presId="urn:microsoft.com/office/officeart/2005/8/layout/chevron1"/>
    <dgm:cxn modelId="{ACA44FDC-819F-44B6-A8D7-DD23054C71A7}" type="presParOf" srcId="{235C06C9-992D-4A12-A327-362D68D5EF2C}" destId="{524BBD77-D836-4BEE-A19E-A2052DF9DF1E}" srcOrd="0" destOrd="0" presId="urn:microsoft.com/office/officeart/2005/8/layout/chevron1"/>
    <dgm:cxn modelId="{9E25DD8C-E11D-4B17-B144-DBAC23585620}" type="presParOf" srcId="{235C06C9-992D-4A12-A327-362D68D5EF2C}" destId="{B45D1D77-C20F-4633-A23B-C5237EC8937E}" srcOrd="1" destOrd="0" presId="urn:microsoft.com/office/officeart/2005/8/layout/chevron1"/>
    <dgm:cxn modelId="{63A37B48-A7D9-425C-8820-8A3D17B25ED1}" type="presParOf" srcId="{0A6E3086-41B0-4C13-BA08-1712139269F9}" destId="{0F7C48C2-6EA7-4665-91A1-5DD97E2A8DEB}" srcOrd="1" destOrd="0" presId="urn:microsoft.com/office/officeart/2005/8/layout/chevron1"/>
    <dgm:cxn modelId="{3285FB13-3C49-4B06-B3CD-B05202B9A883}" type="presParOf" srcId="{0A6E3086-41B0-4C13-BA08-1712139269F9}" destId="{9175E542-B4B1-483E-BA88-ABA956ED09F9}" srcOrd="2" destOrd="0" presId="urn:microsoft.com/office/officeart/2005/8/layout/chevron1"/>
    <dgm:cxn modelId="{E3F9C55E-D8F5-4D53-BAFF-CF1DE99FCABB}" type="presParOf" srcId="{9175E542-B4B1-483E-BA88-ABA956ED09F9}" destId="{F936D895-F24F-470B-BDCA-87F9B96D7677}" srcOrd="0" destOrd="0" presId="urn:microsoft.com/office/officeart/2005/8/layout/chevron1"/>
    <dgm:cxn modelId="{5B38F77E-E2E9-4B6C-BA10-741086EB8AED}" type="presParOf" srcId="{9175E542-B4B1-483E-BA88-ABA956ED09F9}" destId="{C4245B04-D468-4A0E-9E14-7EAA86535F90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BBD077A-4C62-400E-A4B1-44B15A5EC9D6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279C35-B0A0-41B7-8B04-7027E16572D2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89C21174-8BE5-4765-B65C-47C6C121CF2E}" type="parTrans" cxnId="{6D8050D9-DA7F-445E-9F7B-65566B733693}">
      <dgm:prSet/>
      <dgm:spPr/>
      <dgm:t>
        <a:bodyPr/>
        <a:lstStyle/>
        <a:p>
          <a:endParaRPr lang="ru-RU"/>
        </a:p>
      </dgm:t>
    </dgm:pt>
    <dgm:pt modelId="{12F94353-6657-439D-9A9C-8380C19B6395}" type="sibTrans" cxnId="{6D8050D9-DA7F-445E-9F7B-65566B733693}">
      <dgm:prSet/>
      <dgm:spPr/>
      <dgm:t>
        <a:bodyPr/>
        <a:lstStyle/>
        <a:p>
          <a:endParaRPr lang="ru-RU"/>
        </a:p>
      </dgm:t>
    </dgm:pt>
    <dgm:pt modelId="{3E2D4F12-D927-4415-A8BA-5EDB86245E82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200" dirty="0"/>
            <a:t>Потенциальный заемщик подает в банк заявку и документы в соответствии с правилами банка</a:t>
          </a:r>
        </a:p>
      </dgm:t>
    </dgm:pt>
    <dgm:pt modelId="{1618B49B-BD7D-4226-9A10-E3E24A134BB7}" type="parTrans" cxnId="{3AFAA642-808E-456D-A150-9870996652EC}">
      <dgm:prSet/>
      <dgm:spPr/>
      <dgm:t>
        <a:bodyPr/>
        <a:lstStyle/>
        <a:p>
          <a:endParaRPr lang="ru-RU"/>
        </a:p>
      </dgm:t>
    </dgm:pt>
    <dgm:pt modelId="{24C5C254-8B9D-41CE-98B8-77812A31E368}" type="sibTrans" cxnId="{3AFAA642-808E-456D-A150-9870996652EC}">
      <dgm:prSet/>
      <dgm:spPr/>
      <dgm:t>
        <a:bodyPr/>
        <a:lstStyle/>
        <a:p>
          <a:endParaRPr lang="ru-RU"/>
        </a:p>
      </dgm:t>
    </dgm:pt>
    <dgm:pt modelId="{9F36B0FC-680F-43DE-B4C0-0C5D8738EB48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194CB349-DFE5-496A-BCEE-ACB577868D60}" type="parTrans" cxnId="{A642F488-D7DA-447A-81C9-A2537B961913}">
      <dgm:prSet/>
      <dgm:spPr/>
      <dgm:t>
        <a:bodyPr/>
        <a:lstStyle/>
        <a:p>
          <a:endParaRPr lang="ru-RU"/>
        </a:p>
      </dgm:t>
    </dgm:pt>
    <dgm:pt modelId="{799CD185-1A8B-45A9-9C3B-C18A06E82314}" type="sibTrans" cxnId="{A642F488-D7DA-447A-81C9-A2537B961913}">
      <dgm:prSet/>
      <dgm:spPr/>
      <dgm:t>
        <a:bodyPr/>
        <a:lstStyle/>
        <a:p>
          <a:endParaRPr lang="ru-RU"/>
        </a:p>
      </dgm:t>
    </dgm:pt>
    <dgm:pt modelId="{D686311C-46CC-4859-B2E9-218CF1913F8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200" dirty="0"/>
            <a:t>Банк проверят потенциального заемщика на соответствие требованиям и целевого назначения кредита, включает его в реестр потенциальных заемщиков и направляет реестр в Минсельхоз России</a:t>
          </a:r>
        </a:p>
      </dgm:t>
    </dgm:pt>
    <dgm:pt modelId="{67B72DDF-3E81-434C-9496-476B23467137}" type="parTrans" cxnId="{466EF417-7DDE-43E8-99D5-6E701DBC3280}">
      <dgm:prSet/>
      <dgm:spPr/>
      <dgm:t>
        <a:bodyPr/>
        <a:lstStyle/>
        <a:p>
          <a:endParaRPr lang="ru-RU"/>
        </a:p>
      </dgm:t>
    </dgm:pt>
    <dgm:pt modelId="{B1A38C9E-C103-417C-A0AA-D4A3BB7460D0}" type="sibTrans" cxnId="{466EF417-7DDE-43E8-99D5-6E701DBC3280}">
      <dgm:prSet/>
      <dgm:spPr/>
      <dgm:t>
        <a:bodyPr/>
        <a:lstStyle/>
        <a:p>
          <a:endParaRPr lang="ru-RU"/>
        </a:p>
      </dgm:t>
    </dgm:pt>
    <dgm:pt modelId="{FC3CDC10-BADA-467A-A448-85CD5759D28A}">
      <dgm:prSet/>
      <dgm:spPr/>
      <dgm:t>
        <a:bodyPr/>
        <a:lstStyle/>
        <a:p>
          <a:r>
            <a:rPr lang="ru-RU" dirty="0"/>
            <a:t>3</a:t>
          </a:r>
        </a:p>
      </dgm:t>
    </dgm:pt>
    <dgm:pt modelId="{30EE17F4-3EC1-4C01-BF6D-A3626F4119BD}" type="parTrans" cxnId="{F21B6258-2AFF-4F0D-BABF-B2952C4D824F}">
      <dgm:prSet/>
      <dgm:spPr/>
      <dgm:t>
        <a:bodyPr/>
        <a:lstStyle/>
        <a:p>
          <a:endParaRPr lang="ru-RU"/>
        </a:p>
      </dgm:t>
    </dgm:pt>
    <dgm:pt modelId="{5F200E78-A60B-41A4-87D1-EC891E1C29D4}" type="sibTrans" cxnId="{F21B6258-2AFF-4F0D-BABF-B2952C4D824F}">
      <dgm:prSet/>
      <dgm:spPr/>
      <dgm:t>
        <a:bodyPr/>
        <a:lstStyle/>
        <a:p>
          <a:endParaRPr lang="ru-RU"/>
        </a:p>
      </dgm:t>
    </dgm:pt>
    <dgm:pt modelId="{1D2596BB-8F35-44FB-843A-10738F0038F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200" dirty="0"/>
            <a:t>Минсельхоз России рассматривает полученные документы и направляет уведомление о включении или не включении потенциального заемщика в реестр заемщиков</a:t>
          </a:r>
        </a:p>
      </dgm:t>
    </dgm:pt>
    <dgm:pt modelId="{09785917-586A-4876-AB6D-E258D0E5F708}" type="parTrans" cxnId="{87F3DC08-10F9-4777-A3F3-C56552741746}">
      <dgm:prSet/>
      <dgm:spPr/>
      <dgm:t>
        <a:bodyPr/>
        <a:lstStyle/>
        <a:p>
          <a:endParaRPr lang="ru-RU"/>
        </a:p>
      </dgm:t>
    </dgm:pt>
    <dgm:pt modelId="{E8C308E0-1730-4915-8ED1-2474E2DAC48A}" type="sibTrans" cxnId="{87F3DC08-10F9-4777-A3F3-C56552741746}">
      <dgm:prSet/>
      <dgm:spPr/>
      <dgm:t>
        <a:bodyPr/>
        <a:lstStyle/>
        <a:p>
          <a:endParaRPr lang="ru-RU"/>
        </a:p>
      </dgm:t>
    </dgm:pt>
    <dgm:pt modelId="{7958427D-9319-4C9E-A06F-55E07B6D5E63}">
      <dgm:prSet/>
      <dgm:spPr/>
      <dgm:t>
        <a:bodyPr/>
        <a:lstStyle/>
        <a:p>
          <a:r>
            <a:rPr lang="ru-RU" dirty="0"/>
            <a:t>4</a:t>
          </a:r>
        </a:p>
      </dgm:t>
    </dgm:pt>
    <dgm:pt modelId="{64A8FCEC-7B48-47F3-BA7C-7D946130A015}" type="parTrans" cxnId="{37E00AB5-5173-4C0D-9CF0-7AFD652BDA21}">
      <dgm:prSet/>
      <dgm:spPr/>
      <dgm:t>
        <a:bodyPr/>
        <a:lstStyle/>
        <a:p>
          <a:endParaRPr lang="ru-RU"/>
        </a:p>
      </dgm:t>
    </dgm:pt>
    <dgm:pt modelId="{AE9015A1-8C8F-4D47-A843-5A10B7AFA703}" type="sibTrans" cxnId="{37E00AB5-5173-4C0D-9CF0-7AFD652BDA21}">
      <dgm:prSet/>
      <dgm:spPr/>
      <dgm:t>
        <a:bodyPr/>
        <a:lstStyle/>
        <a:p>
          <a:endParaRPr lang="ru-RU"/>
        </a:p>
      </dgm:t>
    </dgm:pt>
    <dgm:pt modelId="{C9A5D0D9-A8BF-4B5B-9281-A178DFE2EE4B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200" dirty="0"/>
            <a:t>Банк выдает кредит заемщику при положительном решении Минсельхоза России</a:t>
          </a:r>
        </a:p>
      </dgm:t>
    </dgm:pt>
    <dgm:pt modelId="{15D0781C-E543-4D78-BD8A-57BA3AB001DA}" type="parTrans" cxnId="{7418FADA-4524-46A9-88EA-712B62605BB1}">
      <dgm:prSet/>
      <dgm:spPr/>
      <dgm:t>
        <a:bodyPr/>
        <a:lstStyle/>
        <a:p>
          <a:endParaRPr lang="ru-RU"/>
        </a:p>
      </dgm:t>
    </dgm:pt>
    <dgm:pt modelId="{1546401D-62A6-491C-918B-651E7A7656EE}" type="sibTrans" cxnId="{7418FADA-4524-46A9-88EA-712B62605BB1}">
      <dgm:prSet/>
      <dgm:spPr/>
      <dgm:t>
        <a:bodyPr/>
        <a:lstStyle/>
        <a:p>
          <a:endParaRPr lang="ru-RU"/>
        </a:p>
      </dgm:t>
    </dgm:pt>
    <dgm:pt modelId="{AD0C1B95-3E2E-4D36-AB07-1625A7F22026}" type="pres">
      <dgm:prSet presAssocID="{6BBD077A-4C62-400E-A4B1-44B15A5EC9D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675C020-FB7A-45F4-8F7F-A723A188AF06}" type="pres">
      <dgm:prSet presAssocID="{2A279C35-B0A0-41B7-8B04-7027E16572D2}" presName="posSpace" presStyleCnt="0"/>
      <dgm:spPr/>
    </dgm:pt>
    <dgm:pt modelId="{50B52CE2-523B-4BDB-A8EC-8732516B61A9}" type="pres">
      <dgm:prSet presAssocID="{2A279C35-B0A0-41B7-8B04-7027E16572D2}" presName="vertFlow" presStyleCnt="0"/>
      <dgm:spPr/>
    </dgm:pt>
    <dgm:pt modelId="{37FE7DEF-7250-4F90-B3AC-32370D10CF1B}" type="pres">
      <dgm:prSet presAssocID="{2A279C35-B0A0-41B7-8B04-7027E16572D2}" presName="topSpace" presStyleCnt="0"/>
      <dgm:spPr/>
    </dgm:pt>
    <dgm:pt modelId="{08E9CADF-2BCE-4982-AD77-755C2B577413}" type="pres">
      <dgm:prSet presAssocID="{2A279C35-B0A0-41B7-8B04-7027E16572D2}" presName="firstComp" presStyleCnt="0"/>
      <dgm:spPr/>
    </dgm:pt>
    <dgm:pt modelId="{969A1CE8-D250-46B0-A3D8-6C63229364DA}" type="pres">
      <dgm:prSet presAssocID="{2A279C35-B0A0-41B7-8B04-7027E16572D2}" presName="firstChild" presStyleLbl="bgAccFollowNode1" presStyleIdx="0" presStyleCnt="4" custScaleX="122276" custScaleY="240413" custLinFactNeighborX="4565" custLinFactNeighborY="-16075"/>
      <dgm:spPr/>
      <dgm:t>
        <a:bodyPr/>
        <a:lstStyle/>
        <a:p>
          <a:endParaRPr lang="ru-RU"/>
        </a:p>
      </dgm:t>
    </dgm:pt>
    <dgm:pt modelId="{5B076B25-5D8D-45B7-83FC-FBB8FAF672BF}" type="pres">
      <dgm:prSet presAssocID="{2A279C35-B0A0-41B7-8B04-7027E16572D2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108996-3151-4608-B30F-A16445498C94}" type="pres">
      <dgm:prSet presAssocID="{2A279C35-B0A0-41B7-8B04-7027E16572D2}" presName="negSpace" presStyleCnt="0"/>
      <dgm:spPr/>
    </dgm:pt>
    <dgm:pt modelId="{2B413318-054D-4043-A8BF-D2433EE96C06}" type="pres">
      <dgm:prSet presAssocID="{2A279C35-B0A0-41B7-8B04-7027E16572D2}" presName="circle" presStyleLbl="node1" presStyleIdx="0" presStyleCnt="4" custScaleX="56872" custScaleY="55055" custLinFactNeighborX="-1611" custLinFactNeighborY="-147"/>
      <dgm:spPr/>
      <dgm:t>
        <a:bodyPr/>
        <a:lstStyle/>
        <a:p>
          <a:endParaRPr lang="ru-RU"/>
        </a:p>
      </dgm:t>
    </dgm:pt>
    <dgm:pt modelId="{20732B8E-F5F0-4BF1-A328-B066214F3CCE}" type="pres">
      <dgm:prSet presAssocID="{12F94353-6657-439D-9A9C-8380C19B6395}" presName="transSpace" presStyleCnt="0"/>
      <dgm:spPr/>
    </dgm:pt>
    <dgm:pt modelId="{921889E5-0E6E-44C7-ABC0-869CD7B3E818}" type="pres">
      <dgm:prSet presAssocID="{9F36B0FC-680F-43DE-B4C0-0C5D8738EB48}" presName="posSpace" presStyleCnt="0"/>
      <dgm:spPr/>
    </dgm:pt>
    <dgm:pt modelId="{D1D4487A-024E-4887-A770-7FCEF5D14421}" type="pres">
      <dgm:prSet presAssocID="{9F36B0FC-680F-43DE-B4C0-0C5D8738EB48}" presName="vertFlow" presStyleCnt="0"/>
      <dgm:spPr/>
    </dgm:pt>
    <dgm:pt modelId="{B0D64958-9F8B-4A64-907C-52118BE09F31}" type="pres">
      <dgm:prSet presAssocID="{9F36B0FC-680F-43DE-B4C0-0C5D8738EB48}" presName="topSpace" presStyleCnt="0"/>
      <dgm:spPr/>
    </dgm:pt>
    <dgm:pt modelId="{6B33506E-180C-4034-9B0F-8F4B302ECC20}" type="pres">
      <dgm:prSet presAssocID="{9F36B0FC-680F-43DE-B4C0-0C5D8738EB48}" presName="firstComp" presStyleCnt="0"/>
      <dgm:spPr/>
    </dgm:pt>
    <dgm:pt modelId="{08480064-7CED-41F9-8966-F7F6D5DEF35F}" type="pres">
      <dgm:prSet presAssocID="{9F36B0FC-680F-43DE-B4C0-0C5D8738EB48}" presName="firstChild" presStyleLbl="bgAccFollowNode1" presStyleIdx="1" presStyleCnt="4" custScaleX="122276" custScaleY="240413" custLinFactNeighborX="-9712" custLinFactNeighborY="-16075"/>
      <dgm:spPr/>
      <dgm:t>
        <a:bodyPr/>
        <a:lstStyle/>
        <a:p>
          <a:endParaRPr lang="ru-RU"/>
        </a:p>
      </dgm:t>
    </dgm:pt>
    <dgm:pt modelId="{07D70E4E-B9D0-45F2-AD9F-0D4604F54375}" type="pres">
      <dgm:prSet presAssocID="{9F36B0FC-680F-43DE-B4C0-0C5D8738EB48}" presName="first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5CD61D-B67B-43ED-A549-662C26D2EEC8}" type="pres">
      <dgm:prSet presAssocID="{9F36B0FC-680F-43DE-B4C0-0C5D8738EB48}" presName="negSpace" presStyleCnt="0"/>
      <dgm:spPr/>
    </dgm:pt>
    <dgm:pt modelId="{2ADE6F9E-176D-4DEC-B3DA-B4D72FC9D4AE}" type="pres">
      <dgm:prSet presAssocID="{9F36B0FC-680F-43DE-B4C0-0C5D8738EB48}" presName="circle" presStyleLbl="node1" presStyleIdx="1" presStyleCnt="4" custScaleX="56872" custScaleY="55055" custLinFactNeighborX="-23848" custLinFactNeighborY="-147"/>
      <dgm:spPr/>
      <dgm:t>
        <a:bodyPr/>
        <a:lstStyle/>
        <a:p>
          <a:endParaRPr lang="ru-RU"/>
        </a:p>
      </dgm:t>
    </dgm:pt>
    <dgm:pt modelId="{0387A771-A1F5-4A1A-80BB-FD87FE1D106F}" type="pres">
      <dgm:prSet presAssocID="{799CD185-1A8B-45A9-9C3B-C18A06E82314}" presName="transSpace" presStyleCnt="0"/>
      <dgm:spPr/>
    </dgm:pt>
    <dgm:pt modelId="{9A811501-E871-458F-AD0D-B3C6F0F05A86}" type="pres">
      <dgm:prSet presAssocID="{FC3CDC10-BADA-467A-A448-85CD5759D28A}" presName="posSpace" presStyleCnt="0"/>
      <dgm:spPr/>
    </dgm:pt>
    <dgm:pt modelId="{40B98367-F8B5-44BF-AD23-D1BD2E089034}" type="pres">
      <dgm:prSet presAssocID="{FC3CDC10-BADA-467A-A448-85CD5759D28A}" presName="vertFlow" presStyleCnt="0"/>
      <dgm:spPr/>
    </dgm:pt>
    <dgm:pt modelId="{122FCBE4-282C-407F-811D-9D96BD71D0F7}" type="pres">
      <dgm:prSet presAssocID="{FC3CDC10-BADA-467A-A448-85CD5759D28A}" presName="topSpace" presStyleCnt="0"/>
      <dgm:spPr/>
    </dgm:pt>
    <dgm:pt modelId="{7EE96B96-8008-452D-B84F-9A0112ADCD2F}" type="pres">
      <dgm:prSet presAssocID="{FC3CDC10-BADA-467A-A448-85CD5759D28A}" presName="firstComp" presStyleCnt="0"/>
      <dgm:spPr/>
    </dgm:pt>
    <dgm:pt modelId="{7BFDECB5-3B9A-4B5B-A21C-532C093BF9ED}" type="pres">
      <dgm:prSet presAssocID="{FC3CDC10-BADA-467A-A448-85CD5759D28A}" presName="firstChild" presStyleLbl="bgAccFollowNode1" presStyleIdx="2" presStyleCnt="4" custScaleX="122276" custScaleY="240413" custLinFactNeighborX="-27085" custLinFactNeighborY="-16075"/>
      <dgm:spPr/>
      <dgm:t>
        <a:bodyPr/>
        <a:lstStyle/>
        <a:p>
          <a:endParaRPr lang="ru-RU"/>
        </a:p>
      </dgm:t>
    </dgm:pt>
    <dgm:pt modelId="{66AC91AB-E661-4EC3-A3BB-9D7C7BD7B34D}" type="pres">
      <dgm:prSet presAssocID="{FC3CDC10-BADA-467A-A448-85CD5759D28A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7289F-BEA4-48E6-92D2-F7EEB56BD98C}" type="pres">
      <dgm:prSet presAssocID="{FC3CDC10-BADA-467A-A448-85CD5759D28A}" presName="negSpace" presStyleCnt="0"/>
      <dgm:spPr/>
    </dgm:pt>
    <dgm:pt modelId="{074DCDFA-7312-422D-9895-03AF4E24C88D}" type="pres">
      <dgm:prSet presAssocID="{FC3CDC10-BADA-467A-A448-85CD5759D28A}" presName="circle" presStyleLbl="node1" presStyleIdx="2" presStyleCnt="4" custScaleX="56872" custScaleY="55055" custLinFactNeighborX="-40610" custLinFactNeighborY="-11348"/>
      <dgm:spPr/>
      <dgm:t>
        <a:bodyPr/>
        <a:lstStyle/>
        <a:p>
          <a:endParaRPr lang="ru-RU"/>
        </a:p>
      </dgm:t>
    </dgm:pt>
    <dgm:pt modelId="{A4579071-7E7B-4D81-9FD1-9FFD39B8E279}" type="pres">
      <dgm:prSet presAssocID="{5F200E78-A60B-41A4-87D1-EC891E1C29D4}" presName="transSpace" presStyleCnt="0"/>
      <dgm:spPr/>
    </dgm:pt>
    <dgm:pt modelId="{A81AACB2-5D25-4500-87F4-69113B5BF25F}" type="pres">
      <dgm:prSet presAssocID="{7958427D-9319-4C9E-A06F-55E07B6D5E63}" presName="posSpace" presStyleCnt="0"/>
      <dgm:spPr/>
    </dgm:pt>
    <dgm:pt modelId="{70902F77-4E12-41FB-8362-B9B55C3938AC}" type="pres">
      <dgm:prSet presAssocID="{7958427D-9319-4C9E-A06F-55E07B6D5E63}" presName="vertFlow" presStyleCnt="0"/>
      <dgm:spPr/>
    </dgm:pt>
    <dgm:pt modelId="{DB2BE00F-F657-4BAA-8328-5D6419D626E7}" type="pres">
      <dgm:prSet presAssocID="{7958427D-9319-4C9E-A06F-55E07B6D5E63}" presName="topSpace" presStyleCnt="0"/>
      <dgm:spPr/>
    </dgm:pt>
    <dgm:pt modelId="{4C034E7D-32A5-4A5F-998D-0711A0D16C84}" type="pres">
      <dgm:prSet presAssocID="{7958427D-9319-4C9E-A06F-55E07B6D5E63}" presName="firstComp" presStyleCnt="0"/>
      <dgm:spPr/>
    </dgm:pt>
    <dgm:pt modelId="{2B357817-674D-405D-9CCF-23C42A73C159}" type="pres">
      <dgm:prSet presAssocID="{7958427D-9319-4C9E-A06F-55E07B6D5E63}" presName="firstChild" presStyleLbl="bgAccFollowNode1" presStyleIdx="3" presStyleCnt="4" custScaleX="122276" custScaleY="240413" custLinFactNeighborX="-48780" custLinFactNeighborY="-16075"/>
      <dgm:spPr/>
      <dgm:t>
        <a:bodyPr/>
        <a:lstStyle/>
        <a:p>
          <a:endParaRPr lang="ru-RU"/>
        </a:p>
      </dgm:t>
    </dgm:pt>
    <dgm:pt modelId="{B8FD47E0-5FEA-4313-97D3-D5DF28462DA6}" type="pres">
      <dgm:prSet presAssocID="{7958427D-9319-4C9E-A06F-55E07B6D5E63}" presName="first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F0BF1-D30C-4D50-B4B9-6B586B48050C}" type="pres">
      <dgm:prSet presAssocID="{7958427D-9319-4C9E-A06F-55E07B6D5E63}" presName="negSpace" presStyleCnt="0"/>
      <dgm:spPr/>
    </dgm:pt>
    <dgm:pt modelId="{01E35F00-E53F-4793-81A6-03F6AD37F978}" type="pres">
      <dgm:prSet presAssocID="{7958427D-9319-4C9E-A06F-55E07B6D5E63}" presName="circle" presStyleLbl="node1" presStyleIdx="3" presStyleCnt="4" custScaleX="56872" custScaleY="55055" custLinFactNeighborX="-41456" custLinFactNeighborY="-7889"/>
      <dgm:spPr/>
      <dgm:t>
        <a:bodyPr/>
        <a:lstStyle/>
        <a:p>
          <a:endParaRPr lang="ru-RU"/>
        </a:p>
      </dgm:t>
    </dgm:pt>
  </dgm:ptLst>
  <dgm:cxnLst>
    <dgm:cxn modelId="{37E00AB5-5173-4C0D-9CF0-7AFD652BDA21}" srcId="{6BBD077A-4C62-400E-A4B1-44B15A5EC9D6}" destId="{7958427D-9319-4C9E-A06F-55E07B6D5E63}" srcOrd="3" destOrd="0" parTransId="{64A8FCEC-7B48-47F3-BA7C-7D946130A015}" sibTransId="{AE9015A1-8C8F-4D47-A843-5A10B7AFA703}"/>
    <dgm:cxn modelId="{DDC47C96-F58F-46DC-922D-E2011C1426A2}" type="presOf" srcId="{1D2596BB-8F35-44FB-843A-10738F0038F5}" destId="{7BFDECB5-3B9A-4B5B-A21C-532C093BF9ED}" srcOrd="0" destOrd="0" presId="urn:microsoft.com/office/officeart/2005/8/layout/hList9"/>
    <dgm:cxn modelId="{A642F488-D7DA-447A-81C9-A2537B961913}" srcId="{6BBD077A-4C62-400E-A4B1-44B15A5EC9D6}" destId="{9F36B0FC-680F-43DE-B4C0-0C5D8738EB48}" srcOrd="1" destOrd="0" parTransId="{194CB349-DFE5-496A-BCEE-ACB577868D60}" sibTransId="{799CD185-1A8B-45A9-9C3B-C18A06E82314}"/>
    <dgm:cxn modelId="{6C836A98-A6CE-401D-88EB-C9BAA3D857D4}" type="presOf" srcId="{6BBD077A-4C62-400E-A4B1-44B15A5EC9D6}" destId="{AD0C1B95-3E2E-4D36-AB07-1625A7F22026}" srcOrd="0" destOrd="0" presId="urn:microsoft.com/office/officeart/2005/8/layout/hList9"/>
    <dgm:cxn modelId="{7418FADA-4524-46A9-88EA-712B62605BB1}" srcId="{7958427D-9319-4C9E-A06F-55E07B6D5E63}" destId="{C9A5D0D9-A8BF-4B5B-9281-A178DFE2EE4B}" srcOrd="0" destOrd="0" parTransId="{15D0781C-E543-4D78-BD8A-57BA3AB001DA}" sibTransId="{1546401D-62A6-491C-918B-651E7A7656EE}"/>
    <dgm:cxn modelId="{773C839F-2F1A-40F2-B60B-EBCCAA4B65C2}" type="presOf" srcId="{C9A5D0D9-A8BF-4B5B-9281-A178DFE2EE4B}" destId="{B8FD47E0-5FEA-4313-97D3-D5DF28462DA6}" srcOrd="1" destOrd="0" presId="urn:microsoft.com/office/officeart/2005/8/layout/hList9"/>
    <dgm:cxn modelId="{069C983A-C8D6-4398-8F23-46447B449F03}" type="presOf" srcId="{9F36B0FC-680F-43DE-B4C0-0C5D8738EB48}" destId="{2ADE6F9E-176D-4DEC-B3DA-B4D72FC9D4AE}" srcOrd="0" destOrd="0" presId="urn:microsoft.com/office/officeart/2005/8/layout/hList9"/>
    <dgm:cxn modelId="{1B6732BF-3885-44CD-AF0B-469285E0C879}" type="presOf" srcId="{3E2D4F12-D927-4415-A8BA-5EDB86245E82}" destId="{5B076B25-5D8D-45B7-83FC-FBB8FAF672BF}" srcOrd="1" destOrd="0" presId="urn:microsoft.com/office/officeart/2005/8/layout/hList9"/>
    <dgm:cxn modelId="{3AFAA642-808E-456D-A150-9870996652EC}" srcId="{2A279C35-B0A0-41B7-8B04-7027E16572D2}" destId="{3E2D4F12-D927-4415-A8BA-5EDB86245E82}" srcOrd="0" destOrd="0" parTransId="{1618B49B-BD7D-4226-9A10-E3E24A134BB7}" sibTransId="{24C5C254-8B9D-41CE-98B8-77812A31E368}"/>
    <dgm:cxn modelId="{F21B6258-2AFF-4F0D-BABF-B2952C4D824F}" srcId="{6BBD077A-4C62-400E-A4B1-44B15A5EC9D6}" destId="{FC3CDC10-BADA-467A-A448-85CD5759D28A}" srcOrd="2" destOrd="0" parTransId="{30EE17F4-3EC1-4C01-BF6D-A3626F4119BD}" sibTransId="{5F200E78-A60B-41A4-87D1-EC891E1C29D4}"/>
    <dgm:cxn modelId="{19621E38-44BC-458D-8E73-EFC0791B9916}" type="presOf" srcId="{D686311C-46CC-4859-B2E9-218CF1913F8D}" destId="{07D70E4E-B9D0-45F2-AD9F-0D4604F54375}" srcOrd="1" destOrd="0" presId="urn:microsoft.com/office/officeart/2005/8/layout/hList9"/>
    <dgm:cxn modelId="{85D5FD76-1067-4F30-871F-B478651BA1D3}" type="presOf" srcId="{3E2D4F12-D927-4415-A8BA-5EDB86245E82}" destId="{969A1CE8-D250-46B0-A3D8-6C63229364DA}" srcOrd="0" destOrd="0" presId="urn:microsoft.com/office/officeart/2005/8/layout/hList9"/>
    <dgm:cxn modelId="{0E14FD50-4FD0-4387-8312-F90D747CFE03}" type="presOf" srcId="{1D2596BB-8F35-44FB-843A-10738F0038F5}" destId="{66AC91AB-E661-4EC3-A3BB-9D7C7BD7B34D}" srcOrd="1" destOrd="0" presId="urn:microsoft.com/office/officeart/2005/8/layout/hList9"/>
    <dgm:cxn modelId="{54549F9E-1A96-4F3C-8B5C-884094750C44}" type="presOf" srcId="{2A279C35-B0A0-41B7-8B04-7027E16572D2}" destId="{2B413318-054D-4043-A8BF-D2433EE96C06}" srcOrd="0" destOrd="0" presId="urn:microsoft.com/office/officeart/2005/8/layout/hList9"/>
    <dgm:cxn modelId="{DB182AB2-3CA3-4F0D-B5B4-C82E6406E766}" type="presOf" srcId="{FC3CDC10-BADA-467A-A448-85CD5759D28A}" destId="{074DCDFA-7312-422D-9895-03AF4E24C88D}" srcOrd="0" destOrd="0" presId="urn:microsoft.com/office/officeart/2005/8/layout/hList9"/>
    <dgm:cxn modelId="{30051C69-A796-470A-A5A0-477024B2807A}" type="presOf" srcId="{D686311C-46CC-4859-B2E9-218CF1913F8D}" destId="{08480064-7CED-41F9-8966-F7F6D5DEF35F}" srcOrd="0" destOrd="0" presId="urn:microsoft.com/office/officeart/2005/8/layout/hList9"/>
    <dgm:cxn modelId="{69B5F73D-FC85-444B-B622-89EA80608C07}" type="presOf" srcId="{7958427D-9319-4C9E-A06F-55E07B6D5E63}" destId="{01E35F00-E53F-4793-81A6-03F6AD37F978}" srcOrd="0" destOrd="0" presId="urn:microsoft.com/office/officeart/2005/8/layout/hList9"/>
    <dgm:cxn modelId="{87F3DC08-10F9-4777-A3F3-C56552741746}" srcId="{FC3CDC10-BADA-467A-A448-85CD5759D28A}" destId="{1D2596BB-8F35-44FB-843A-10738F0038F5}" srcOrd="0" destOrd="0" parTransId="{09785917-586A-4876-AB6D-E258D0E5F708}" sibTransId="{E8C308E0-1730-4915-8ED1-2474E2DAC48A}"/>
    <dgm:cxn modelId="{466EF417-7DDE-43E8-99D5-6E701DBC3280}" srcId="{9F36B0FC-680F-43DE-B4C0-0C5D8738EB48}" destId="{D686311C-46CC-4859-B2E9-218CF1913F8D}" srcOrd="0" destOrd="0" parTransId="{67B72DDF-3E81-434C-9496-476B23467137}" sibTransId="{B1A38C9E-C103-417C-A0AA-D4A3BB7460D0}"/>
    <dgm:cxn modelId="{6D8050D9-DA7F-445E-9F7B-65566B733693}" srcId="{6BBD077A-4C62-400E-A4B1-44B15A5EC9D6}" destId="{2A279C35-B0A0-41B7-8B04-7027E16572D2}" srcOrd="0" destOrd="0" parTransId="{89C21174-8BE5-4765-B65C-47C6C121CF2E}" sibTransId="{12F94353-6657-439D-9A9C-8380C19B6395}"/>
    <dgm:cxn modelId="{2DE6FD5A-09EE-4FA4-B119-551ED9AD4BD2}" type="presOf" srcId="{C9A5D0D9-A8BF-4B5B-9281-A178DFE2EE4B}" destId="{2B357817-674D-405D-9CCF-23C42A73C159}" srcOrd="0" destOrd="0" presId="urn:microsoft.com/office/officeart/2005/8/layout/hList9"/>
    <dgm:cxn modelId="{BFD22D69-7FAE-44EE-AAB1-C33281EBA293}" type="presParOf" srcId="{AD0C1B95-3E2E-4D36-AB07-1625A7F22026}" destId="{5675C020-FB7A-45F4-8F7F-A723A188AF06}" srcOrd="0" destOrd="0" presId="urn:microsoft.com/office/officeart/2005/8/layout/hList9"/>
    <dgm:cxn modelId="{ECB447E8-23A8-473D-AD52-678DDEC8E2FC}" type="presParOf" srcId="{AD0C1B95-3E2E-4D36-AB07-1625A7F22026}" destId="{50B52CE2-523B-4BDB-A8EC-8732516B61A9}" srcOrd="1" destOrd="0" presId="urn:microsoft.com/office/officeart/2005/8/layout/hList9"/>
    <dgm:cxn modelId="{50117BAE-FF8E-4136-B492-0F62EC7D423B}" type="presParOf" srcId="{50B52CE2-523B-4BDB-A8EC-8732516B61A9}" destId="{37FE7DEF-7250-4F90-B3AC-32370D10CF1B}" srcOrd="0" destOrd="0" presId="urn:microsoft.com/office/officeart/2005/8/layout/hList9"/>
    <dgm:cxn modelId="{E9FBD3D4-F681-4D37-AED5-76A5853FB959}" type="presParOf" srcId="{50B52CE2-523B-4BDB-A8EC-8732516B61A9}" destId="{08E9CADF-2BCE-4982-AD77-755C2B577413}" srcOrd="1" destOrd="0" presId="urn:microsoft.com/office/officeart/2005/8/layout/hList9"/>
    <dgm:cxn modelId="{35975BE7-9E6A-498C-B80B-08212F834C99}" type="presParOf" srcId="{08E9CADF-2BCE-4982-AD77-755C2B577413}" destId="{969A1CE8-D250-46B0-A3D8-6C63229364DA}" srcOrd="0" destOrd="0" presId="urn:microsoft.com/office/officeart/2005/8/layout/hList9"/>
    <dgm:cxn modelId="{B1F28B6E-CD81-4A3C-B5E5-F05CD566F3A2}" type="presParOf" srcId="{08E9CADF-2BCE-4982-AD77-755C2B577413}" destId="{5B076B25-5D8D-45B7-83FC-FBB8FAF672BF}" srcOrd="1" destOrd="0" presId="urn:microsoft.com/office/officeart/2005/8/layout/hList9"/>
    <dgm:cxn modelId="{3FB2FD80-13BF-4F82-95A6-7FCDDB9A4BF2}" type="presParOf" srcId="{AD0C1B95-3E2E-4D36-AB07-1625A7F22026}" destId="{D1108996-3151-4608-B30F-A16445498C94}" srcOrd="2" destOrd="0" presId="urn:microsoft.com/office/officeart/2005/8/layout/hList9"/>
    <dgm:cxn modelId="{89FEA532-DD31-40D7-A153-15146B167D3A}" type="presParOf" srcId="{AD0C1B95-3E2E-4D36-AB07-1625A7F22026}" destId="{2B413318-054D-4043-A8BF-D2433EE96C06}" srcOrd="3" destOrd="0" presId="urn:microsoft.com/office/officeart/2005/8/layout/hList9"/>
    <dgm:cxn modelId="{86174B8E-9BE3-40D9-9B1F-8F16EF313E91}" type="presParOf" srcId="{AD0C1B95-3E2E-4D36-AB07-1625A7F22026}" destId="{20732B8E-F5F0-4BF1-A328-B066214F3CCE}" srcOrd="4" destOrd="0" presId="urn:microsoft.com/office/officeart/2005/8/layout/hList9"/>
    <dgm:cxn modelId="{1304A6EC-222A-48CE-B3E7-56BBF26BE293}" type="presParOf" srcId="{AD0C1B95-3E2E-4D36-AB07-1625A7F22026}" destId="{921889E5-0E6E-44C7-ABC0-869CD7B3E818}" srcOrd="5" destOrd="0" presId="urn:microsoft.com/office/officeart/2005/8/layout/hList9"/>
    <dgm:cxn modelId="{1B3F649B-1A99-45B2-AA8D-864B950E6F74}" type="presParOf" srcId="{AD0C1B95-3E2E-4D36-AB07-1625A7F22026}" destId="{D1D4487A-024E-4887-A770-7FCEF5D14421}" srcOrd="6" destOrd="0" presId="urn:microsoft.com/office/officeart/2005/8/layout/hList9"/>
    <dgm:cxn modelId="{57196B84-6E70-417B-8D5B-F3F75D0EA985}" type="presParOf" srcId="{D1D4487A-024E-4887-A770-7FCEF5D14421}" destId="{B0D64958-9F8B-4A64-907C-52118BE09F31}" srcOrd="0" destOrd="0" presId="urn:microsoft.com/office/officeart/2005/8/layout/hList9"/>
    <dgm:cxn modelId="{41F0171C-0B16-4C8F-BA4B-46D69C7AECC8}" type="presParOf" srcId="{D1D4487A-024E-4887-A770-7FCEF5D14421}" destId="{6B33506E-180C-4034-9B0F-8F4B302ECC20}" srcOrd="1" destOrd="0" presId="urn:microsoft.com/office/officeart/2005/8/layout/hList9"/>
    <dgm:cxn modelId="{2070E405-317D-4F64-8639-2BFB32359767}" type="presParOf" srcId="{6B33506E-180C-4034-9B0F-8F4B302ECC20}" destId="{08480064-7CED-41F9-8966-F7F6D5DEF35F}" srcOrd="0" destOrd="0" presId="urn:microsoft.com/office/officeart/2005/8/layout/hList9"/>
    <dgm:cxn modelId="{590F7751-0DDA-454C-A75F-B8E7ACA3A24F}" type="presParOf" srcId="{6B33506E-180C-4034-9B0F-8F4B302ECC20}" destId="{07D70E4E-B9D0-45F2-AD9F-0D4604F54375}" srcOrd="1" destOrd="0" presId="urn:microsoft.com/office/officeart/2005/8/layout/hList9"/>
    <dgm:cxn modelId="{988231DD-EF40-4E0C-9D4C-706AE2F1FDC7}" type="presParOf" srcId="{AD0C1B95-3E2E-4D36-AB07-1625A7F22026}" destId="{125CD61D-B67B-43ED-A549-662C26D2EEC8}" srcOrd="7" destOrd="0" presId="urn:microsoft.com/office/officeart/2005/8/layout/hList9"/>
    <dgm:cxn modelId="{93D40B01-B8D6-4535-8049-29249C6A029F}" type="presParOf" srcId="{AD0C1B95-3E2E-4D36-AB07-1625A7F22026}" destId="{2ADE6F9E-176D-4DEC-B3DA-B4D72FC9D4AE}" srcOrd="8" destOrd="0" presId="urn:microsoft.com/office/officeart/2005/8/layout/hList9"/>
    <dgm:cxn modelId="{60D4B889-5A67-4122-A50D-41EF4C3A229C}" type="presParOf" srcId="{AD0C1B95-3E2E-4D36-AB07-1625A7F22026}" destId="{0387A771-A1F5-4A1A-80BB-FD87FE1D106F}" srcOrd="9" destOrd="0" presId="urn:microsoft.com/office/officeart/2005/8/layout/hList9"/>
    <dgm:cxn modelId="{675AAE3B-BDFC-4212-B628-C54158E05816}" type="presParOf" srcId="{AD0C1B95-3E2E-4D36-AB07-1625A7F22026}" destId="{9A811501-E871-458F-AD0D-B3C6F0F05A86}" srcOrd="10" destOrd="0" presId="urn:microsoft.com/office/officeart/2005/8/layout/hList9"/>
    <dgm:cxn modelId="{55AFBF51-5015-48A9-9A28-44CF55788E61}" type="presParOf" srcId="{AD0C1B95-3E2E-4D36-AB07-1625A7F22026}" destId="{40B98367-F8B5-44BF-AD23-D1BD2E089034}" srcOrd="11" destOrd="0" presId="urn:microsoft.com/office/officeart/2005/8/layout/hList9"/>
    <dgm:cxn modelId="{77CD695C-0D30-4FDE-8AC3-FE52018C876F}" type="presParOf" srcId="{40B98367-F8B5-44BF-AD23-D1BD2E089034}" destId="{122FCBE4-282C-407F-811D-9D96BD71D0F7}" srcOrd="0" destOrd="0" presId="urn:microsoft.com/office/officeart/2005/8/layout/hList9"/>
    <dgm:cxn modelId="{39D4B4F5-46DA-4C56-8C67-53D9830ED45A}" type="presParOf" srcId="{40B98367-F8B5-44BF-AD23-D1BD2E089034}" destId="{7EE96B96-8008-452D-B84F-9A0112ADCD2F}" srcOrd="1" destOrd="0" presId="urn:microsoft.com/office/officeart/2005/8/layout/hList9"/>
    <dgm:cxn modelId="{E6B4321E-D1B7-4132-905D-0AB75545F987}" type="presParOf" srcId="{7EE96B96-8008-452D-B84F-9A0112ADCD2F}" destId="{7BFDECB5-3B9A-4B5B-A21C-532C093BF9ED}" srcOrd="0" destOrd="0" presId="urn:microsoft.com/office/officeart/2005/8/layout/hList9"/>
    <dgm:cxn modelId="{786747BB-92B6-40DF-8452-3FB8AE6D511D}" type="presParOf" srcId="{7EE96B96-8008-452D-B84F-9A0112ADCD2F}" destId="{66AC91AB-E661-4EC3-A3BB-9D7C7BD7B34D}" srcOrd="1" destOrd="0" presId="urn:microsoft.com/office/officeart/2005/8/layout/hList9"/>
    <dgm:cxn modelId="{793FF1E9-D8AD-4111-8867-B590CB7629CC}" type="presParOf" srcId="{AD0C1B95-3E2E-4D36-AB07-1625A7F22026}" destId="{75E7289F-BEA4-48E6-92D2-F7EEB56BD98C}" srcOrd="12" destOrd="0" presId="urn:microsoft.com/office/officeart/2005/8/layout/hList9"/>
    <dgm:cxn modelId="{EEFE7171-4642-435E-AB8A-1DF782616A1F}" type="presParOf" srcId="{AD0C1B95-3E2E-4D36-AB07-1625A7F22026}" destId="{074DCDFA-7312-422D-9895-03AF4E24C88D}" srcOrd="13" destOrd="0" presId="urn:microsoft.com/office/officeart/2005/8/layout/hList9"/>
    <dgm:cxn modelId="{C60969B7-82BC-49C2-A310-B602CCD4021F}" type="presParOf" srcId="{AD0C1B95-3E2E-4D36-AB07-1625A7F22026}" destId="{A4579071-7E7B-4D81-9FD1-9FFD39B8E279}" srcOrd="14" destOrd="0" presId="urn:microsoft.com/office/officeart/2005/8/layout/hList9"/>
    <dgm:cxn modelId="{BFC6645B-7F01-4F50-B842-1AFE442A6617}" type="presParOf" srcId="{AD0C1B95-3E2E-4D36-AB07-1625A7F22026}" destId="{A81AACB2-5D25-4500-87F4-69113B5BF25F}" srcOrd="15" destOrd="0" presId="urn:microsoft.com/office/officeart/2005/8/layout/hList9"/>
    <dgm:cxn modelId="{9635B675-A452-46C5-8CEA-ADB189686AC3}" type="presParOf" srcId="{AD0C1B95-3E2E-4D36-AB07-1625A7F22026}" destId="{70902F77-4E12-41FB-8362-B9B55C3938AC}" srcOrd="16" destOrd="0" presId="urn:microsoft.com/office/officeart/2005/8/layout/hList9"/>
    <dgm:cxn modelId="{D9E9250A-5A0E-4A51-8053-EE27EF1FC0AA}" type="presParOf" srcId="{70902F77-4E12-41FB-8362-B9B55C3938AC}" destId="{DB2BE00F-F657-4BAA-8328-5D6419D626E7}" srcOrd="0" destOrd="0" presId="urn:microsoft.com/office/officeart/2005/8/layout/hList9"/>
    <dgm:cxn modelId="{2D395758-D41E-4E3E-B60B-79E45EFAE22E}" type="presParOf" srcId="{70902F77-4E12-41FB-8362-B9B55C3938AC}" destId="{4C034E7D-32A5-4A5F-998D-0711A0D16C84}" srcOrd="1" destOrd="0" presId="urn:microsoft.com/office/officeart/2005/8/layout/hList9"/>
    <dgm:cxn modelId="{83AB2BE6-98FD-4444-AD57-9DC8A3DB7BFE}" type="presParOf" srcId="{4C034E7D-32A5-4A5F-998D-0711A0D16C84}" destId="{2B357817-674D-405D-9CCF-23C42A73C159}" srcOrd="0" destOrd="0" presId="urn:microsoft.com/office/officeart/2005/8/layout/hList9"/>
    <dgm:cxn modelId="{3999B82E-1AF8-4AAA-9B82-9EE2CF4F013E}" type="presParOf" srcId="{4C034E7D-32A5-4A5F-998D-0711A0D16C84}" destId="{B8FD47E0-5FEA-4313-97D3-D5DF28462DA6}" srcOrd="1" destOrd="0" presId="urn:microsoft.com/office/officeart/2005/8/layout/hList9"/>
    <dgm:cxn modelId="{39D671B7-A4ED-493A-A38E-54309CB50A11}" type="presParOf" srcId="{AD0C1B95-3E2E-4D36-AB07-1625A7F22026}" destId="{FEFF0BF1-D30C-4D50-B4B9-6B586B48050C}" srcOrd="17" destOrd="0" presId="urn:microsoft.com/office/officeart/2005/8/layout/hList9"/>
    <dgm:cxn modelId="{C49AD78A-B051-4AF1-AEFA-AA93753C9C37}" type="presParOf" srcId="{AD0C1B95-3E2E-4D36-AB07-1625A7F22026}" destId="{01E35F00-E53F-4793-81A6-03F6AD37F978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DB86F-9C24-47D0-840B-47F8155FE31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>
              <a:solidFill>
                <a:schemeClr val="tx1"/>
              </a:solidFill>
            </a:rPr>
            <a:t>Постановление Правительства РФ от 14.07.2012 № 717</a:t>
          </a:r>
        </a:p>
        <a:p>
          <a:pPr>
            <a:spcAft>
              <a:spcPts val="0"/>
            </a:spcAft>
          </a:pPr>
          <a:r>
            <a:rPr lang="ru-RU" sz="1200" dirty="0">
              <a:solidFill>
                <a:schemeClr val="tx1"/>
              </a:solidFill>
            </a:rPr>
            <a:t> (приложение 12(1),</a:t>
          </a:r>
        </a:p>
        <a:p>
          <a:pPr>
            <a:spcAft>
              <a:spcPts val="0"/>
            </a:spcAft>
          </a:pPr>
          <a:r>
            <a:rPr lang="ru-RU" sz="1200" dirty="0">
              <a:solidFill>
                <a:schemeClr val="tx1"/>
              </a:solidFill>
            </a:rPr>
            <a:t> приложение 15,</a:t>
          </a:r>
        </a:p>
        <a:p>
          <a:pPr>
            <a:spcAft>
              <a:spcPts val="0"/>
            </a:spcAft>
          </a:pPr>
          <a:r>
            <a:rPr lang="ru-RU" sz="1200" dirty="0">
              <a:solidFill>
                <a:schemeClr val="tx1"/>
              </a:solidFill>
            </a:rPr>
            <a:t> приложение 17)</a:t>
          </a: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D94ACDD5-57BA-4869-A5AD-5208B8CFCF74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i="1" dirty="0">
              <a:solidFill>
                <a:schemeClr val="tx1"/>
              </a:solidFill>
            </a:rPr>
            <a:t>Приказы Минсельхоза России</a:t>
          </a:r>
        </a:p>
        <a:p>
          <a:pPr>
            <a:spcAft>
              <a:spcPts val="0"/>
            </a:spcAft>
          </a:pPr>
          <a:r>
            <a:rPr lang="ru-RU" sz="1200" i="1" dirty="0">
              <a:solidFill>
                <a:schemeClr val="tx1"/>
              </a:solidFill>
            </a:rPr>
            <a:t> от 23.06.2023 № 588, </a:t>
          </a:r>
        </a:p>
        <a:p>
          <a:pPr>
            <a:spcAft>
              <a:spcPts val="0"/>
            </a:spcAft>
          </a:pPr>
          <a:r>
            <a:rPr lang="ru-RU" sz="1200" i="1" dirty="0">
              <a:solidFill>
                <a:schemeClr val="tx1"/>
              </a:solidFill>
            </a:rPr>
            <a:t>от 18.07.2023 от № 625,  </a:t>
          </a:r>
        </a:p>
        <a:p>
          <a:pPr>
            <a:spcAft>
              <a:spcPts val="0"/>
            </a:spcAft>
          </a:pPr>
          <a:r>
            <a:rPr lang="ru-RU" sz="1200" i="1" dirty="0">
              <a:solidFill>
                <a:schemeClr val="tx1"/>
              </a:solidFill>
            </a:rPr>
            <a:t>     от 23.06.2023 № 587,</a:t>
          </a:r>
        </a:p>
        <a:p>
          <a:pPr>
            <a:spcAft>
              <a:spcPts val="0"/>
            </a:spcAft>
          </a:pPr>
          <a:r>
            <a:rPr lang="ru-RU" sz="1200" i="1" dirty="0">
              <a:solidFill>
                <a:schemeClr val="tx1"/>
              </a:solidFill>
            </a:rPr>
            <a:t>           от 22.01.2024 № 17</a:t>
          </a:r>
        </a:p>
      </dgm:t>
    </dgm:pt>
    <dgm:pt modelId="{5DD600ED-9D57-4CA9-ABBA-ABA8CC9D672A}" type="parTrans" cxnId="{2095CD40-EB31-4D62-A12D-046BB0179AC4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20C7B4A9-2544-4AA9-BAAC-9825E2FAC206}" type="sibTrans" cxnId="{2095CD40-EB31-4D62-A12D-046BB0179AC4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56A4FA1-392E-47FA-8868-BACC96157991}">
      <dgm:prSet custT="1"/>
      <dgm:spPr/>
      <dgm:t>
        <a:bodyPr/>
        <a:lstStyle/>
        <a:p>
          <a:pPr>
            <a:spcAft>
              <a:spcPct val="35000"/>
            </a:spcAft>
          </a:pPr>
          <a:r>
            <a:rPr lang="ru-RU" sz="1200" dirty="0">
              <a:solidFill>
                <a:schemeClr val="tx1"/>
              </a:solidFill>
            </a:rPr>
            <a:t>Постановление Правительства НО от 19.09.2020 № 781</a:t>
          </a:r>
        </a:p>
        <a:p>
          <a:pPr>
            <a:spcAft>
              <a:spcPts val="0"/>
            </a:spcAft>
          </a:pPr>
          <a:r>
            <a:rPr lang="ru-RU" sz="1200" dirty="0">
              <a:solidFill>
                <a:schemeClr val="tx1"/>
              </a:solidFill>
            </a:rPr>
            <a:t>Приказ МСХ НО </a:t>
          </a:r>
        </a:p>
        <a:p>
          <a:pPr>
            <a:spcAft>
              <a:spcPts val="0"/>
            </a:spcAft>
          </a:pPr>
          <a:r>
            <a:rPr lang="ru-RU" sz="1200" dirty="0">
              <a:solidFill>
                <a:schemeClr val="tx1"/>
              </a:solidFill>
            </a:rPr>
            <a:t>от 17.05.2023 № 137</a:t>
          </a:r>
        </a:p>
      </dgm:t>
    </dgm:pt>
    <dgm:pt modelId="{182927E8-8973-4E62-B7C1-06AF2F6DF368}" type="sibTrans" cxnId="{D183D0F8-530C-4ACC-8E9F-4BBBD9E4FFC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47747EBE-5C50-45E8-BFD8-0713B77E5D3C}" type="parTrans" cxnId="{D183D0F8-530C-4ACC-8E9F-4BBBD9E4FFC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E51DCA-35C9-4EC1-9019-6CEAF14B47C7}" type="pres">
      <dgm:prSet presAssocID="{67EDB86F-9C24-47D0-840B-47F8155FE316}" presName="parTxOnly" presStyleLbl="node1" presStyleIdx="0" presStyleCnt="3" custScaleY="749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0AA9CE-BF3D-43AF-ABEE-17FCC4B3BB7A}" type="pres">
      <dgm:prSet presAssocID="{64E863EB-6969-4CF1-9E8A-A60097FB65A4}" presName="parTxOnlySpace" presStyleCnt="0"/>
      <dgm:spPr/>
    </dgm:pt>
    <dgm:pt modelId="{7706373C-F20B-4582-A203-3B956D4CDCF2}" type="pres">
      <dgm:prSet presAssocID="{556A4FA1-392E-47FA-8868-BACC96157991}" presName="parTxOnly" presStyleLbl="node1" presStyleIdx="1" presStyleCnt="3" custScaleY="772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FB0D7-AA5A-42CE-B637-4F1D39814415}" type="pres">
      <dgm:prSet presAssocID="{182927E8-8973-4E62-B7C1-06AF2F6DF368}" presName="parTxOnlySpace" presStyleCnt="0"/>
      <dgm:spPr/>
    </dgm:pt>
    <dgm:pt modelId="{4A89AFB2-6644-4730-AD22-177892228F54}" type="pres">
      <dgm:prSet presAssocID="{D94ACDD5-57BA-4869-A5AD-5208B8CFCF74}" presName="parTxOnly" presStyleLbl="node1" presStyleIdx="2" presStyleCnt="3" custScaleX="100872" custScaleY="735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2374FB-66DD-4544-90E4-9E5C210461FA}" type="presOf" srcId="{D94ACDD5-57BA-4869-A5AD-5208B8CFCF74}" destId="{4A89AFB2-6644-4730-AD22-177892228F54}" srcOrd="0" destOrd="0" presId="urn:microsoft.com/office/officeart/2005/8/layout/chevron1"/>
    <dgm:cxn modelId="{2095CD40-EB31-4D62-A12D-046BB0179AC4}" srcId="{AC8CCFD6-6E1D-4CAA-B69E-2FEC00E95102}" destId="{D94ACDD5-57BA-4869-A5AD-5208B8CFCF74}" srcOrd="2" destOrd="0" parTransId="{5DD600ED-9D57-4CA9-ABBA-ABA8CC9D672A}" sibTransId="{20C7B4A9-2544-4AA9-BAAC-9825E2FAC206}"/>
    <dgm:cxn modelId="{773EFE50-7879-4C41-8FCC-186DB8326B5D}" type="presOf" srcId="{556A4FA1-392E-47FA-8868-BACC96157991}" destId="{7706373C-F20B-4582-A203-3B956D4CDCF2}" srcOrd="0" destOrd="0" presId="urn:microsoft.com/office/officeart/2005/8/layout/chevron1"/>
    <dgm:cxn modelId="{D7444EB3-AE5C-4DCF-8883-E4A48954ED5B}" type="presOf" srcId="{67EDB86F-9C24-47D0-840B-47F8155FE316}" destId="{2CE51DCA-35C9-4EC1-9019-6CEAF14B47C7}" srcOrd="0" destOrd="0" presId="urn:microsoft.com/office/officeart/2005/8/layout/chevron1"/>
    <dgm:cxn modelId="{AE4B8693-E841-485C-9775-1F8EBC715854}" type="presOf" srcId="{AC8CCFD6-6E1D-4CAA-B69E-2FEC00E95102}" destId="{0A6E3086-41B0-4C13-BA08-1712139269F9}" srcOrd="0" destOrd="0" presId="urn:microsoft.com/office/officeart/2005/8/layout/chevron1"/>
    <dgm:cxn modelId="{D183D0F8-530C-4ACC-8E9F-4BBBD9E4FFC3}" srcId="{AC8CCFD6-6E1D-4CAA-B69E-2FEC00E95102}" destId="{556A4FA1-392E-47FA-8868-BACC96157991}" srcOrd="1" destOrd="0" parTransId="{47747EBE-5C50-45E8-BFD8-0713B77E5D3C}" sibTransId="{182927E8-8973-4E62-B7C1-06AF2F6DF368}"/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6A4A9ADE-C828-4347-B9AE-99CED63363D6}" type="presParOf" srcId="{0A6E3086-41B0-4C13-BA08-1712139269F9}" destId="{2CE51DCA-35C9-4EC1-9019-6CEAF14B47C7}" srcOrd="0" destOrd="0" presId="urn:microsoft.com/office/officeart/2005/8/layout/chevron1"/>
    <dgm:cxn modelId="{60B67429-726A-4D3D-B97D-3D526FE88453}" type="presParOf" srcId="{0A6E3086-41B0-4C13-BA08-1712139269F9}" destId="{E40AA9CE-BF3D-43AF-ABEE-17FCC4B3BB7A}" srcOrd="1" destOrd="0" presId="urn:microsoft.com/office/officeart/2005/8/layout/chevron1"/>
    <dgm:cxn modelId="{3CEF9DE7-DDD3-41E3-9892-A157688D992A}" type="presParOf" srcId="{0A6E3086-41B0-4C13-BA08-1712139269F9}" destId="{7706373C-F20B-4582-A203-3B956D4CDCF2}" srcOrd="2" destOrd="0" presId="urn:microsoft.com/office/officeart/2005/8/layout/chevron1"/>
    <dgm:cxn modelId="{524A7C4F-2190-429A-96C0-10053F1386E0}" type="presParOf" srcId="{0A6E3086-41B0-4C13-BA08-1712139269F9}" destId="{DB5FB0D7-AA5A-42CE-B637-4F1D39814415}" srcOrd="3" destOrd="0" presId="urn:microsoft.com/office/officeart/2005/8/layout/chevron1"/>
    <dgm:cxn modelId="{C7CA1205-FD3D-4758-A784-624F751E8206}" type="presParOf" srcId="{0A6E3086-41B0-4C13-BA08-1712139269F9}" destId="{4A89AFB2-6644-4730-AD22-177892228F5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DB86F-9C24-47D0-840B-47F8155FE316}">
      <dgm:prSet phldrT="[Текст]" custT="1"/>
      <dgm:spPr/>
      <dgm:t>
        <a:bodyPr/>
        <a:lstStyle/>
        <a:p>
          <a:r>
            <a:rPr lang="ru-RU" sz="1400" b="0" dirty="0">
              <a:solidFill>
                <a:schemeClr val="tx1"/>
              </a:solidFill>
            </a:rPr>
            <a:t>Постановление Правительства РФ                              от 14.05.2021 №</a:t>
          </a:r>
          <a:r>
            <a:rPr lang="en-US" sz="1400" b="0" dirty="0">
              <a:solidFill>
                <a:schemeClr val="tx1"/>
              </a:solidFill>
            </a:rPr>
            <a:t> 731</a:t>
          </a:r>
          <a:r>
            <a:rPr lang="ru-RU" sz="1400" b="0" dirty="0">
              <a:solidFill>
                <a:schemeClr val="tx1"/>
              </a:solidFill>
            </a:rPr>
            <a:t> (приложение №6), приказ Минсельхоза России от 17.12.2021 №</a:t>
          </a:r>
          <a:r>
            <a:rPr lang="en-US" sz="1400" b="0" dirty="0">
              <a:solidFill>
                <a:schemeClr val="tx1"/>
              </a:solidFill>
            </a:rPr>
            <a:t> 857</a:t>
          </a:r>
          <a:endParaRPr lang="ru-RU" sz="1400" b="0" dirty="0">
            <a:solidFill>
              <a:schemeClr val="tx1"/>
            </a:solidFill>
          </a:endParaRP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1B4741-74BB-4E5F-A32F-3066C7604931}">
      <dgm:prSet phldrT="[Текст]"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208F82E9-16A7-4F3B-8BA9-2E3667CC8BCD}" type="parTrans" cxnId="{E4900865-A220-4F23-9065-EF4E2CABCD6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48FDF8-CA27-43D4-B9B2-912DE3D2AA34}" type="sibTrans" cxnId="{E4900865-A220-4F23-9065-EF4E2CABCD6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56A4FA1-392E-47FA-8868-BACC96157991}">
      <dgm:prSet custT="1"/>
      <dgm:spPr/>
      <dgm:t>
        <a:bodyPr/>
        <a:lstStyle/>
        <a:p>
          <a:r>
            <a:rPr lang="ru-RU" sz="1400" b="0" dirty="0">
              <a:solidFill>
                <a:schemeClr val="tx1"/>
              </a:solidFill>
            </a:rPr>
            <a:t>Приказ министерства сельского хозяйства и продовольственных ресурсов Нижегородской области от 12.04.2024 № 153</a:t>
          </a:r>
        </a:p>
      </dgm:t>
    </dgm:pt>
    <dgm:pt modelId="{47747EBE-5C50-45E8-BFD8-0713B77E5D3C}" type="par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2927E8-8973-4E62-B7C1-06AF2F6DF368}" type="sib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5C06C9-992D-4A12-A327-362D68D5EF2C}" type="pres">
      <dgm:prSet presAssocID="{67EDB86F-9C24-47D0-840B-47F8155FE316}" presName="composite" presStyleCnt="0"/>
      <dgm:spPr/>
    </dgm:pt>
    <dgm:pt modelId="{524BBD77-D836-4BEE-A19E-A2052DF9DF1E}" type="pres">
      <dgm:prSet presAssocID="{67EDB86F-9C24-47D0-840B-47F8155FE316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D1D77-C20F-4633-A23B-C5237EC8937E}" type="pres">
      <dgm:prSet presAssocID="{67EDB86F-9C24-47D0-840B-47F8155FE316}" presName="desTx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C48C2-6EA7-4665-91A1-5DD97E2A8DEB}" type="pres">
      <dgm:prSet presAssocID="{64E863EB-6969-4CF1-9E8A-A60097FB65A4}" presName="space" presStyleCnt="0"/>
      <dgm:spPr/>
    </dgm:pt>
    <dgm:pt modelId="{0868E3A6-C392-444F-9743-319B3B1EDF00}" type="pres">
      <dgm:prSet presAssocID="{556A4FA1-392E-47FA-8868-BACC96157991}" presName="composite" presStyleCnt="0"/>
      <dgm:spPr/>
    </dgm:pt>
    <dgm:pt modelId="{F22AD7F2-3EEF-4299-9CDF-67168AD17A93}" type="pres">
      <dgm:prSet presAssocID="{556A4FA1-392E-47FA-8868-BACC96157991}" presName="parTx" presStyleLbl="node1" presStyleIdx="1" presStyleCnt="2" custScaleX="970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0FBD1-1012-4520-A363-6929414C3C50}" type="pres">
      <dgm:prSet presAssocID="{556A4FA1-392E-47FA-8868-BACC96157991}" presName="desTx" presStyleLbl="revTx" presStyleIdx="0" presStyleCnt="1">
        <dgm:presLayoutVars>
          <dgm:bulletEnabled val="1"/>
        </dgm:presLayoutVars>
      </dgm:prSet>
      <dgm:spPr/>
    </dgm:pt>
  </dgm:ptLst>
  <dgm:cxnLst>
    <dgm:cxn modelId="{0BDD1A9D-902C-46E4-AFFE-1FD2A8D9167B}" type="presOf" srcId="{8E1B4741-74BB-4E5F-A32F-3066C7604931}" destId="{B45D1D77-C20F-4633-A23B-C5237EC8937E}" srcOrd="0" destOrd="0" presId="urn:microsoft.com/office/officeart/2005/8/layout/chevron1"/>
    <dgm:cxn modelId="{1C7411CA-2B8C-48B8-9FD3-3A6557ED8E63}" type="presOf" srcId="{67EDB86F-9C24-47D0-840B-47F8155FE316}" destId="{524BBD77-D836-4BEE-A19E-A2052DF9DF1E}" srcOrd="0" destOrd="0" presId="urn:microsoft.com/office/officeart/2005/8/layout/chevron1"/>
    <dgm:cxn modelId="{E4900865-A220-4F23-9065-EF4E2CABCD65}" srcId="{67EDB86F-9C24-47D0-840B-47F8155FE316}" destId="{8E1B4741-74BB-4E5F-A32F-3066C7604931}" srcOrd="0" destOrd="0" parTransId="{208F82E9-16A7-4F3B-8BA9-2E3667CC8BCD}" sibTransId="{0048FDF8-CA27-43D4-B9B2-912DE3D2AA34}"/>
    <dgm:cxn modelId="{70682663-B72D-44BE-9F3A-2B56E293FF4F}" type="presOf" srcId="{556A4FA1-392E-47FA-8868-BACC96157991}" destId="{F22AD7F2-3EEF-4299-9CDF-67168AD17A93}" srcOrd="0" destOrd="0" presId="urn:microsoft.com/office/officeart/2005/8/layout/chevron1"/>
    <dgm:cxn modelId="{D183D0F8-530C-4ACC-8E9F-4BBBD9E4FFC3}" srcId="{AC8CCFD6-6E1D-4CAA-B69E-2FEC00E95102}" destId="{556A4FA1-392E-47FA-8868-BACC96157991}" srcOrd="1" destOrd="0" parTransId="{47747EBE-5C50-45E8-BFD8-0713B77E5D3C}" sibTransId="{182927E8-8973-4E62-B7C1-06AF2F6DF368}"/>
    <dgm:cxn modelId="{A2D168C7-8E92-450B-B827-2FCC0FCABAD5}" type="presOf" srcId="{AC8CCFD6-6E1D-4CAA-B69E-2FEC00E95102}" destId="{0A6E3086-41B0-4C13-BA08-1712139269F9}" srcOrd="0" destOrd="0" presId="urn:microsoft.com/office/officeart/2005/8/layout/chevron1"/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83B58245-EA91-4352-8F47-12AB3FCA9481}" type="presParOf" srcId="{0A6E3086-41B0-4C13-BA08-1712139269F9}" destId="{235C06C9-992D-4A12-A327-362D68D5EF2C}" srcOrd="0" destOrd="0" presId="urn:microsoft.com/office/officeart/2005/8/layout/chevron1"/>
    <dgm:cxn modelId="{5754DD03-87CC-4C64-BA48-C1FC338E59BB}" type="presParOf" srcId="{235C06C9-992D-4A12-A327-362D68D5EF2C}" destId="{524BBD77-D836-4BEE-A19E-A2052DF9DF1E}" srcOrd="0" destOrd="0" presId="urn:microsoft.com/office/officeart/2005/8/layout/chevron1"/>
    <dgm:cxn modelId="{6642F405-8EC6-402B-9E56-57BFBE0D9687}" type="presParOf" srcId="{235C06C9-992D-4A12-A327-362D68D5EF2C}" destId="{B45D1D77-C20F-4633-A23B-C5237EC8937E}" srcOrd="1" destOrd="0" presId="urn:microsoft.com/office/officeart/2005/8/layout/chevron1"/>
    <dgm:cxn modelId="{B821B18C-6F32-46F0-830B-527D4DE1DE5E}" type="presParOf" srcId="{0A6E3086-41B0-4C13-BA08-1712139269F9}" destId="{0F7C48C2-6EA7-4665-91A1-5DD97E2A8DEB}" srcOrd="1" destOrd="0" presId="urn:microsoft.com/office/officeart/2005/8/layout/chevron1"/>
    <dgm:cxn modelId="{BBBD35F2-DAC0-44C1-8693-9698982DEFA3}" type="presParOf" srcId="{0A6E3086-41B0-4C13-BA08-1712139269F9}" destId="{0868E3A6-C392-444F-9743-319B3B1EDF00}" srcOrd="2" destOrd="0" presId="urn:microsoft.com/office/officeart/2005/8/layout/chevron1"/>
    <dgm:cxn modelId="{8229FDA3-BC76-4DD5-9C64-37158CCF982C}" type="presParOf" srcId="{0868E3A6-C392-444F-9743-319B3B1EDF00}" destId="{F22AD7F2-3EEF-4299-9CDF-67168AD17A93}" srcOrd="0" destOrd="0" presId="urn:microsoft.com/office/officeart/2005/8/layout/chevron1"/>
    <dgm:cxn modelId="{22AD9574-E1A3-413B-B29A-FDB38CC046B7}" type="presParOf" srcId="{0868E3A6-C392-444F-9743-319B3B1EDF00}" destId="{1800FBD1-1012-4520-A363-6929414C3C50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DB86F-9C24-47D0-840B-47F8155FE316}">
      <dgm:prSet phldrT="[Текст]" custT="1"/>
      <dgm:spPr/>
      <dgm:t>
        <a:bodyPr/>
        <a:lstStyle/>
        <a:p>
          <a:r>
            <a:rPr lang="ru-RU" sz="1400" b="0" dirty="0">
              <a:solidFill>
                <a:schemeClr val="tx1"/>
              </a:solidFill>
            </a:rPr>
            <a:t>Постановление Правительства РФ </a:t>
          </a:r>
        </a:p>
        <a:p>
          <a:r>
            <a:rPr lang="ru-RU" sz="1400" b="0" dirty="0">
              <a:solidFill>
                <a:schemeClr val="tx1"/>
              </a:solidFill>
            </a:rPr>
            <a:t>от 14.07.2012 № 717 (приложение 14)</a:t>
          </a: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1B4741-74BB-4E5F-A32F-3066C7604931}">
      <dgm:prSet phldrT="[Текст]"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208F82E9-16A7-4F3B-8BA9-2E3667CC8BCD}" type="parTrans" cxnId="{E4900865-A220-4F23-9065-EF4E2CABCD6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48FDF8-CA27-43D4-B9B2-912DE3D2AA34}" type="sibTrans" cxnId="{E4900865-A220-4F23-9065-EF4E2CABCD6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56A4FA1-392E-47FA-8868-BACC96157991}">
      <dgm:prSet custT="1"/>
      <dgm:spPr/>
      <dgm:t>
        <a:bodyPr/>
        <a:lstStyle/>
        <a:p>
          <a:r>
            <a:rPr lang="ru-RU" sz="1400" b="0" dirty="0">
              <a:solidFill>
                <a:schemeClr val="tx1"/>
              </a:solidFill>
            </a:rPr>
            <a:t>Постановление Правительства НО                                               от 09.03.2023 N 193</a:t>
          </a:r>
        </a:p>
      </dgm:t>
    </dgm:pt>
    <dgm:pt modelId="{47747EBE-5C50-45E8-BFD8-0713B77E5D3C}" type="par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2927E8-8973-4E62-B7C1-06AF2F6DF368}" type="sib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5C06C9-992D-4A12-A327-362D68D5EF2C}" type="pres">
      <dgm:prSet presAssocID="{67EDB86F-9C24-47D0-840B-47F8155FE316}" presName="composite" presStyleCnt="0"/>
      <dgm:spPr/>
    </dgm:pt>
    <dgm:pt modelId="{524BBD77-D836-4BEE-A19E-A2052DF9DF1E}" type="pres">
      <dgm:prSet presAssocID="{67EDB86F-9C24-47D0-840B-47F8155FE316}" presName="parTx" presStyleLbl="node1" presStyleIdx="0" presStyleCnt="2" custLinFactNeighborX="-225" custLinFactNeighborY="-43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D1D77-C20F-4633-A23B-C5237EC8937E}" type="pres">
      <dgm:prSet presAssocID="{67EDB86F-9C24-47D0-840B-47F8155FE316}" presName="desTx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C48C2-6EA7-4665-91A1-5DD97E2A8DEB}" type="pres">
      <dgm:prSet presAssocID="{64E863EB-6969-4CF1-9E8A-A60097FB65A4}" presName="space" presStyleCnt="0"/>
      <dgm:spPr/>
    </dgm:pt>
    <dgm:pt modelId="{0868E3A6-C392-444F-9743-319B3B1EDF00}" type="pres">
      <dgm:prSet presAssocID="{556A4FA1-392E-47FA-8868-BACC96157991}" presName="composite" presStyleCnt="0"/>
      <dgm:spPr/>
    </dgm:pt>
    <dgm:pt modelId="{F22AD7F2-3EEF-4299-9CDF-67168AD17A93}" type="pres">
      <dgm:prSet presAssocID="{556A4FA1-392E-47FA-8868-BACC96157991}" presName="parTx" presStyleLbl="node1" presStyleIdx="1" presStyleCnt="2" custScaleX="897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0FBD1-1012-4520-A363-6929414C3C50}" type="pres">
      <dgm:prSet presAssocID="{556A4FA1-392E-47FA-8868-BACC96157991}" presName="desTx" presStyleLbl="revTx" presStyleIdx="0" presStyleCnt="1">
        <dgm:presLayoutVars>
          <dgm:bulletEnabled val="1"/>
        </dgm:presLayoutVars>
      </dgm:prSet>
      <dgm:spPr/>
    </dgm:pt>
  </dgm:ptLst>
  <dgm:cxnLst>
    <dgm:cxn modelId="{EE342E76-62AE-4DE1-8E51-B7DF92DA94E2}" type="presOf" srcId="{8E1B4741-74BB-4E5F-A32F-3066C7604931}" destId="{B45D1D77-C20F-4633-A23B-C5237EC8937E}" srcOrd="0" destOrd="0" presId="urn:microsoft.com/office/officeart/2005/8/layout/chevron1"/>
    <dgm:cxn modelId="{D4C092DB-BFCA-4272-85B3-39AC0672439A}" type="presOf" srcId="{556A4FA1-392E-47FA-8868-BACC96157991}" destId="{F22AD7F2-3EEF-4299-9CDF-67168AD17A93}" srcOrd="0" destOrd="0" presId="urn:microsoft.com/office/officeart/2005/8/layout/chevron1"/>
    <dgm:cxn modelId="{E4900865-A220-4F23-9065-EF4E2CABCD65}" srcId="{67EDB86F-9C24-47D0-840B-47F8155FE316}" destId="{8E1B4741-74BB-4E5F-A32F-3066C7604931}" srcOrd="0" destOrd="0" parTransId="{208F82E9-16A7-4F3B-8BA9-2E3667CC8BCD}" sibTransId="{0048FDF8-CA27-43D4-B9B2-912DE3D2AA34}"/>
    <dgm:cxn modelId="{D183D0F8-530C-4ACC-8E9F-4BBBD9E4FFC3}" srcId="{AC8CCFD6-6E1D-4CAA-B69E-2FEC00E95102}" destId="{556A4FA1-392E-47FA-8868-BACC96157991}" srcOrd="1" destOrd="0" parTransId="{47747EBE-5C50-45E8-BFD8-0713B77E5D3C}" sibTransId="{182927E8-8973-4E62-B7C1-06AF2F6DF368}"/>
    <dgm:cxn modelId="{30181654-5C1E-4C0B-A6DF-E2666A302968}" type="presOf" srcId="{AC8CCFD6-6E1D-4CAA-B69E-2FEC00E95102}" destId="{0A6E3086-41B0-4C13-BA08-1712139269F9}" srcOrd="0" destOrd="0" presId="urn:microsoft.com/office/officeart/2005/8/layout/chevron1"/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16BBB9BC-CB92-4B42-B91F-F93991D24E0A}" type="presOf" srcId="{67EDB86F-9C24-47D0-840B-47F8155FE316}" destId="{524BBD77-D836-4BEE-A19E-A2052DF9DF1E}" srcOrd="0" destOrd="0" presId="urn:microsoft.com/office/officeart/2005/8/layout/chevron1"/>
    <dgm:cxn modelId="{98875B44-2FD3-40CD-983D-741E3EBFEB3A}" type="presParOf" srcId="{0A6E3086-41B0-4C13-BA08-1712139269F9}" destId="{235C06C9-992D-4A12-A327-362D68D5EF2C}" srcOrd="0" destOrd="0" presId="urn:microsoft.com/office/officeart/2005/8/layout/chevron1"/>
    <dgm:cxn modelId="{E939FD24-9C60-43E1-8E77-85EF3AB533B0}" type="presParOf" srcId="{235C06C9-992D-4A12-A327-362D68D5EF2C}" destId="{524BBD77-D836-4BEE-A19E-A2052DF9DF1E}" srcOrd="0" destOrd="0" presId="urn:microsoft.com/office/officeart/2005/8/layout/chevron1"/>
    <dgm:cxn modelId="{50B8B917-C68D-43F7-BB37-CFB9122245CE}" type="presParOf" srcId="{235C06C9-992D-4A12-A327-362D68D5EF2C}" destId="{B45D1D77-C20F-4633-A23B-C5237EC8937E}" srcOrd="1" destOrd="0" presId="urn:microsoft.com/office/officeart/2005/8/layout/chevron1"/>
    <dgm:cxn modelId="{92642B65-A4B2-46E6-AB24-28486B2DB48F}" type="presParOf" srcId="{0A6E3086-41B0-4C13-BA08-1712139269F9}" destId="{0F7C48C2-6EA7-4665-91A1-5DD97E2A8DEB}" srcOrd="1" destOrd="0" presId="urn:microsoft.com/office/officeart/2005/8/layout/chevron1"/>
    <dgm:cxn modelId="{70FC3E0D-62F2-4AE0-A267-4938FF1E651D}" type="presParOf" srcId="{0A6E3086-41B0-4C13-BA08-1712139269F9}" destId="{0868E3A6-C392-444F-9743-319B3B1EDF00}" srcOrd="2" destOrd="0" presId="urn:microsoft.com/office/officeart/2005/8/layout/chevron1"/>
    <dgm:cxn modelId="{113090D5-8F22-4E5F-AF4F-A03637B4CCD6}" type="presParOf" srcId="{0868E3A6-C392-444F-9743-319B3B1EDF00}" destId="{F22AD7F2-3EEF-4299-9CDF-67168AD17A93}" srcOrd="0" destOrd="0" presId="urn:microsoft.com/office/officeart/2005/8/layout/chevron1"/>
    <dgm:cxn modelId="{5EDCF2A1-2EBE-4D42-BCE5-34983ED192ED}" type="presParOf" srcId="{0868E3A6-C392-444F-9743-319B3B1EDF00}" destId="{1800FBD1-1012-4520-A363-6929414C3C50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DB86F-9C24-47D0-840B-47F8155FE31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>
              <a:solidFill>
                <a:schemeClr val="tx1"/>
              </a:solidFill>
            </a:rPr>
            <a:t>Постановление Правительства РФ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400" dirty="0">
              <a:solidFill>
                <a:schemeClr val="tx1"/>
              </a:solidFill>
            </a:rPr>
            <a:t>от 14.07.2012 </a:t>
          </a:r>
          <a:r>
            <a:rPr lang="ru-RU" sz="1400" dirty="0" smtClean="0">
              <a:solidFill>
                <a:schemeClr val="tx1"/>
              </a:solidFill>
            </a:rPr>
            <a:t>№ </a:t>
          </a:r>
          <a:r>
            <a:rPr lang="ru-RU" sz="1400" dirty="0">
              <a:solidFill>
                <a:schemeClr val="tx1"/>
              </a:solidFill>
            </a:rPr>
            <a:t>717 (</a:t>
          </a:r>
          <a:r>
            <a:rPr lang="ru-RU" sz="1400" dirty="0" err="1">
              <a:solidFill>
                <a:schemeClr val="tx1"/>
              </a:solidFill>
            </a:rPr>
            <a:t>приложени</a:t>
          </a:r>
          <a:r>
            <a:rPr lang="en-US" sz="1400" dirty="0">
              <a:solidFill>
                <a:schemeClr val="tx1"/>
              </a:solidFill>
            </a:rPr>
            <a:t>е </a:t>
          </a:r>
          <a:r>
            <a:rPr lang="ru-RU" sz="1400" dirty="0">
              <a:solidFill>
                <a:schemeClr val="tx1"/>
              </a:solidFill>
            </a:rPr>
            <a:t>№6)</a:t>
          </a:r>
          <a:endParaRPr lang="ru-RU" sz="1400" b="0" dirty="0">
            <a:solidFill>
              <a:schemeClr val="tx1"/>
            </a:solidFill>
          </a:endParaRP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1B4741-74BB-4E5F-A32F-3066C7604931}">
      <dgm:prSet phldrT="[Текст]"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208F82E9-16A7-4F3B-8BA9-2E3667CC8BCD}" type="parTrans" cxnId="{E4900865-A220-4F23-9065-EF4E2CABCD6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48FDF8-CA27-43D4-B9B2-912DE3D2AA34}" type="sibTrans" cxnId="{E4900865-A220-4F23-9065-EF4E2CABCD6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56A4FA1-392E-47FA-8868-BACC9615799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0" dirty="0">
              <a:solidFill>
                <a:schemeClr val="tx1"/>
              </a:solidFill>
            </a:rPr>
            <a:t>Постановление Правительства НО                                               от 24.05.2019  </a:t>
          </a:r>
          <a:r>
            <a:rPr lang="ru-RU" sz="1400" b="0" dirty="0" smtClean="0">
              <a:solidFill>
                <a:schemeClr val="tx1"/>
              </a:solidFill>
            </a:rPr>
            <a:t>№291</a:t>
          </a:r>
        </a:p>
        <a:p>
          <a:pPr>
            <a:spcAft>
              <a:spcPts val="0"/>
            </a:spcAft>
          </a:pPr>
          <a:r>
            <a:rPr lang="ru-RU" sz="1400" b="0" dirty="0" smtClean="0">
              <a:solidFill>
                <a:schemeClr val="tx1"/>
              </a:solidFill>
            </a:rPr>
            <a:t>Приказ Минсельхозпрод </a:t>
          </a:r>
        </a:p>
        <a:p>
          <a:pPr>
            <a:spcAft>
              <a:spcPts val="0"/>
            </a:spcAft>
          </a:pPr>
          <a:r>
            <a:rPr lang="ru-RU" sz="1400" b="0" dirty="0" smtClean="0">
              <a:solidFill>
                <a:schemeClr val="tx1"/>
              </a:solidFill>
            </a:rPr>
            <a:t>от 22.06.2023 №168</a:t>
          </a:r>
          <a:endParaRPr lang="ru-RU" sz="1400" b="0" dirty="0">
            <a:solidFill>
              <a:schemeClr val="tx1"/>
            </a:solidFill>
          </a:endParaRPr>
        </a:p>
      </dgm:t>
    </dgm:pt>
    <dgm:pt modelId="{47747EBE-5C50-45E8-BFD8-0713B77E5D3C}" type="par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2927E8-8973-4E62-B7C1-06AF2F6DF368}" type="sib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5C06C9-992D-4A12-A327-362D68D5EF2C}" type="pres">
      <dgm:prSet presAssocID="{67EDB86F-9C24-47D0-840B-47F8155FE316}" presName="composite" presStyleCnt="0"/>
      <dgm:spPr/>
    </dgm:pt>
    <dgm:pt modelId="{524BBD77-D836-4BEE-A19E-A2052DF9DF1E}" type="pres">
      <dgm:prSet presAssocID="{67EDB86F-9C24-47D0-840B-47F8155FE316}" presName="parTx" presStyleLbl="node1" presStyleIdx="0" presStyleCnt="2" custScaleY="116445" custLinFactNeighborY="-109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D1D77-C20F-4633-A23B-C5237EC8937E}" type="pres">
      <dgm:prSet presAssocID="{67EDB86F-9C24-47D0-840B-47F8155FE316}" presName="desTx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C48C2-6EA7-4665-91A1-5DD97E2A8DEB}" type="pres">
      <dgm:prSet presAssocID="{64E863EB-6969-4CF1-9E8A-A60097FB65A4}" presName="space" presStyleCnt="0"/>
      <dgm:spPr/>
    </dgm:pt>
    <dgm:pt modelId="{0868E3A6-C392-444F-9743-319B3B1EDF00}" type="pres">
      <dgm:prSet presAssocID="{556A4FA1-392E-47FA-8868-BACC96157991}" presName="composite" presStyleCnt="0"/>
      <dgm:spPr/>
    </dgm:pt>
    <dgm:pt modelId="{F22AD7F2-3EEF-4299-9CDF-67168AD17A93}" type="pres">
      <dgm:prSet presAssocID="{556A4FA1-392E-47FA-8868-BACC96157991}" presName="parTx" presStyleLbl="node1" presStyleIdx="1" presStyleCnt="2" custScaleX="100549" custScaleY="114612" custLinFactNeighborX="2092" custLinFactNeighborY="-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0FBD1-1012-4520-A363-6929414C3C50}" type="pres">
      <dgm:prSet presAssocID="{556A4FA1-392E-47FA-8868-BACC96157991}" presName="desTx" presStyleLbl="revTx" presStyleIdx="0" presStyleCnt="1">
        <dgm:presLayoutVars>
          <dgm:bulletEnabled val="1"/>
        </dgm:presLayoutVars>
      </dgm:prSet>
      <dgm:spPr/>
    </dgm:pt>
  </dgm:ptLst>
  <dgm:cxnLst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3F44EB1C-28C9-4DCC-8CCC-4CC645C8ADC2}" type="presOf" srcId="{8E1B4741-74BB-4E5F-A32F-3066C7604931}" destId="{B45D1D77-C20F-4633-A23B-C5237EC8937E}" srcOrd="0" destOrd="0" presId="urn:microsoft.com/office/officeart/2005/8/layout/chevron1"/>
    <dgm:cxn modelId="{E4900865-A220-4F23-9065-EF4E2CABCD65}" srcId="{67EDB86F-9C24-47D0-840B-47F8155FE316}" destId="{8E1B4741-74BB-4E5F-A32F-3066C7604931}" srcOrd="0" destOrd="0" parTransId="{208F82E9-16A7-4F3B-8BA9-2E3667CC8BCD}" sibTransId="{0048FDF8-CA27-43D4-B9B2-912DE3D2AA34}"/>
    <dgm:cxn modelId="{C4B355EC-733B-4C9F-9A0C-27CABD57F4E3}" type="presOf" srcId="{AC8CCFD6-6E1D-4CAA-B69E-2FEC00E95102}" destId="{0A6E3086-41B0-4C13-BA08-1712139269F9}" srcOrd="0" destOrd="0" presId="urn:microsoft.com/office/officeart/2005/8/layout/chevron1"/>
    <dgm:cxn modelId="{D183D0F8-530C-4ACC-8E9F-4BBBD9E4FFC3}" srcId="{AC8CCFD6-6E1D-4CAA-B69E-2FEC00E95102}" destId="{556A4FA1-392E-47FA-8868-BACC96157991}" srcOrd="1" destOrd="0" parTransId="{47747EBE-5C50-45E8-BFD8-0713B77E5D3C}" sibTransId="{182927E8-8973-4E62-B7C1-06AF2F6DF368}"/>
    <dgm:cxn modelId="{66B4A490-D849-47D5-96AB-B3B343BCC094}" type="presOf" srcId="{556A4FA1-392E-47FA-8868-BACC96157991}" destId="{F22AD7F2-3EEF-4299-9CDF-67168AD17A93}" srcOrd="0" destOrd="0" presId="urn:microsoft.com/office/officeart/2005/8/layout/chevron1"/>
    <dgm:cxn modelId="{F5EEF72E-BDC4-4338-936C-29993EE6F452}" type="presOf" srcId="{67EDB86F-9C24-47D0-840B-47F8155FE316}" destId="{524BBD77-D836-4BEE-A19E-A2052DF9DF1E}" srcOrd="0" destOrd="0" presId="urn:microsoft.com/office/officeart/2005/8/layout/chevron1"/>
    <dgm:cxn modelId="{63AC7C51-6A1D-496F-A6DB-2C035DDF5B81}" type="presParOf" srcId="{0A6E3086-41B0-4C13-BA08-1712139269F9}" destId="{235C06C9-992D-4A12-A327-362D68D5EF2C}" srcOrd="0" destOrd="0" presId="urn:microsoft.com/office/officeart/2005/8/layout/chevron1"/>
    <dgm:cxn modelId="{0CDAACB1-926A-41E5-8A14-17DF8851F938}" type="presParOf" srcId="{235C06C9-992D-4A12-A327-362D68D5EF2C}" destId="{524BBD77-D836-4BEE-A19E-A2052DF9DF1E}" srcOrd="0" destOrd="0" presId="urn:microsoft.com/office/officeart/2005/8/layout/chevron1"/>
    <dgm:cxn modelId="{23EB2EA2-A47B-4962-ADD7-E6996831A193}" type="presParOf" srcId="{235C06C9-992D-4A12-A327-362D68D5EF2C}" destId="{B45D1D77-C20F-4633-A23B-C5237EC8937E}" srcOrd="1" destOrd="0" presId="urn:microsoft.com/office/officeart/2005/8/layout/chevron1"/>
    <dgm:cxn modelId="{4E9D45B8-4DF3-44EA-B81A-E3B98D36FDCB}" type="presParOf" srcId="{0A6E3086-41B0-4C13-BA08-1712139269F9}" destId="{0F7C48C2-6EA7-4665-91A1-5DD97E2A8DEB}" srcOrd="1" destOrd="0" presId="urn:microsoft.com/office/officeart/2005/8/layout/chevron1"/>
    <dgm:cxn modelId="{A1722604-6A1C-426E-AB89-D5CF855232F6}" type="presParOf" srcId="{0A6E3086-41B0-4C13-BA08-1712139269F9}" destId="{0868E3A6-C392-444F-9743-319B3B1EDF00}" srcOrd="2" destOrd="0" presId="urn:microsoft.com/office/officeart/2005/8/layout/chevron1"/>
    <dgm:cxn modelId="{666DF2F4-4151-4445-8995-878F84EB17E2}" type="presParOf" srcId="{0868E3A6-C392-444F-9743-319B3B1EDF00}" destId="{F22AD7F2-3EEF-4299-9CDF-67168AD17A93}" srcOrd="0" destOrd="0" presId="urn:microsoft.com/office/officeart/2005/8/layout/chevron1"/>
    <dgm:cxn modelId="{649334C1-0F4E-4610-B8F5-44D3B8D1D814}" type="presParOf" srcId="{0868E3A6-C392-444F-9743-319B3B1EDF00}" destId="{1800FBD1-1012-4520-A363-6929414C3C50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DB86F-9C24-47D0-840B-47F8155FE31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350" dirty="0">
              <a:solidFill>
                <a:schemeClr val="tx1"/>
              </a:solidFill>
            </a:rPr>
            <a:t>Постановление Правительства РФ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350" dirty="0">
              <a:solidFill>
                <a:schemeClr val="tx1"/>
              </a:solidFill>
            </a:rPr>
            <a:t>от 14.07.2012 № 717 (</a:t>
          </a:r>
          <a:r>
            <a:rPr lang="ru-RU" sz="1350" dirty="0" err="1">
              <a:solidFill>
                <a:schemeClr val="tx1"/>
              </a:solidFill>
            </a:rPr>
            <a:t>приложени</a:t>
          </a:r>
          <a:r>
            <a:rPr lang="en-US" sz="1350" dirty="0">
              <a:solidFill>
                <a:schemeClr val="tx1"/>
              </a:solidFill>
            </a:rPr>
            <a:t>е </a:t>
          </a:r>
          <a:r>
            <a:rPr lang="ru-RU" sz="1350" dirty="0">
              <a:solidFill>
                <a:schemeClr val="tx1"/>
              </a:solidFill>
            </a:rPr>
            <a:t>№ </a:t>
          </a:r>
          <a:r>
            <a:rPr lang="ru-RU" sz="1350" dirty="0" smtClean="0">
              <a:solidFill>
                <a:schemeClr val="tx1"/>
              </a:solidFill>
            </a:rPr>
            <a:t>12               Приказ Минсельхоза РФ от 02.03.2022 № 116</a:t>
          </a:r>
          <a:endParaRPr lang="ru-RU" sz="1350" b="0" dirty="0">
            <a:solidFill>
              <a:schemeClr val="tx1"/>
            </a:solidFill>
          </a:endParaRP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1B4741-74BB-4E5F-A32F-3066C7604931}">
      <dgm:prSet phldrT="[Текст]"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208F82E9-16A7-4F3B-8BA9-2E3667CC8BCD}" type="parTrans" cxnId="{E4900865-A220-4F23-9065-EF4E2CABCD6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48FDF8-CA27-43D4-B9B2-912DE3D2AA34}" type="sibTrans" cxnId="{E4900865-A220-4F23-9065-EF4E2CABCD6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56A4FA1-392E-47FA-8868-BACC9615799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dirty="0">
              <a:solidFill>
                <a:schemeClr val="tx1"/>
              </a:solidFill>
            </a:rPr>
            <a:t>Постановление Правительства НО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400" b="0" dirty="0">
              <a:solidFill>
                <a:schemeClr val="tx1"/>
              </a:solidFill>
            </a:rPr>
            <a:t>от 14.07.2022 № 535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400" b="0" i="1" dirty="0">
              <a:solidFill>
                <a:srgbClr val="FF0000"/>
              </a:solidFill>
            </a:rPr>
            <a:t>Приказ на отбор в МСХ РФ ???</a:t>
          </a:r>
        </a:p>
      </dgm:t>
    </dgm:pt>
    <dgm:pt modelId="{47747EBE-5C50-45E8-BFD8-0713B77E5D3C}" type="par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2927E8-8973-4E62-B7C1-06AF2F6DF368}" type="sib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5C06C9-992D-4A12-A327-362D68D5EF2C}" type="pres">
      <dgm:prSet presAssocID="{67EDB86F-9C24-47D0-840B-47F8155FE316}" presName="composite" presStyleCnt="0"/>
      <dgm:spPr/>
    </dgm:pt>
    <dgm:pt modelId="{524BBD77-D836-4BEE-A19E-A2052DF9DF1E}" type="pres">
      <dgm:prSet presAssocID="{67EDB86F-9C24-47D0-840B-47F8155FE316}" presName="parTx" presStyleLbl="node1" presStyleIdx="0" presStyleCnt="2" custScaleX="112448" custScaleY="1011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D1D77-C20F-4633-A23B-C5237EC8937E}" type="pres">
      <dgm:prSet presAssocID="{67EDB86F-9C24-47D0-840B-47F8155FE316}" presName="desTx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C48C2-6EA7-4665-91A1-5DD97E2A8DEB}" type="pres">
      <dgm:prSet presAssocID="{64E863EB-6969-4CF1-9E8A-A60097FB65A4}" presName="space" presStyleCnt="0"/>
      <dgm:spPr/>
    </dgm:pt>
    <dgm:pt modelId="{0868E3A6-C392-444F-9743-319B3B1EDF00}" type="pres">
      <dgm:prSet presAssocID="{556A4FA1-392E-47FA-8868-BACC96157991}" presName="composite" presStyleCnt="0"/>
      <dgm:spPr/>
    </dgm:pt>
    <dgm:pt modelId="{F22AD7F2-3EEF-4299-9CDF-67168AD17A93}" type="pres">
      <dgm:prSet presAssocID="{556A4FA1-392E-47FA-8868-BACC96157991}" presName="parTx" presStyleLbl="node1" presStyleIdx="1" presStyleCnt="2" custScaleX="112143" custLinFactNeighborX="80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0FBD1-1012-4520-A363-6929414C3C50}" type="pres">
      <dgm:prSet presAssocID="{556A4FA1-392E-47FA-8868-BACC96157991}" presName="desTx" presStyleLbl="revTx" presStyleIdx="0" presStyleCnt="1">
        <dgm:presLayoutVars>
          <dgm:bulletEnabled val="1"/>
        </dgm:presLayoutVars>
      </dgm:prSet>
      <dgm:spPr/>
    </dgm:pt>
  </dgm:ptLst>
  <dgm:cxnLst>
    <dgm:cxn modelId="{C8E4FB97-B967-4E5B-A031-A4587BE12349}" type="presOf" srcId="{8E1B4741-74BB-4E5F-A32F-3066C7604931}" destId="{B45D1D77-C20F-4633-A23B-C5237EC8937E}" srcOrd="0" destOrd="0" presId="urn:microsoft.com/office/officeart/2005/8/layout/chevron1"/>
    <dgm:cxn modelId="{E4900865-A220-4F23-9065-EF4E2CABCD65}" srcId="{67EDB86F-9C24-47D0-840B-47F8155FE316}" destId="{8E1B4741-74BB-4E5F-A32F-3066C7604931}" srcOrd="0" destOrd="0" parTransId="{208F82E9-16A7-4F3B-8BA9-2E3667CC8BCD}" sibTransId="{0048FDF8-CA27-43D4-B9B2-912DE3D2AA34}"/>
    <dgm:cxn modelId="{BA583960-1E73-405C-88C8-E744CABD21EE}" type="presOf" srcId="{AC8CCFD6-6E1D-4CAA-B69E-2FEC00E95102}" destId="{0A6E3086-41B0-4C13-BA08-1712139269F9}" srcOrd="0" destOrd="0" presId="urn:microsoft.com/office/officeart/2005/8/layout/chevron1"/>
    <dgm:cxn modelId="{FC7BE0F5-9F66-4080-9E74-B8635439DA8F}" type="presOf" srcId="{556A4FA1-392E-47FA-8868-BACC96157991}" destId="{F22AD7F2-3EEF-4299-9CDF-67168AD17A93}" srcOrd="0" destOrd="0" presId="urn:microsoft.com/office/officeart/2005/8/layout/chevron1"/>
    <dgm:cxn modelId="{034B99D6-7B51-4B09-AEAE-43404BD764AC}" type="presOf" srcId="{67EDB86F-9C24-47D0-840B-47F8155FE316}" destId="{524BBD77-D836-4BEE-A19E-A2052DF9DF1E}" srcOrd="0" destOrd="0" presId="urn:microsoft.com/office/officeart/2005/8/layout/chevron1"/>
    <dgm:cxn modelId="{D183D0F8-530C-4ACC-8E9F-4BBBD9E4FFC3}" srcId="{AC8CCFD6-6E1D-4CAA-B69E-2FEC00E95102}" destId="{556A4FA1-392E-47FA-8868-BACC96157991}" srcOrd="1" destOrd="0" parTransId="{47747EBE-5C50-45E8-BFD8-0713B77E5D3C}" sibTransId="{182927E8-8973-4E62-B7C1-06AF2F6DF368}"/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AEFFC052-C35F-4C9B-9FE3-92F05E9DDFF3}" type="presParOf" srcId="{0A6E3086-41B0-4C13-BA08-1712139269F9}" destId="{235C06C9-992D-4A12-A327-362D68D5EF2C}" srcOrd="0" destOrd="0" presId="urn:microsoft.com/office/officeart/2005/8/layout/chevron1"/>
    <dgm:cxn modelId="{3141BDD8-D5B9-4BED-9D40-EC532BC395B8}" type="presParOf" srcId="{235C06C9-992D-4A12-A327-362D68D5EF2C}" destId="{524BBD77-D836-4BEE-A19E-A2052DF9DF1E}" srcOrd="0" destOrd="0" presId="urn:microsoft.com/office/officeart/2005/8/layout/chevron1"/>
    <dgm:cxn modelId="{66FBB3BB-A9E3-40E5-8118-F88A9FA2B5E7}" type="presParOf" srcId="{235C06C9-992D-4A12-A327-362D68D5EF2C}" destId="{B45D1D77-C20F-4633-A23B-C5237EC8937E}" srcOrd="1" destOrd="0" presId="urn:microsoft.com/office/officeart/2005/8/layout/chevron1"/>
    <dgm:cxn modelId="{D39F3AFC-F54F-40D0-AF5F-DB5523AA25A8}" type="presParOf" srcId="{0A6E3086-41B0-4C13-BA08-1712139269F9}" destId="{0F7C48C2-6EA7-4665-91A1-5DD97E2A8DEB}" srcOrd="1" destOrd="0" presId="urn:microsoft.com/office/officeart/2005/8/layout/chevron1"/>
    <dgm:cxn modelId="{1C75F4C8-FEF2-4554-A6F5-74B7007C7FF3}" type="presParOf" srcId="{0A6E3086-41B0-4C13-BA08-1712139269F9}" destId="{0868E3A6-C392-444F-9743-319B3B1EDF00}" srcOrd="2" destOrd="0" presId="urn:microsoft.com/office/officeart/2005/8/layout/chevron1"/>
    <dgm:cxn modelId="{F0B0B388-0298-4AE2-BBD3-5841396F6887}" type="presParOf" srcId="{0868E3A6-C392-444F-9743-319B3B1EDF00}" destId="{F22AD7F2-3EEF-4299-9CDF-67168AD17A93}" srcOrd="0" destOrd="0" presId="urn:microsoft.com/office/officeart/2005/8/layout/chevron1"/>
    <dgm:cxn modelId="{768DB2C4-4D88-4521-8D4B-4180420A21C6}" type="presParOf" srcId="{0868E3A6-C392-444F-9743-319B3B1EDF00}" destId="{1800FBD1-1012-4520-A363-6929414C3C50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DB86F-9C24-47D0-840B-47F8155FE31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>
              <a:solidFill>
                <a:schemeClr val="tx1"/>
              </a:solidFill>
            </a:rPr>
            <a:t>Постановление Правительства РФ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>
              <a:solidFill>
                <a:schemeClr val="tx1"/>
              </a:solidFill>
            </a:rPr>
            <a:t>от 14.07.2012 № 717 (</a:t>
          </a:r>
          <a:r>
            <a:rPr lang="ru-RU" sz="1400" dirty="0" err="1">
              <a:solidFill>
                <a:schemeClr val="tx1"/>
              </a:solidFill>
            </a:rPr>
            <a:t>приложени</a:t>
          </a:r>
          <a:r>
            <a:rPr lang="en-US" sz="1400" dirty="0">
              <a:solidFill>
                <a:schemeClr val="tx1"/>
              </a:solidFill>
            </a:rPr>
            <a:t>е </a:t>
          </a:r>
          <a:r>
            <a:rPr lang="ru-RU" sz="1400" dirty="0">
              <a:solidFill>
                <a:schemeClr val="tx1"/>
              </a:solidFill>
            </a:rPr>
            <a:t>№12 (1))</a:t>
          </a: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8E1B4741-74BB-4E5F-A32F-3066C7604931}">
      <dgm:prSet phldrT="[Текст]" custT="1"/>
      <dgm:spPr/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208F82E9-16A7-4F3B-8BA9-2E3667CC8BCD}" type="parTrans" cxnId="{E4900865-A220-4F23-9065-EF4E2CABCD65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0048FDF8-CA27-43D4-B9B2-912DE3D2AA34}" type="sibTrans" cxnId="{E4900865-A220-4F23-9065-EF4E2CABCD65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56A4FA1-392E-47FA-8868-BACC9615799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>
              <a:solidFill>
                <a:schemeClr val="tx1"/>
              </a:solidFill>
            </a:rPr>
            <a:t>Постановление Правительства НО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400" dirty="0">
              <a:solidFill>
                <a:schemeClr val="tx1"/>
              </a:solidFill>
            </a:rPr>
            <a:t>от 15.12.2022 № 1071</a:t>
          </a:r>
        </a:p>
      </dgm:t>
    </dgm:pt>
    <dgm:pt modelId="{47747EBE-5C50-45E8-BFD8-0713B77E5D3C}" type="parTrans" cxnId="{D183D0F8-530C-4ACC-8E9F-4BBBD9E4FFC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182927E8-8973-4E62-B7C1-06AF2F6DF368}" type="sibTrans" cxnId="{D183D0F8-530C-4ACC-8E9F-4BBBD9E4FFC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5C06C9-992D-4A12-A327-362D68D5EF2C}" type="pres">
      <dgm:prSet presAssocID="{67EDB86F-9C24-47D0-840B-47F8155FE316}" presName="composite" presStyleCnt="0"/>
      <dgm:spPr/>
    </dgm:pt>
    <dgm:pt modelId="{524BBD77-D836-4BEE-A19E-A2052DF9DF1E}" type="pres">
      <dgm:prSet presAssocID="{67EDB86F-9C24-47D0-840B-47F8155FE316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D1D77-C20F-4633-A23B-C5237EC8937E}" type="pres">
      <dgm:prSet presAssocID="{67EDB86F-9C24-47D0-840B-47F8155FE316}" presName="desTx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C48C2-6EA7-4665-91A1-5DD97E2A8DEB}" type="pres">
      <dgm:prSet presAssocID="{64E863EB-6969-4CF1-9E8A-A60097FB65A4}" presName="space" presStyleCnt="0"/>
      <dgm:spPr/>
    </dgm:pt>
    <dgm:pt modelId="{0868E3A6-C392-444F-9743-319B3B1EDF00}" type="pres">
      <dgm:prSet presAssocID="{556A4FA1-392E-47FA-8868-BACC96157991}" presName="composite" presStyleCnt="0"/>
      <dgm:spPr/>
    </dgm:pt>
    <dgm:pt modelId="{F22AD7F2-3EEF-4299-9CDF-67168AD17A93}" type="pres">
      <dgm:prSet presAssocID="{556A4FA1-392E-47FA-8868-BACC96157991}" presName="parTx" presStyleLbl="node1" presStyleIdx="1" presStyleCnt="2" custScaleX="94927" custLinFactNeighborX="768" custLinFactNeighborY="-380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0FBD1-1012-4520-A363-6929414C3C50}" type="pres">
      <dgm:prSet presAssocID="{556A4FA1-392E-47FA-8868-BACC96157991}" presName="desTx" presStyleLbl="revTx" presStyleIdx="0" presStyleCnt="1">
        <dgm:presLayoutVars>
          <dgm:bulletEnabled val="1"/>
        </dgm:presLayoutVars>
      </dgm:prSet>
      <dgm:spPr/>
    </dgm:pt>
  </dgm:ptLst>
  <dgm:cxnLst>
    <dgm:cxn modelId="{D0ADBD7F-40C6-4056-A448-09AE148284C2}" type="presOf" srcId="{556A4FA1-392E-47FA-8868-BACC96157991}" destId="{F22AD7F2-3EEF-4299-9CDF-67168AD17A93}" srcOrd="0" destOrd="0" presId="urn:microsoft.com/office/officeart/2005/8/layout/chevron1"/>
    <dgm:cxn modelId="{E4900865-A220-4F23-9065-EF4E2CABCD65}" srcId="{67EDB86F-9C24-47D0-840B-47F8155FE316}" destId="{8E1B4741-74BB-4E5F-A32F-3066C7604931}" srcOrd="0" destOrd="0" parTransId="{208F82E9-16A7-4F3B-8BA9-2E3667CC8BCD}" sibTransId="{0048FDF8-CA27-43D4-B9B2-912DE3D2AA34}"/>
    <dgm:cxn modelId="{7F85D51E-E49A-4942-A9DF-6536526CF344}" type="presOf" srcId="{8E1B4741-74BB-4E5F-A32F-3066C7604931}" destId="{B45D1D77-C20F-4633-A23B-C5237EC8937E}" srcOrd="0" destOrd="0" presId="urn:microsoft.com/office/officeart/2005/8/layout/chevron1"/>
    <dgm:cxn modelId="{AE4B8693-E841-485C-9775-1F8EBC715854}" type="presOf" srcId="{AC8CCFD6-6E1D-4CAA-B69E-2FEC00E95102}" destId="{0A6E3086-41B0-4C13-BA08-1712139269F9}" srcOrd="0" destOrd="0" presId="urn:microsoft.com/office/officeart/2005/8/layout/chevron1"/>
    <dgm:cxn modelId="{D183D0F8-530C-4ACC-8E9F-4BBBD9E4FFC3}" srcId="{AC8CCFD6-6E1D-4CAA-B69E-2FEC00E95102}" destId="{556A4FA1-392E-47FA-8868-BACC96157991}" srcOrd="1" destOrd="0" parTransId="{47747EBE-5C50-45E8-BFD8-0713B77E5D3C}" sibTransId="{182927E8-8973-4E62-B7C1-06AF2F6DF368}"/>
    <dgm:cxn modelId="{E47588B4-D2C6-4A90-BF4D-D76CECD3E46B}" type="presOf" srcId="{67EDB86F-9C24-47D0-840B-47F8155FE316}" destId="{524BBD77-D836-4BEE-A19E-A2052DF9DF1E}" srcOrd="0" destOrd="0" presId="urn:microsoft.com/office/officeart/2005/8/layout/chevron1"/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694BFCF9-2879-4A6D-B699-DA5588702794}" type="presParOf" srcId="{0A6E3086-41B0-4C13-BA08-1712139269F9}" destId="{235C06C9-992D-4A12-A327-362D68D5EF2C}" srcOrd="0" destOrd="0" presId="urn:microsoft.com/office/officeart/2005/8/layout/chevron1"/>
    <dgm:cxn modelId="{A672D493-96B6-46A0-A0E8-8899670CF00F}" type="presParOf" srcId="{235C06C9-992D-4A12-A327-362D68D5EF2C}" destId="{524BBD77-D836-4BEE-A19E-A2052DF9DF1E}" srcOrd="0" destOrd="0" presId="urn:microsoft.com/office/officeart/2005/8/layout/chevron1"/>
    <dgm:cxn modelId="{D8001852-7DBC-42A6-BEB8-95BE07C3BAE2}" type="presParOf" srcId="{235C06C9-992D-4A12-A327-362D68D5EF2C}" destId="{B45D1D77-C20F-4633-A23B-C5237EC8937E}" srcOrd="1" destOrd="0" presId="urn:microsoft.com/office/officeart/2005/8/layout/chevron1"/>
    <dgm:cxn modelId="{08BCC4F1-C02B-4938-8EBB-B422C9B948C2}" type="presParOf" srcId="{0A6E3086-41B0-4C13-BA08-1712139269F9}" destId="{0F7C48C2-6EA7-4665-91A1-5DD97E2A8DEB}" srcOrd="1" destOrd="0" presId="urn:microsoft.com/office/officeart/2005/8/layout/chevron1"/>
    <dgm:cxn modelId="{6AFF2ACB-EF46-4687-92D4-E0BB1128323E}" type="presParOf" srcId="{0A6E3086-41B0-4C13-BA08-1712139269F9}" destId="{0868E3A6-C392-444F-9743-319B3B1EDF00}" srcOrd="2" destOrd="0" presId="urn:microsoft.com/office/officeart/2005/8/layout/chevron1"/>
    <dgm:cxn modelId="{12B9A178-2024-4631-8056-88EAFF932739}" type="presParOf" srcId="{0868E3A6-C392-444F-9743-319B3B1EDF00}" destId="{F22AD7F2-3EEF-4299-9CDF-67168AD17A93}" srcOrd="0" destOrd="0" presId="urn:microsoft.com/office/officeart/2005/8/layout/chevron1"/>
    <dgm:cxn modelId="{CA63A6CC-AE23-4714-90C6-D57A40334710}" type="presParOf" srcId="{0868E3A6-C392-444F-9743-319B3B1EDF00}" destId="{1800FBD1-1012-4520-A363-6929414C3C50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1B4741-74BB-4E5F-A32F-3066C7604931}">
      <dgm:prSet phldrT="[Текст]" custT="1"/>
      <dgm:spPr/>
      <dgm:t>
        <a:bodyPr rIns="36000"/>
        <a:lstStyle/>
        <a:p>
          <a:pPr>
            <a:spcAft>
              <a:spcPts val="0"/>
            </a:spcAft>
          </a:pPr>
          <a:r>
            <a:rPr lang="ru-RU" sz="1400" dirty="0">
              <a:solidFill>
                <a:schemeClr val="tx1"/>
              </a:solidFill>
            </a:rPr>
            <a:t>Приказ Минсельхоза России</a:t>
          </a:r>
        </a:p>
        <a:p>
          <a:pPr>
            <a:spcAft>
              <a:spcPts val="0"/>
            </a:spcAft>
          </a:pPr>
          <a:r>
            <a:rPr lang="en-US" sz="1400" dirty="0" err="1">
              <a:solidFill>
                <a:schemeClr val="tx1"/>
              </a:solidFill>
            </a:rPr>
            <a:t>от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ru-RU" sz="1400" dirty="0" smtClean="0">
              <a:solidFill>
                <a:schemeClr val="tx1"/>
              </a:solidFill>
            </a:rPr>
            <a:t>15</a:t>
          </a:r>
          <a:r>
            <a:rPr lang="en-US" sz="1400" dirty="0" smtClean="0">
              <a:solidFill>
                <a:schemeClr val="tx1"/>
              </a:solidFill>
            </a:rPr>
            <a:t>.0</a:t>
          </a:r>
          <a:r>
            <a:rPr lang="ru-RU" sz="1400" dirty="0" smtClean="0">
              <a:solidFill>
                <a:schemeClr val="tx1"/>
              </a:solidFill>
            </a:rPr>
            <a:t>3</a:t>
          </a:r>
          <a:r>
            <a:rPr lang="en-US" sz="1400" dirty="0" smtClean="0">
              <a:solidFill>
                <a:schemeClr val="tx1"/>
              </a:solidFill>
            </a:rPr>
            <a:t>.20</a:t>
          </a:r>
          <a:r>
            <a:rPr lang="ru-RU" sz="1400" dirty="0" smtClean="0">
              <a:solidFill>
                <a:schemeClr val="tx1"/>
              </a:solidFill>
            </a:rPr>
            <a:t>24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>
              <a:solidFill>
                <a:schemeClr val="tx1"/>
              </a:solidFill>
            </a:rPr>
            <a:t>№ </a:t>
          </a:r>
          <a:r>
            <a:rPr lang="ru-RU" sz="1400" dirty="0" smtClean="0">
              <a:solidFill>
                <a:schemeClr val="tx1"/>
              </a:solidFill>
            </a:rPr>
            <a:t>145</a:t>
          </a:r>
          <a:endParaRPr lang="ru-RU" sz="1400" dirty="0">
            <a:solidFill>
              <a:schemeClr val="tx1"/>
            </a:solidFill>
          </a:endParaRPr>
        </a:p>
      </dgm:t>
    </dgm:pt>
    <dgm:pt modelId="{208F82E9-16A7-4F3B-8BA9-2E3667CC8BCD}" type="parTrans" cxnId="{E4900865-A220-4F23-9065-EF4E2CABCD65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0048FDF8-CA27-43D4-B9B2-912DE3D2AA34}" type="sibTrans" cxnId="{E4900865-A220-4F23-9065-EF4E2CABCD65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67EDB86F-9C24-47D0-840B-47F8155FE316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Решение о порядке предоставления субсидии от 07.02.2024 № 22-68850-00358-Р</a:t>
          </a: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E31719-5B5B-48FD-966C-3923000E75D6}" type="pres">
      <dgm:prSet presAssocID="{67EDB86F-9C24-47D0-840B-47F8155FE316}" presName="parTxOnly" presStyleLbl="node1" presStyleIdx="0" presStyleCnt="2" custScaleX="42780" custLinFactNeighborX="-516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2DA44D-A7A1-475F-9A08-A60C20D578A1}" type="pres">
      <dgm:prSet presAssocID="{64E863EB-6969-4CF1-9E8A-A60097FB65A4}" presName="parTxOnlySpace" presStyleCnt="0"/>
      <dgm:spPr/>
    </dgm:pt>
    <dgm:pt modelId="{08E459CB-98AD-4815-A019-0698B29C73F7}" type="pres">
      <dgm:prSet presAssocID="{8E1B4741-74BB-4E5F-A32F-3066C7604931}" presName="parTxOnly" presStyleLbl="node1" presStyleIdx="1" presStyleCnt="2" custScaleX="40958" custLinFactNeighborX="681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903E8F-D78B-43C1-8997-31F5FFDA596F}" type="presOf" srcId="{8E1B4741-74BB-4E5F-A32F-3066C7604931}" destId="{08E459CB-98AD-4815-A019-0698B29C73F7}" srcOrd="0" destOrd="0" presId="urn:microsoft.com/office/officeart/2005/8/layout/chevron1"/>
    <dgm:cxn modelId="{27E53B19-9137-4BB4-8CD9-3D9FF4B837F1}" type="presOf" srcId="{AC8CCFD6-6E1D-4CAA-B69E-2FEC00E95102}" destId="{0A6E3086-41B0-4C13-BA08-1712139269F9}" srcOrd="0" destOrd="0" presId="urn:microsoft.com/office/officeart/2005/8/layout/chevron1"/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E4900865-A220-4F23-9065-EF4E2CABCD65}" srcId="{AC8CCFD6-6E1D-4CAA-B69E-2FEC00E95102}" destId="{8E1B4741-74BB-4E5F-A32F-3066C7604931}" srcOrd="1" destOrd="0" parTransId="{208F82E9-16A7-4F3B-8BA9-2E3667CC8BCD}" sibTransId="{0048FDF8-CA27-43D4-B9B2-912DE3D2AA34}"/>
    <dgm:cxn modelId="{15D66730-6F54-4F8A-83AA-E8AD0C8532FA}" type="presOf" srcId="{67EDB86F-9C24-47D0-840B-47F8155FE316}" destId="{01E31719-5B5B-48FD-966C-3923000E75D6}" srcOrd="0" destOrd="0" presId="urn:microsoft.com/office/officeart/2005/8/layout/chevron1"/>
    <dgm:cxn modelId="{91D49DF8-8CF2-4D65-A5F8-AE23DBAA260C}" type="presParOf" srcId="{0A6E3086-41B0-4C13-BA08-1712139269F9}" destId="{01E31719-5B5B-48FD-966C-3923000E75D6}" srcOrd="0" destOrd="0" presId="urn:microsoft.com/office/officeart/2005/8/layout/chevron1"/>
    <dgm:cxn modelId="{43FD00FD-C541-4E96-8BAA-6F778B3613D0}" type="presParOf" srcId="{0A6E3086-41B0-4C13-BA08-1712139269F9}" destId="{0A2DA44D-A7A1-475F-9A08-A60C20D578A1}" srcOrd="1" destOrd="0" presId="urn:microsoft.com/office/officeart/2005/8/layout/chevron1"/>
    <dgm:cxn modelId="{84D8A87C-28F4-427B-981E-F1E17E64AA92}" type="presParOf" srcId="{0A6E3086-41B0-4C13-BA08-1712139269F9}" destId="{08E459CB-98AD-4815-A019-0698B29C73F7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DB86F-9C24-47D0-840B-47F8155FE316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dirty="0">
              <a:solidFill>
                <a:schemeClr val="tx1"/>
              </a:solidFill>
            </a:rPr>
            <a:t>Постановление Правительства РФ </a:t>
          </a:r>
        </a:p>
        <a:p>
          <a:pPr>
            <a:spcAft>
              <a:spcPts val="0"/>
            </a:spcAft>
          </a:pPr>
          <a:r>
            <a:rPr lang="ru-RU" dirty="0">
              <a:solidFill>
                <a:schemeClr val="tx1"/>
              </a:solidFill>
            </a:rPr>
            <a:t>от 14.07.2012 № 717 (приложение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ru-RU" dirty="0">
              <a:solidFill>
                <a:schemeClr val="tx1"/>
              </a:solidFill>
            </a:rPr>
            <a:t>№8)</a:t>
          </a: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EAB786-2612-4561-A564-7BA33F658C16}" type="pres">
      <dgm:prSet presAssocID="{67EDB86F-9C24-47D0-840B-47F8155FE316}" presName="parTxOnly" presStyleLbl="node1" presStyleIdx="0" presStyleCnt="1" custLinFactNeighborX="20849" custLinFactNeighborY="407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B9D8B8-85CB-4C25-9A2F-F13F472D5179}" type="presOf" srcId="{67EDB86F-9C24-47D0-840B-47F8155FE316}" destId="{7EEAB786-2612-4561-A564-7BA33F658C16}" srcOrd="0" destOrd="0" presId="urn:microsoft.com/office/officeart/2005/8/layout/chevron1"/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98455780-1C2F-4596-9261-9E7AC56643C2}" type="presOf" srcId="{AC8CCFD6-6E1D-4CAA-B69E-2FEC00E95102}" destId="{0A6E3086-41B0-4C13-BA08-1712139269F9}" srcOrd="0" destOrd="0" presId="urn:microsoft.com/office/officeart/2005/8/layout/chevron1"/>
    <dgm:cxn modelId="{CF8ACE67-D7E2-4055-B9DF-A8C28932649F}" type="presParOf" srcId="{0A6E3086-41B0-4C13-BA08-1712139269F9}" destId="{7EEAB786-2612-4561-A564-7BA33F658C1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DB86F-9C24-47D0-840B-47F8155FE316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Постановление Правительства РФ от 15.</a:t>
          </a:r>
          <a:r>
            <a:rPr lang="en-US" sz="1400" dirty="0">
              <a:solidFill>
                <a:schemeClr val="tx1"/>
              </a:solidFill>
            </a:rPr>
            <a:t>0</a:t>
          </a:r>
          <a:r>
            <a:rPr lang="ru-RU" sz="1400" dirty="0">
              <a:solidFill>
                <a:schemeClr val="tx1"/>
              </a:solidFill>
            </a:rPr>
            <a:t>9.2017 №1104</a:t>
          </a: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E31719-5B5B-48FD-966C-3923000E75D6}" type="pres">
      <dgm:prSet presAssocID="{67EDB86F-9C24-47D0-840B-47F8155FE316}" presName="parTxOnly" presStyleLbl="node1" presStyleIdx="0" presStyleCnt="1" custScaleX="100098" custLinFactNeighborX="17" custLinFactNeighborY="-150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46DBC2-E64B-4160-93E4-9FE4DD3200CA}" type="presOf" srcId="{AC8CCFD6-6E1D-4CAA-B69E-2FEC00E95102}" destId="{0A6E3086-41B0-4C13-BA08-1712139269F9}" srcOrd="0" destOrd="0" presId="urn:microsoft.com/office/officeart/2005/8/layout/chevron1"/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EF46075F-1D27-476C-96C0-DAD0506D4F6B}" type="presOf" srcId="{67EDB86F-9C24-47D0-840B-47F8155FE316}" destId="{01E31719-5B5B-48FD-966C-3923000E75D6}" srcOrd="0" destOrd="0" presId="urn:microsoft.com/office/officeart/2005/8/layout/chevron1"/>
    <dgm:cxn modelId="{84284C55-D639-49B9-9C78-FD86E706BC32}" type="presParOf" srcId="{0A6E3086-41B0-4C13-BA08-1712139269F9}" destId="{01E31719-5B5B-48FD-966C-3923000E75D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A3482F2-EE09-47D5-92C7-E1D7378AA18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FA8858-8E53-4896-BD37-6C17E08C6BED}">
      <dgm:prSet phldrT="[Текст]"/>
      <dgm:spPr/>
      <dgm:t>
        <a:bodyPr/>
        <a:lstStyle/>
        <a:p>
          <a:r>
            <a:rPr lang="ru-RU" dirty="0"/>
            <a:t>Развитие молочного скотоводства (строительство/реконструкция)</a:t>
          </a:r>
        </a:p>
      </dgm:t>
    </dgm:pt>
    <dgm:pt modelId="{A09C0E64-AD48-4537-B13F-D7D8026E6AE7}" type="parTrans" cxnId="{CC530F79-5062-49B1-8555-CC4356609218}">
      <dgm:prSet/>
      <dgm:spPr/>
      <dgm:t>
        <a:bodyPr/>
        <a:lstStyle/>
        <a:p>
          <a:endParaRPr lang="ru-RU"/>
        </a:p>
      </dgm:t>
    </dgm:pt>
    <dgm:pt modelId="{60055CD6-146F-47F9-995C-5B03E9BFA6E9}" type="sibTrans" cxnId="{CC530F79-5062-49B1-8555-CC4356609218}">
      <dgm:prSet/>
      <dgm:spPr/>
      <dgm:t>
        <a:bodyPr/>
        <a:lstStyle/>
        <a:p>
          <a:endParaRPr lang="ru-RU"/>
        </a:p>
      </dgm:t>
    </dgm:pt>
    <dgm:pt modelId="{8882EB61-BD68-424D-A700-3F561C5B8976}">
      <dgm:prSet phldrT="[Текст]"/>
      <dgm:spPr/>
      <dgm:t>
        <a:bodyPr/>
        <a:lstStyle/>
        <a:p>
          <a:r>
            <a:rPr lang="ru-RU" dirty="0"/>
            <a:t>Развитие мясного скотоводства</a:t>
          </a:r>
        </a:p>
      </dgm:t>
    </dgm:pt>
    <dgm:pt modelId="{4799270D-16B9-47E1-B48D-BFAF1EC37F0A}" type="parTrans" cxnId="{447FA0B8-B0C4-47FE-B87F-9FB9F5551547}">
      <dgm:prSet/>
      <dgm:spPr/>
      <dgm:t>
        <a:bodyPr/>
        <a:lstStyle/>
        <a:p>
          <a:endParaRPr lang="ru-RU"/>
        </a:p>
      </dgm:t>
    </dgm:pt>
    <dgm:pt modelId="{09FB1FE8-6EFD-4189-B8B2-19ED188B29C3}" type="sibTrans" cxnId="{447FA0B8-B0C4-47FE-B87F-9FB9F5551547}">
      <dgm:prSet/>
      <dgm:spPr/>
      <dgm:t>
        <a:bodyPr/>
        <a:lstStyle/>
        <a:p>
          <a:endParaRPr lang="ru-RU"/>
        </a:p>
      </dgm:t>
    </dgm:pt>
    <dgm:pt modelId="{63C55B57-5F3D-46A9-A825-BBD5DD5CEF4D}">
      <dgm:prSet phldrT="[Текст]"/>
      <dgm:spPr/>
      <dgm:t>
        <a:bodyPr/>
        <a:lstStyle/>
        <a:p>
          <a:r>
            <a:rPr lang="ru-RU" dirty="0"/>
            <a:t>Техническая и технологическая модернизация</a:t>
          </a:r>
        </a:p>
      </dgm:t>
    </dgm:pt>
    <dgm:pt modelId="{884A0BAF-91FF-4097-ADFD-1418AABF3A57}" type="parTrans" cxnId="{8CC94828-9F1E-4917-8DCA-3B5BAECD4F4D}">
      <dgm:prSet/>
      <dgm:spPr/>
      <dgm:t>
        <a:bodyPr/>
        <a:lstStyle/>
        <a:p>
          <a:endParaRPr lang="ru-RU"/>
        </a:p>
      </dgm:t>
    </dgm:pt>
    <dgm:pt modelId="{E5EBBB15-351B-472A-9E58-0FFF4A5453C4}" type="sibTrans" cxnId="{8CC94828-9F1E-4917-8DCA-3B5BAECD4F4D}">
      <dgm:prSet/>
      <dgm:spPr/>
      <dgm:t>
        <a:bodyPr/>
        <a:lstStyle/>
        <a:p>
          <a:endParaRPr lang="ru-RU"/>
        </a:p>
      </dgm:t>
    </dgm:pt>
    <dgm:pt modelId="{17CD3990-E37E-4368-983E-34BAAFF6B4C3}">
      <dgm:prSet/>
      <dgm:spPr/>
      <dgm:t>
        <a:bodyPr/>
        <a:lstStyle/>
        <a:p>
          <a:r>
            <a:rPr lang="ru-RU" dirty="0" smtClean="0"/>
            <a:t>Закладка и уход за многолетними насаждениями</a:t>
          </a:r>
          <a:endParaRPr lang="ru-RU" dirty="0"/>
        </a:p>
      </dgm:t>
    </dgm:pt>
    <dgm:pt modelId="{8392F83F-67FF-4D01-8A6A-A4A59343F83B}" type="parTrans" cxnId="{AE4F9DCE-3B5F-4AD0-80D9-03983BB415A4}">
      <dgm:prSet/>
      <dgm:spPr/>
      <dgm:t>
        <a:bodyPr/>
        <a:lstStyle/>
        <a:p>
          <a:endParaRPr lang="ru-RU"/>
        </a:p>
      </dgm:t>
    </dgm:pt>
    <dgm:pt modelId="{FEB379C1-9F7E-423E-A3A4-7830C017F656}" type="sibTrans" cxnId="{AE4F9DCE-3B5F-4AD0-80D9-03983BB415A4}">
      <dgm:prSet/>
      <dgm:spPr/>
      <dgm:t>
        <a:bodyPr/>
        <a:lstStyle/>
        <a:p>
          <a:endParaRPr lang="ru-RU"/>
        </a:p>
      </dgm:t>
    </dgm:pt>
    <dgm:pt modelId="{A2FE4498-2C37-4A5D-92A4-3F068B92AE3B}">
      <dgm:prSet/>
      <dgm:spPr/>
      <dgm:t>
        <a:bodyPr/>
        <a:lstStyle/>
        <a:p>
          <a:pPr algn="l"/>
          <a:r>
            <a:rPr lang="ru-RU" dirty="0"/>
            <a:t>Областная программа льготного кредитования</a:t>
          </a:r>
        </a:p>
      </dgm:t>
    </dgm:pt>
    <dgm:pt modelId="{48751F62-6C71-40C1-8ED6-C98DA2A17603}" type="parTrans" cxnId="{C2AFBDA1-C894-4E6A-86BA-ACDDF9A3ADB6}">
      <dgm:prSet/>
      <dgm:spPr/>
      <dgm:t>
        <a:bodyPr/>
        <a:lstStyle/>
        <a:p>
          <a:endParaRPr lang="ru-RU"/>
        </a:p>
      </dgm:t>
    </dgm:pt>
    <dgm:pt modelId="{867C3889-DAFB-4607-A6C3-70AF487CC40F}" type="sibTrans" cxnId="{C2AFBDA1-C894-4E6A-86BA-ACDDF9A3ADB6}">
      <dgm:prSet/>
      <dgm:spPr/>
      <dgm:t>
        <a:bodyPr/>
        <a:lstStyle/>
        <a:p>
          <a:endParaRPr lang="ru-RU"/>
        </a:p>
      </dgm:t>
    </dgm:pt>
    <dgm:pt modelId="{161A7D7F-2226-4164-BFD8-688F098097E3}">
      <dgm:prSet/>
      <dgm:spPr/>
      <dgm:t>
        <a:bodyPr/>
        <a:lstStyle/>
        <a:p>
          <a:r>
            <a:rPr lang="ru-RU" dirty="0"/>
            <a:t>Поддержка кадрового потенциала</a:t>
          </a:r>
        </a:p>
      </dgm:t>
    </dgm:pt>
    <dgm:pt modelId="{C155DE4D-C4CB-41A1-A025-6AA7FC9BB1C5}" type="parTrans" cxnId="{C6D47E03-14C9-4E44-AC35-8F516DDBCD2B}">
      <dgm:prSet/>
      <dgm:spPr/>
      <dgm:t>
        <a:bodyPr/>
        <a:lstStyle/>
        <a:p>
          <a:endParaRPr lang="ru-RU"/>
        </a:p>
      </dgm:t>
    </dgm:pt>
    <dgm:pt modelId="{1FD62700-C5BC-414E-BACD-9DF394C31495}" type="sibTrans" cxnId="{C6D47E03-14C9-4E44-AC35-8F516DDBCD2B}">
      <dgm:prSet/>
      <dgm:spPr/>
      <dgm:t>
        <a:bodyPr/>
        <a:lstStyle/>
        <a:p>
          <a:endParaRPr lang="ru-RU"/>
        </a:p>
      </dgm:t>
    </dgm:pt>
    <dgm:pt modelId="{6EC61257-F690-4DE1-942C-35373C1CDE14}">
      <dgm:prSet/>
      <dgm:spPr/>
      <dgm:t>
        <a:bodyPr/>
        <a:lstStyle/>
        <a:p>
          <a:pPr marL="266700" indent="0"/>
          <a:r>
            <a:rPr lang="ru-RU" dirty="0"/>
            <a:t>Развитие овощеводства защищенного грунта</a:t>
          </a:r>
        </a:p>
      </dgm:t>
    </dgm:pt>
    <dgm:pt modelId="{A3402683-0683-4217-8B90-55C3FA8A9036}" type="parTrans" cxnId="{7952306E-FEC9-4F9E-B436-F53E6AA88872}">
      <dgm:prSet/>
      <dgm:spPr/>
      <dgm:t>
        <a:bodyPr/>
        <a:lstStyle/>
        <a:p>
          <a:endParaRPr lang="ru-RU"/>
        </a:p>
      </dgm:t>
    </dgm:pt>
    <dgm:pt modelId="{F2F2857E-F82C-4281-821B-5D1732D3F34D}" type="sibTrans" cxnId="{7952306E-FEC9-4F9E-B436-F53E6AA88872}">
      <dgm:prSet/>
      <dgm:spPr/>
      <dgm:t>
        <a:bodyPr/>
        <a:lstStyle/>
        <a:p>
          <a:endParaRPr lang="ru-RU"/>
        </a:p>
      </dgm:t>
    </dgm:pt>
    <dgm:pt modelId="{B400EA49-1FB9-4FF7-BBFB-10C301FC2FAB}" type="pres">
      <dgm:prSet presAssocID="{6A3482F2-EE09-47D5-92C7-E1D7378AA18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FCA7F4-7DA4-4AE6-9AB2-9266EA786DC7}" type="pres">
      <dgm:prSet presAssocID="{18FA8858-8E53-4896-BD37-6C17E08C6BED}" presName="composite" presStyleCnt="0"/>
      <dgm:spPr/>
    </dgm:pt>
    <dgm:pt modelId="{0C9754BB-C4E6-4E25-8900-28BE1C8101C6}" type="pres">
      <dgm:prSet presAssocID="{18FA8858-8E53-4896-BD37-6C17E08C6BED}" presName="rect1" presStyleLbl="trAlignAcc1" presStyleIdx="0" presStyleCnt="7" custScaleX="128013" custLinFactNeighborX="-5842" custLinFactNeighborY="15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3BF43-4471-461A-BF71-3AB03948D990}" type="pres">
      <dgm:prSet presAssocID="{18FA8858-8E53-4896-BD37-6C17E08C6BED}" presName="rect2" presStyleLbl="fgImgPlace1" presStyleIdx="0" presStyleCnt="7" custScaleX="128012" custLinFactX="-29487" custLinFactNeighborX="-100000" custLinFactNeighborY="1075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ru-RU"/>
        </a:p>
      </dgm:t>
    </dgm:pt>
    <dgm:pt modelId="{C8D540BC-567F-4919-BEA2-85A7FFBF76FA}" type="pres">
      <dgm:prSet presAssocID="{60055CD6-146F-47F9-995C-5B03E9BFA6E9}" presName="sibTrans" presStyleCnt="0"/>
      <dgm:spPr/>
    </dgm:pt>
    <dgm:pt modelId="{375AB013-FC44-421C-8F97-9EC40082651F}" type="pres">
      <dgm:prSet presAssocID="{8882EB61-BD68-424D-A700-3F561C5B8976}" presName="composite" presStyleCnt="0"/>
      <dgm:spPr/>
    </dgm:pt>
    <dgm:pt modelId="{5CBC12DF-054B-47E6-998E-9D0D1B9E9CA1}" type="pres">
      <dgm:prSet presAssocID="{8882EB61-BD68-424D-A700-3F561C5B8976}" presName="rect1" presStyleLbl="trAlignAcc1" presStyleIdx="1" presStyleCnt="7" custScaleX="132214" custLinFactNeighborX="20975" custLinFactNeighborY="16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1F039-80D1-4C56-AD34-B7363CC0CFF3}" type="pres">
      <dgm:prSet presAssocID="{8882EB61-BD68-424D-A700-3F561C5B8976}" presName="rect2" presStyleLbl="fgImgPlace1" presStyleIdx="1" presStyleCnt="7" custScaleX="148444" custLinFactNeighborX="-29477" custLinFactNeighborY="1342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9C59C35-31C7-4242-8D26-F9BD3CA8D501}" type="pres">
      <dgm:prSet presAssocID="{09FB1FE8-6EFD-4189-B8B2-19ED188B29C3}" presName="sibTrans" presStyleCnt="0"/>
      <dgm:spPr/>
    </dgm:pt>
    <dgm:pt modelId="{EDEBC33D-6237-4E2A-A418-163DAA4D75ED}" type="pres">
      <dgm:prSet presAssocID="{63C55B57-5F3D-46A9-A825-BBD5DD5CEF4D}" presName="composite" presStyleCnt="0"/>
      <dgm:spPr/>
    </dgm:pt>
    <dgm:pt modelId="{876CC553-8C4F-4BCD-ADEB-14DEEA059095}" type="pres">
      <dgm:prSet presAssocID="{63C55B57-5F3D-46A9-A825-BBD5DD5CEF4D}" presName="rect1" presStyleLbl="trAlignAcc1" presStyleIdx="2" presStyleCnt="7" custScaleX="128013" custLinFactNeighborX="-5842" custLinFactNeighborY="15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DF156-8BBE-4BFF-A70E-E5E371A4335D}" type="pres">
      <dgm:prSet presAssocID="{63C55B57-5F3D-46A9-A825-BBD5DD5CEF4D}" presName="rect2" presStyleLbl="fgImgPlace1" presStyleIdx="2" presStyleCnt="7" custScaleX="128012" custLinFactX="-261" custLinFactNeighborX="-100000" custLinFactNeighborY="1772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ru-RU"/>
        </a:p>
      </dgm:t>
    </dgm:pt>
    <dgm:pt modelId="{C715855A-4E24-4748-8E03-A64B0EB4DF04}" type="pres">
      <dgm:prSet presAssocID="{E5EBBB15-351B-472A-9E58-0FFF4A5453C4}" presName="sibTrans" presStyleCnt="0"/>
      <dgm:spPr/>
    </dgm:pt>
    <dgm:pt modelId="{08B94B5F-0D67-41B9-AEE5-5B11FC4DB8EA}" type="pres">
      <dgm:prSet presAssocID="{17CD3990-E37E-4368-983E-34BAAFF6B4C3}" presName="composite" presStyleCnt="0"/>
      <dgm:spPr/>
    </dgm:pt>
    <dgm:pt modelId="{E5034C36-CB59-412E-91D6-3E82A6B39BFB}" type="pres">
      <dgm:prSet presAssocID="{17CD3990-E37E-4368-983E-34BAAFF6B4C3}" presName="rect1" presStyleLbl="trAlignAcc1" presStyleIdx="3" presStyleCnt="7" custScaleX="132214" custLinFactNeighborX="16760" custLinFactNeighborY="16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92928-0A7C-4A48-BD7D-7395964F6CC6}" type="pres">
      <dgm:prSet presAssocID="{17CD3990-E37E-4368-983E-34BAAFF6B4C3}" presName="rect2" presStyleLbl="fgImgPlace1" presStyleIdx="3" presStyleCnt="7" custScaleX="159611" custScaleY="86285" custLinFactNeighborX="-31511" custLinFactNeighborY="21252"/>
      <dgm:spPr>
        <a:blipFill dpi="0" rotWithShape="1">
          <a:blip xmlns:r="http://schemas.openxmlformats.org/officeDocument/2006/relationships" r:embed="rId4"/>
          <a:srcRect/>
          <a:stretch>
            <a:fillRect l="2639" t="-626" r="2786" b="-3286"/>
          </a:stretch>
        </a:blipFill>
      </dgm:spPr>
      <dgm:t>
        <a:bodyPr/>
        <a:lstStyle/>
        <a:p>
          <a:endParaRPr lang="ru-RU"/>
        </a:p>
      </dgm:t>
    </dgm:pt>
    <dgm:pt modelId="{2A45044A-D7A8-44E1-9F8E-DDF9225B03CB}" type="pres">
      <dgm:prSet presAssocID="{FEB379C1-9F7E-423E-A3A4-7830C017F656}" presName="sibTrans" presStyleCnt="0"/>
      <dgm:spPr/>
    </dgm:pt>
    <dgm:pt modelId="{9487FE61-95F8-4D03-B224-3D1060FB27FB}" type="pres">
      <dgm:prSet presAssocID="{A2FE4498-2C37-4A5D-92A4-3F068B92AE3B}" presName="composite" presStyleCnt="0"/>
      <dgm:spPr/>
    </dgm:pt>
    <dgm:pt modelId="{DF736E27-C389-4517-95DD-A544D0981866}" type="pres">
      <dgm:prSet presAssocID="{A2FE4498-2C37-4A5D-92A4-3F068B92AE3B}" presName="rect1" presStyleLbl="trAlignAcc1" presStyleIdx="4" presStyleCnt="7" custScaleX="126344" custLinFactNeighborX="-5304" custLinFactNeighborY="1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4B75B-7D46-449E-B957-660096095E46}" type="pres">
      <dgm:prSet presAssocID="{A2FE4498-2C37-4A5D-92A4-3F068B92AE3B}" presName="rect2" presStyleLbl="fgImgPlace1" presStyleIdx="4" presStyleCnt="7" custScaleX="123735" custLinFactX="-3093" custLinFactNeighborX="-100000" custLinFactNeighborY="670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ru-RU"/>
        </a:p>
      </dgm:t>
    </dgm:pt>
    <dgm:pt modelId="{D9EE9FD8-ED01-4A75-A69F-2DBDADD5B2CC}" type="pres">
      <dgm:prSet presAssocID="{867C3889-DAFB-4607-A6C3-70AF487CC40F}" presName="sibTrans" presStyleCnt="0"/>
      <dgm:spPr/>
    </dgm:pt>
    <dgm:pt modelId="{E6A3A8A7-761C-445F-A4A1-34C82D190576}" type="pres">
      <dgm:prSet presAssocID="{161A7D7F-2226-4164-BFD8-688F098097E3}" presName="composite" presStyleCnt="0"/>
      <dgm:spPr/>
    </dgm:pt>
    <dgm:pt modelId="{E26B9CF6-CFCE-4C71-8FFF-ABC11BB61C68}" type="pres">
      <dgm:prSet presAssocID="{161A7D7F-2226-4164-BFD8-688F098097E3}" presName="rect1" presStyleLbl="trAlignAcc1" presStyleIdx="5" presStyleCnt="7" custScaleX="131897" custLinFactNeighborX="20965" custLinFactNeighborY="6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71FB5-7171-4DE5-B324-F4B8D7593816}" type="pres">
      <dgm:prSet presAssocID="{161A7D7F-2226-4164-BFD8-688F098097E3}" presName="rect2" presStyleLbl="fgImgPlace1" presStyleIdx="5" presStyleCnt="7" custScaleX="152857" custLinFactNeighborX="-24319" custLinFactNeighborY="2128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ru-RU"/>
        </a:p>
      </dgm:t>
    </dgm:pt>
    <dgm:pt modelId="{874853DD-E2A0-46C1-84A7-DDFC9F6F799B}" type="pres">
      <dgm:prSet presAssocID="{1FD62700-C5BC-414E-BACD-9DF394C31495}" presName="sibTrans" presStyleCnt="0"/>
      <dgm:spPr/>
    </dgm:pt>
    <dgm:pt modelId="{689AA233-4D13-4A21-AE07-D240030ACF99}" type="pres">
      <dgm:prSet presAssocID="{6EC61257-F690-4DE1-942C-35373C1CDE14}" presName="composite" presStyleCnt="0"/>
      <dgm:spPr/>
    </dgm:pt>
    <dgm:pt modelId="{60B62940-2A6C-4C45-B650-EC55F805D944}" type="pres">
      <dgm:prSet presAssocID="{6EC61257-F690-4DE1-942C-35373C1CDE14}" presName="rect1" presStyleLbl="trAlignAcc1" presStyleIdx="6" presStyleCnt="7" custScaleX="126387" custLinFactNeighborX="-72988" custLinFactNeighborY="2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A1C2C-B790-43D1-B0B0-6E834A6B8820}" type="pres">
      <dgm:prSet presAssocID="{6EC61257-F690-4DE1-942C-35373C1CDE14}" presName="rect2" presStyleLbl="fgImgPlace1" presStyleIdx="6" presStyleCnt="7" custScaleX="123735" custLinFactX="-200000" custLinFactNeighborX="-214328" custLinFactNeighborY="6782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8CC94828-9F1E-4917-8DCA-3B5BAECD4F4D}" srcId="{6A3482F2-EE09-47D5-92C7-E1D7378AA187}" destId="{63C55B57-5F3D-46A9-A825-BBD5DD5CEF4D}" srcOrd="2" destOrd="0" parTransId="{884A0BAF-91FF-4097-ADFD-1418AABF3A57}" sibTransId="{E5EBBB15-351B-472A-9E58-0FFF4A5453C4}"/>
    <dgm:cxn modelId="{C6D47E03-14C9-4E44-AC35-8F516DDBCD2B}" srcId="{6A3482F2-EE09-47D5-92C7-E1D7378AA187}" destId="{161A7D7F-2226-4164-BFD8-688F098097E3}" srcOrd="5" destOrd="0" parTransId="{C155DE4D-C4CB-41A1-A025-6AA7FC9BB1C5}" sibTransId="{1FD62700-C5BC-414E-BACD-9DF394C31495}"/>
    <dgm:cxn modelId="{89B6AEDD-9B08-41AB-9393-5B0809CCB392}" type="presOf" srcId="{161A7D7F-2226-4164-BFD8-688F098097E3}" destId="{E26B9CF6-CFCE-4C71-8FFF-ABC11BB61C68}" srcOrd="0" destOrd="0" presId="urn:microsoft.com/office/officeart/2008/layout/PictureStrips"/>
    <dgm:cxn modelId="{4FE64932-B208-4484-9F50-23EE00373E94}" type="presOf" srcId="{6EC61257-F690-4DE1-942C-35373C1CDE14}" destId="{60B62940-2A6C-4C45-B650-EC55F805D944}" srcOrd="0" destOrd="0" presId="urn:microsoft.com/office/officeart/2008/layout/PictureStrips"/>
    <dgm:cxn modelId="{D4004828-7996-4A2A-9992-67607831C418}" type="presOf" srcId="{A2FE4498-2C37-4A5D-92A4-3F068B92AE3B}" destId="{DF736E27-C389-4517-95DD-A544D0981866}" srcOrd="0" destOrd="0" presId="urn:microsoft.com/office/officeart/2008/layout/PictureStrips"/>
    <dgm:cxn modelId="{447FA0B8-B0C4-47FE-B87F-9FB9F5551547}" srcId="{6A3482F2-EE09-47D5-92C7-E1D7378AA187}" destId="{8882EB61-BD68-424D-A700-3F561C5B8976}" srcOrd="1" destOrd="0" parTransId="{4799270D-16B9-47E1-B48D-BFAF1EC37F0A}" sibTransId="{09FB1FE8-6EFD-4189-B8B2-19ED188B29C3}"/>
    <dgm:cxn modelId="{AE4F9DCE-3B5F-4AD0-80D9-03983BB415A4}" srcId="{6A3482F2-EE09-47D5-92C7-E1D7378AA187}" destId="{17CD3990-E37E-4368-983E-34BAAFF6B4C3}" srcOrd="3" destOrd="0" parTransId="{8392F83F-67FF-4D01-8A6A-A4A59343F83B}" sibTransId="{FEB379C1-9F7E-423E-A3A4-7830C017F656}"/>
    <dgm:cxn modelId="{CA417E64-09E2-4529-8E1C-32D82F4DC721}" type="presOf" srcId="{6A3482F2-EE09-47D5-92C7-E1D7378AA187}" destId="{B400EA49-1FB9-4FF7-BBFB-10C301FC2FAB}" srcOrd="0" destOrd="0" presId="urn:microsoft.com/office/officeart/2008/layout/PictureStrips"/>
    <dgm:cxn modelId="{C2AFBDA1-C894-4E6A-86BA-ACDDF9A3ADB6}" srcId="{6A3482F2-EE09-47D5-92C7-E1D7378AA187}" destId="{A2FE4498-2C37-4A5D-92A4-3F068B92AE3B}" srcOrd="4" destOrd="0" parTransId="{48751F62-6C71-40C1-8ED6-C98DA2A17603}" sibTransId="{867C3889-DAFB-4607-A6C3-70AF487CC40F}"/>
    <dgm:cxn modelId="{59E85BD6-A17D-47A0-99D1-4E0F491C3B44}" type="presOf" srcId="{18FA8858-8E53-4896-BD37-6C17E08C6BED}" destId="{0C9754BB-C4E6-4E25-8900-28BE1C8101C6}" srcOrd="0" destOrd="0" presId="urn:microsoft.com/office/officeart/2008/layout/PictureStrips"/>
    <dgm:cxn modelId="{43F27775-89D2-4FD0-AFA7-6F3CCE029974}" type="presOf" srcId="{63C55B57-5F3D-46A9-A825-BBD5DD5CEF4D}" destId="{876CC553-8C4F-4BCD-ADEB-14DEEA059095}" srcOrd="0" destOrd="0" presId="urn:microsoft.com/office/officeart/2008/layout/PictureStrips"/>
    <dgm:cxn modelId="{F0652EBE-6C81-462E-B30E-15408D5286D3}" type="presOf" srcId="{8882EB61-BD68-424D-A700-3F561C5B8976}" destId="{5CBC12DF-054B-47E6-998E-9D0D1B9E9CA1}" srcOrd="0" destOrd="0" presId="urn:microsoft.com/office/officeart/2008/layout/PictureStrips"/>
    <dgm:cxn modelId="{88C848C3-2ABE-4786-B5F8-E591287AFBD3}" type="presOf" srcId="{17CD3990-E37E-4368-983E-34BAAFF6B4C3}" destId="{E5034C36-CB59-412E-91D6-3E82A6B39BFB}" srcOrd="0" destOrd="0" presId="urn:microsoft.com/office/officeart/2008/layout/PictureStrips"/>
    <dgm:cxn modelId="{7952306E-FEC9-4F9E-B436-F53E6AA88872}" srcId="{6A3482F2-EE09-47D5-92C7-E1D7378AA187}" destId="{6EC61257-F690-4DE1-942C-35373C1CDE14}" srcOrd="6" destOrd="0" parTransId="{A3402683-0683-4217-8B90-55C3FA8A9036}" sibTransId="{F2F2857E-F82C-4281-821B-5D1732D3F34D}"/>
    <dgm:cxn modelId="{CC530F79-5062-49B1-8555-CC4356609218}" srcId="{6A3482F2-EE09-47D5-92C7-E1D7378AA187}" destId="{18FA8858-8E53-4896-BD37-6C17E08C6BED}" srcOrd="0" destOrd="0" parTransId="{A09C0E64-AD48-4537-B13F-D7D8026E6AE7}" sibTransId="{60055CD6-146F-47F9-995C-5B03E9BFA6E9}"/>
    <dgm:cxn modelId="{450BC1BF-E640-49BE-BC08-33F602CE4325}" type="presParOf" srcId="{B400EA49-1FB9-4FF7-BBFB-10C301FC2FAB}" destId="{CFFCA7F4-7DA4-4AE6-9AB2-9266EA786DC7}" srcOrd="0" destOrd="0" presId="urn:microsoft.com/office/officeart/2008/layout/PictureStrips"/>
    <dgm:cxn modelId="{33D68F14-7E79-47EF-879D-D1CFE6AA33B1}" type="presParOf" srcId="{CFFCA7F4-7DA4-4AE6-9AB2-9266EA786DC7}" destId="{0C9754BB-C4E6-4E25-8900-28BE1C8101C6}" srcOrd="0" destOrd="0" presId="urn:microsoft.com/office/officeart/2008/layout/PictureStrips"/>
    <dgm:cxn modelId="{26FA82AB-E8B7-46C4-80A3-2F4AA0B5DA6C}" type="presParOf" srcId="{CFFCA7F4-7DA4-4AE6-9AB2-9266EA786DC7}" destId="{1803BF43-4471-461A-BF71-3AB03948D990}" srcOrd="1" destOrd="0" presId="urn:microsoft.com/office/officeart/2008/layout/PictureStrips"/>
    <dgm:cxn modelId="{A050E311-1709-414E-8917-0D9831C83F61}" type="presParOf" srcId="{B400EA49-1FB9-4FF7-BBFB-10C301FC2FAB}" destId="{C8D540BC-567F-4919-BEA2-85A7FFBF76FA}" srcOrd="1" destOrd="0" presId="urn:microsoft.com/office/officeart/2008/layout/PictureStrips"/>
    <dgm:cxn modelId="{49AFDA76-4A35-4722-A561-C381C7705AF8}" type="presParOf" srcId="{B400EA49-1FB9-4FF7-BBFB-10C301FC2FAB}" destId="{375AB013-FC44-421C-8F97-9EC40082651F}" srcOrd="2" destOrd="0" presId="urn:microsoft.com/office/officeart/2008/layout/PictureStrips"/>
    <dgm:cxn modelId="{6B081B5D-7AD8-49DF-9885-129CED9566BC}" type="presParOf" srcId="{375AB013-FC44-421C-8F97-9EC40082651F}" destId="{5CBC12DF-054B-47E6-998E-9D0D1B9E9CA1}" srcOrd="0" destOrd="0" presId="urn:microsoft.com/office/officeart/2008/layout/PictureStrips"/>
    <dgm:cxn modelId="{8347927B-2672-499C-ABC5-0CF44482ABC3}" type="presParOf" srcId="{375AB013-FC44-421C-8F97-9EC40082651F}" destId="{EC41F039-80D1-4C56-AD34-B7363CC0CFF3}" srcOrd="1" destOrd="0" presId="urn:microsoft.com/office/officeart/2008/layout/PictureStrips"/>
    <dgm:cxn modelId="{82E3119C-C031-49F1-B213-CE9D3903D8CD}" type="presParOf" srcId="{B400EA49-1FB9-4FF7-BBFB-10C301FC2FAB}" destId="{49C59C35-31C7-4242-8D26-F9BD3CA8D501}" srcOrd="3" destOrd="0" presId="urn:microsoft.com/office/officeart/2008/layout/PictureStrips"/>
    <dgm:cxn modelId="{917DFE9C-3631-4031-9277-31EA137D8DFC}" type="presParOf" srcId="{B400EA49-1FB9-4FF7-BBFB-10C301FC2FAB}" destId="{EDEBC33D-6237-4E2A-A418-163DAA4D75ED}" srcOrd="4" destOrd="0" presId="urn:microsoft.com/office/officeart/2008/layout/PictureStrips"/>
    <dgm:cxn modelId="{D14849B3-98CC-4BB0-AB65-790DDFC78CDD}" type="presParOf" srcId="{EDEBC33D-6237-4E2A-A418-163DAA4D75ED}" destId="{876CC553-8C4F-4BCD-ADEB-14DEEA059095}" srcOrd="0" destOrd="0" presId="urn:microsoft.com/office/officeart/2008/layout/PictureStrips"/>
    <dgm:cxn modelId="{8084A5C8-0D13-4924-9698-819E84C5A507}" type="presParOf" srcId="{EDEBC33D-6237-4E2A-A418-163DAA4D75ED}" destId="{A5DDF156-8BBE-4BFF-A70E-E5E371A4335D}" srcOrd="1" destOrd="0" presId="urn:microsoft.com/office/officeart/2008/layout/PictureStrips"/>
    <dgm:cxn modelId="{7A0375AD-6B93-4B27-8F15-C941DEF5E13E}" type="presParOf" srcId="{B400EA49-1FB9-4FF7-BBFB-10C301FC2FAB}" destId="{C715855A-4E24-4748-8E03-A64B0EB4DF04}" srcOrd="5" destOrd="0" presId="urn:microsoft.com/office/officeart/2008/layout/PictureStrips"/>
    <dgm:cxn modelId="{BEB2795A-2EA0-477A-9704-C015AAB76A2E}" type="presParOf" srcId="{B400EA49-1FB9-4FF7-BBFB-10C301FC2FAB}" destId="{08B94B5F-0D67-41B9-AEE5-5B11FC4DB8EA}" srcOrd="6" destOrd="0" presId="urn:microsoft.com/office/officeart/2008/layout/PictureStrips"/>
    <dgm:cxn modelId="{2C8CE091-2AFA-4207-9B68-F5F68108B2FF}" type="presParOf" srcId="{08B94B5F-0D67-41B9-AEE5-5B11FC4DB8EA}" destId="{E5034C36-CB59-412E-91D6-3E82A6B39BFB}" srcOrd="0" destOrd="0" presId="urn:microsoft.com/office/officeart/2008/layout/PictureStrips"/>
    <dgm:cxn modelId="{C5CE3C6D-D3E0-4966-B834-D3E4548B17AD}" type="presParOf" srcId="{08B94B5F-0D67-41B9-AEE5-5B11FC4DB8EA}" destId="{C5692928-0A7C-4A48-BD7D-7395964F6CC6}" srcOrd="1" destOrd="0" presId="urn:microsoft.com/office/officeart/2008/layout/PictureStrips"/>
    <dgm:cxn modelId="{37BD28C4-E73D-469A-A42D-F5B82C545BEF}" type="presParOf" srcId="{B400EA49-1FB9-4FF7-BBFB-10C301FC2FAB}" destId="{2A45044A-D7A8-44E1-9F8E-DDF9225B03CB}" srcOrd="7" destOrd="0" presId="urn:microsoft.com/office/officeart/2008/layout/PictureStrips"/>
    <dgm:cxn modelId="{609D19FF-C1A4-4599-BF8B-B0D34F7487E0}" type="presParOf" srcId="{B400EA49-1FB9-4FF7-BBFB-10C301FC2FAB}" destId="{9487FE61-95F8-4D03-B224-3D1060FB27FB}" srcOrd="8" destOrd="0" presId="urn:microsoft.com/office/officeart/2008/layout/PictureStrips"/>
    <dgm:cxn modelId="{62DEB1A2-ECF5-4CD8-88A0-0CD162EE0DAE}" type="presParOf" srcId="{9487FE61-95F8-4D03-B224-3D1060FB27FB}" destId="{DF736E27-C389-4517-95DD-A544D0981866}" srcOrd="0" destOrd="0" presId="urn:microsoft.com/office/officeart/2008/layout/PictureStrips"/>
    <dgm:cxn modelId="{B14DC707-05B0-4986-9388-2BBBAF6CC6A0}" type="presParOf" srcId="{9487FE61-95F8-4D03-B224-3D1060FB27FB}" destId="{0B44B75B-7D46-449E-B957-660096095E46}" srcOrd="1" destOrd="0" presId="urn:microsoft.com/office/officeart/2008/layout/PictureStrips"/>
    <dgm:cxn modelId="{89B4DC45-B395-4295-8083-35DDB5057700}" type="presParOf" srcId="{B400EA49-1FB9-4FF7-BBFB-10C301FC2FAB}" destId="{D9EE9FD8-ED01-4A75-A69F-2DBDADD5B2CC}" srcOrd="9" destOrd="0" presId="urn:microsoft.com/office/officeart/2008/layout/PictureStrips"/>
    <dgm:cxn modelId="{F9BC088D-596C-41A7-8497-6D14D1B2BE1C}" type="presParOf" srcId="{B400EA49-1FB9-4FF7-BBFB-10C301FC2FAB}" destId="{E6A3A8A7-761C-445F-A4A1-34C82D190576}" srcOrd="10" destOrd="0" presId="urn:microsoft.com/office/officeart/2008/layout/PictureStrips"/>
    <dgm:cxn modelId="{9CBF0290-2016-432B-ABCA-D9F4B8B844CA}" type="presParOf" srcId="{E6A3A8A7-761C-445F-A4A1-34C82D190576}" destId="{E26B9CF6-CFCE-4C71-8FFF-ABC11BB61C68}" srcOrd="0" destOrd="0" presId="urn:microsoft.com/office/officeart/2008/layout/PictureStrips"/>
    <dgm:cxn modelId="{C54274B8-1AA8-45AD-A6C8-50E806471259}" type="presParOf" srcId="{E6A3A8A7-761C-445F-A4A1-34C82D190576}" destId="{90971FB5-7171-4DE5-B324-F4B8D7593816}" srcOrd="1" destOrd="0" presId="urn:microsoft.com/office/officeart/2008/layout/PictureStrips"/>
    <dgm:cxn modelId="{5075DA06-54C0-43CE-A348-6264873BACFA}" type="presParOf" srcId="{B400EA49-1FB9-4FF7-BBFB-10C301FC2FAB}" destId="{874853DD-E2A0-46C1-84A7-DDFC9F6F799B}" srcOrd="11" destOrd="0" presId="urn:microsoft.com/office/officeart/2008/layout/PictureStrips"/>
    <dgm:cxn modelId="{917AFD6E-191C-46C0-9A8D-0195103E0446}" type="presParOf" srcId="{B400EA49-1FB9-4FF7-BBFB-10C301FC2FAB}" destId="{689AA233-4D13-4A21-AE07-D240030ACF99}" srcOrd="12" destOrd="0" presId="urn:microsoft.com/office/officeart/2008/layout/PictureStrips"/>
    <dgm:cxn modelId="{752B6165-8B60-4857-A07B-56CA2D77D15C}" type="presParOf" srcId="{689AA233-4D13-4A21-AE07-D240030ACF99}" destId="{60B62940-2A6C-4C45-B650-EC55F805D944}" srcOrd="0" destOrd="0" presId="urn:microsoft.com/office/officeart/2008/layout/PictureStrips"/>
    <dgm:cxn modelId="{A9F2FE12-7BDA-4789-9ECA-24AB5D959447}" type="presParOf" srcId="{689AA233-4D13-4A21-AE07-D240030ACF99}" destId="{02EA1C2C-B790-43D1-B0B0-6E834A6B882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A3482F2-EE09-47D5-92C7-E1D7378AA18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00EA49-1FB9-4FF7-BBFB-10C301FC2FAB}" type="pres">
      <dgm:prSet presAssocID="{6A3482F2-EE09-47D5-92C7-E1D7378AA18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A417E64-09E2-4529-8E1C-32D82F4DC721}" type="presOf" srcId="{6A3482F2-EE09-47D5-92C7-E1D7378AA187}" destId="{B400EA49-1FB9-4FF7-BBFB-10C301FC2FAB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6A4FA1-392E-47FA-8868-BACC96157991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Постановление Правительства НО от </a:t>
          </a:r>
          <a:r>
            <a:rPr lang="ru-RU" sz="1800" dirty="0" smtClean="0">
              <a:solidFill>
                <a:schemeClr val="tx1"/>
              </a:solidFill>
            </a:rPr>
            <a:t>04.08.2023 </a:t>
          </a:r>
          <a:r>
            <a:rPr lang="ru-RU" sz="1800" dirty="0">
              <a:solidFill>
                <a:schemeClr val="tx1"/>
              </a:solidFill>
            </a:rPr>
            <a:t>№ </a:t>
          </a:r>
          <a:r>
            <a:rPr lang="ru-RU" sz="1800" dirty="0" smtClean="0">
              <a:solidFill>
                <a:schemeClr val="tx1"/>
              </a:solidFill>
            </a:rPr>
            <a:t>220 </a:t>
          </a:r>
          <a:endParaRPr lang="ru-RU" sz="1800" dirty="0">
            <a:solidFill>
              <a:schemeClr val="tx1"/>
            </a:solidFill>
          </a:endParaRPr>
        </a:p>
      </dgm:t>
    </dgm:pt>
    <dgm:pt modelId="{47747EBE-5C50-45E8-BFD8-0713B77E5D3C}" type="par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2927E8-8973-4E62-B7C1-06AF2F6DF368}" type="sib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985426-086A-44A3-B9AE-D0A52165E426}" type="pres">
      <dgm:prSet presAssocID="{556A4FA1-392E-47FA-8868-BACC96157991}" presName="parTxOnly" presStyleLbl="node1" presStyleIdx="0" presStyleCnt="1" custLinFactNeighborX="-776" custLinFactNeighborY="25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7E789E-6AAC-4697-9B1E-8F93A09C46C9}" type="presOf" srcId="{AC8CCFD6-6E1D-4CAA-B69E-2FEC00E95102}" destId="{0A6E3086-41B0-4C13-BA08-1712139269F9}" srcOrd="0" destOrd="0" presId="urn:microsoft.com/office/officeart/2005/8/layout/chevron1"/>
    <dgm:cxn modelId="{DF63E348-4BC7-4B64-B58C-979D85CDF391}" type="presOf" srcId="{556A4FA1-392E-47FA-8868-BACC96157991}" destId="{9C985426-086A-44A3-B9AE-D0A52165E426}" srcOrd="0" destOrd="0" presId="urn:microsoft.com/office/officeart/2005/8/layout/chevron1"/>
    <dgm:cxn modelId="{D183D0F8-530C-4ACC-8E9F-4BBBD9E4FFC3}" srcId="{AC8CCFD6-6E1D-4CAA-B69E-2FEC00E95102}" destId="{556A4FA1-392E-47FA-8868-BACC96157991}" srcOrd="0" destOrd="0" parTransId="{47747EBE-5C50-45E8-BFD8-0713B77E5D3C}" sibTransId="{182927E8-8973-4E62-B7C1-06AF2F6DF368}"/>
    <dgm:cxn modelId="{48C3C276-803A-4832-9C75-06AF60A24C9D}" type="presParOf" srcId="{0A6E3086-41B0-4C13-BA08-1712139269F9}" destId="{9C985426-086A-44A3-B9AE-D0A52165E42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6A4FA1-392E-47FA-8868-BACC96157991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Постановление Правительства НО от 04.02.2015 № 47 </a:t>
          </a:r>
        </a:p>
      </dgm:t>
    </dgm:pt>
    <dgm:pt modelId="{47747EBE-5C50-45E8-BFD8-0713B77E5D3C}" type="par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2927E8-8973-4E62-B7C1-06AF2F6DF368}" type="sib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985426-086A-44A3-B9AE-D0A52165E426}" type="pres">
      <dgm:prSet presAssocID="{556A4FA1-392E-47FA-8868-BACC96157991}" presName="parTxOnly" presStyleLbl="node1" presStyleIdx="0" presStyleCnt="1" custLinFactNeighborX="-49" custLinFactNeighborY="158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612BAB-1D43-4904-830C-5CAAE3AD86FA}" type="presOf" srcId="{AC8CCFD6-6E1D-4CAA-B69E-2FEC00E95102}" destId="{0A6E3086-41B0-4C13-BA08-1712139269F9}" srcOrd="0" destOrd="0" presId="urn:microsoft.com/office/officeart/2005/8/layout/chevron1"/>
    <dgm:cxn modelId="{D183D0F8-530C-4ACC-8E9F-4BBBD9E4FFC3}" srcId="{AC8CCFD6-6E1D-4CAA-B69E-2FEC00E95102}" destId="{556A4FA1-392E-47FA-8868-BACC96157991}" srcOrd="0" destOrd="0" parTransId="{47747EBE-5C50-45E8-BFD8-0713B77E5D3C}" sibTransId="{182927E8-8973-4E62-B7C1-06AF2F6DF368}"/>
    <dgm:cxn modelId="{E9A27939-7BE6-443C-9A80-6A5623E75B6D}" type="presOf" srcId="{556A4FA1-392E-47FA-8868-BACC96157991}" destId="{9C985426-086A-44A3-B9AE-D0A52165E426}" srcOrd="0" destOrd="0" presId="urn:microsoft.com/office/officeart/2005/8/layout/chevron1"/>
    <dgm:cxn modelId="{399CC13C-FF7C-4465-A09F-E43E76257EB2}" type="presParOf" srcId="{0A6E3086-41B0-4C13-BA08-1712139269F9}" destId="{9C985426-086A-44A3-B9AE-D0A52165E42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6A4FA1-392E-47FA-8868-BACC96157991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Постановление Правительства НО от 15.12.2015 № 834 </a:t>
          </a:r>
        </a:p>
      </dgm:t>
    </dgm:pt>
    <dgm:pt modelId="{47747EBE-5C50-45E8-BFD8-0713B77E5D3C}" type="par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2927E8-8973-4E62-B7C1-06AF2F6DF368}" type="sib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985426-086A-44A3-B9AE-D0A52165E426}" type="pres">
      <dgm:prSet presAssocID="{556A4FA1-392E-47FA-8868-BACC96157991}" presName="parTxOnly" presStyleLbl="node1" presStyleIdx="0" presStyleCnt="1" custLinFactNeighborX="49" custLinFactNeighborY="47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D8DF5B-611C-407F-8143-864CD4725A73}" type="presOf" srcId="{AC8CCFD6-6E1D-4CAA-B69E-2FEC00E95102}" destId="{0A6E3086-41B0-4C13-BA08-1712139269F9}" srcOrd="0" destOrd="0" presId="urn:microsoft.com/office/officeart/2005/8/layout/chevron1"/>
    <dgm:cxn modelId="{0D8BE0FA-7355-4F4A-BD05-A6196619DC9A}" type="presOf" srcId="{556A4FA1-392E-47FA-8868-BACC96157991}" destId="{9C985426-086A-44A3-B9AE-D0A52165E426}" srcOrd="0" destOrd="0" presId="urn:microsoft.com/office/officeart/2005/8/layout/chevron1"/>
    <dgm:cxn modelId="{D183D0F8-530C-4ACC-8E9F-4BBBD9E4FFC3}" srcId="{AC8CCFD6-6E1D-4CAA-B69E-2FEC00E95102}" destId="{556A4FA1-392E-47FA-8868-BACC96157991}" srcOrd="0" destOrd="0" parTransId="{47747EBE-5C50-45E8-BFD8-0713B77E5D3C}" sibTransId="{182927E8-8973-4E62-B7C1-06AF2F6DF368}"/>
    <dgm:cxn modelId="{0FADCD12-07F8-4B00-81EC-6FB1CD2A49D2}" type="presParOf" srcId="{0A6E3086-41B0-4C13-BA08-1712139269F9}" destId="{9C985426-086A-44A3-B9AE-D0A52165E42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6A4FA1-392E-47FA-8868-BACC96157991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Постановление Правительства НО от 15.12.2015 № 834 </a:t>
          </a:r>
        </a:p>
      </dgm:t>
    </dgm:pt>
    <dgm:pt modelId="{47747EBE-5C50-45E8-BFD8-0713B77E5D3C}" type="par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2927E8-8973-4E62-B7C1-06AF2F6DF368}" type="sib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985426-086A-44A3-B9AE-D0A52165E426}" type="pres">
      <dgm:prSet presAssocID="{556A4FA1-392E-47FA-8868-BACC96157991}" presName="parTxOnly" presStyleLbl="node1" presStyleIdx="0" presStyleCnt="1" custLinFactNeighborX="-49" custLinFactNeighborY="-142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C83A5A-A93F-47EF-AFEC-540F31F1610E}" type="presOf" srcId="{AC8CCFD6-6E1D-4CAA-B69E-2FEC00E95102}" destId="{0A6E3086-41B0-4C13-BA08-1712139269F9}" srcOrd="0" destOrd="0" presId="urn:microsoft.com/office/officeart/2005/8/layout/chevron1"/>
    <dgm:cxn modelId="{D183D0F8-530C-4ACC-8E9F-4BBBD9E4FFC3}" srcId="{AC8CCFD6-6E1D-4CAA-B69E-2FEC00E95102}" destId="{556A4FA1-392E-47FA-8868-BACC96157991}" srcOrd="0" destOrd="0" parTransId="{47747EBE-5C50-45E8-BFD8-0713B77E5D3C}" sibTransId="{182927E8-8973-4E62-B7C1-06AF2F6DF368}"/>
    <dgm:cxn modelId="{07A616D0-B4C4-49BF-9464-E667D574A762}" type="presOf" srcId="{556A4FA1-392E-47FA-8868-BACC96157991}" destId="{9C985426-086A-44A3-B9AE-D0A52165E426}" srcOrd="0" destOrd="0" presId="urn:microsoft.com/office/officeart/2005/8/layout/chevron1"/>
    <dgm:cxn modelId="{561AE0AA-3348-4C69-A85C-8C85629399A0}" type="presParOf" srcId="{0A6E3086-41B0-4C13-BA08-1712139269F9}" destId="{9C985426-086A-44A3-B9AE-D0A52165E42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6A4FA1-392E-47FA-8868-BACC96157991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Постановление Правительства НО от 15.12.2015 № 834 </a:t>
          </a:r>
        </a:p>
      </dgm:t>
    </dgm:pt>
    <dgm:pt modelId="{47747EBE-5C50-45E8-BFD8-0713B77E5D3C}" type="par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2927E8-8973-4E62-B7C1-06AF2F6DF368}" type="sib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985426-086A-44A3-B9AE-D0A52165E426}" type="pres">
      <dgm:prSet presAssocID="{556A4FA1-392E-47FA-8868-BACC96157991}" presName="parTxOnly" presStyleLbl="node1" presStyleIdx="0" presStyleCnt="1" custLinFactNeighborX="-49" custLinFactNeighborY="-142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C83A5A-A93F-47EF-AFEC-540F31F1610E}" type="presOf" srcId="{AC8CCFD6-6E1D-4CAA-B69E-2FEC00E95102}" destId="{0A6E3086-41B0-4C13-BA08-1712139269F9}" srcOrd="0" destOrd="0" presId="urn:microsoft.com/office/officeart/2005/8/layout/chevron1"/>
    <dgm:cxn modelId="{D183D0F8-530C-4ACC-8E9F-4BBBD9E4FFC3}" srcId="{AC8CCFD6-6E1D-4CAA-B69E-2FEC00E95102}" destId="{556A4FA1-392E-47FA-8868-BACC96157991}" srcOrd="0" destOrd="0" parTransId="{47747EBE-5C50-45E8-BFD8-0713B77E5D3C}" sibTransId="{182927E8-8973-4E62-B7C1-06AF2F6DF368}"/>
    <dgm:cxn modelId="{07A616D0-B4C4-49BF-9464-E667D574A762}" type="presOf" srcId="{556A4FA1-392E-47FA-8868-BACC96157991}" destId="{9C985426-086A-44A3-B9AE-D0A52165E426}" srcOrd="0" destOrd="0" presId="urn:microsoft.com/office/officeart/2005/8/layout/chevron1"/>
    <dgm:cxn modelId="{561AE0AA-3348-4C69-A85C-8C85629399A0}" type="presParOf" srcId="{0A6E3086-41B0-4C13-BA08-1712139269F9}" destId="{9C985426-086A-44A3-B9AE-D0A52165E42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6A4FA1-392E-47FA-8868-BACC96157991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Постановление Правительства НО от 15.12.2015 № 834 </a:t>
          </a:r>
        </a:p>
      </dgm:t>
    </dgm:pt>
    <dgm:pt modelId="{47747EBE-5C50-45E8-BFD8-0713B77E5D3C}" type="par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2927E8-8973-4E62-B7C1-06AF2F6DF368}" type="sib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985426-086A-44A3-B9AE-D0A52165E426}" type="pres">
      <dgm:prSet presAssocID="{556A4FA1-392E-47FA-8868-BACC96157991}" presName="parTxOnly" presStyleLbl="node1" presStyleIdx="0" presStyleCnt="1" custLinFactNeighborX="-49" custLinFactNeighborY="-142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E8FD14-EBE1-4FD8-AE38-CB33246EE228}" type="presOf" srcId="{556A4FA1-392E-47FA-8868-BACC96157991}" destId="{9C985426-086A-44A3-B9AE-D0A52165E426}" srcOrd="0" destOrd="0" presId="urn:microsoft.com/office/officeart/2005/8/layout/chevron1"/>
    <dgm:cxn modelId="{F326DE89-2E01-4648-8D4B-0FB4B455BFED}" type="presOf" srcId="{AC8CCFD6-6E1D-4CAA-B69E-2FEC00E95102}" destId="{0A6E3086-41B0-4C13-BA08-1712139269F9}" srcOrd="0" destOrd="0" presId="urn:microsoft.com/office/officeart/2005/8/layout/chevron1"/>
    <dgm:cxn modelId="{D183D0F8-530C-4ACC-8E9F-4BBBD9E4FFC3}" srcId="{AC8CCFD6-6E1D-4CAA-B69E-2FEC00E95102}" destId="{556A4FA1-392E-47FA-8868-BACC96157991}" srcOrd="0" destOrd="0" parTransId="{47747EBE-5C50-45E8-BFD8-0713B77E5D3C}" sibTransId="{182927E8-8973-4E62-B7C1-06AF2F6DF368}"/>
    <dgm:cxn modelId="{E5CAF89D-4B96-4FDF-A5C4-6D0D5B911BBF}" type="presParOf" srcId="{0A6E3086-41B0-4C13-BA08-1712139269F9}" destId="{9C985426-086A-44A3-B9AE-D0A52165E42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6A4FA1-392E-47FA-8868-BACC96157991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Постановление Правительства НО от 15.12.2015 № 834 </a:t>
          </a:r>
        </a:p>
      </dgm:t>
    </dgm:pt>
    <dgm:pt modelId="{47747EBE-5C50-45E8-BFD8-0713B77E5D3C}" type="par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2927E8-8973-4E62-B7C1-06AF2F6DF368}" type="sibTrans" cxnId="{D183D0F8-530C-4ACC-8E9F-4BBBD9E4FF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985426-086A-44A3-B9AE-D0A52165E426}" type="pres">
      <dgm:prSet presAssocID="{556A4FA1-392E-47FA-8868-BACC96157991}" presName="parTxOnly" presStyleLbl="node1" presStyleIdx="0" presStyleCnt="1" custLinFactNeighborX="-49" custLinFactNeighborY="-142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C83A5A-A93F-47EF-AFEC-540F31F1610E}" type="presOf" srcId="{AC8CCFD6-6E1D-4CAA-B69E-2FEC00E95102}" destId="{0A6E3086-41B0-4C13-BA08-1712139269F9}" srcOrd="0" destOrd="0" presId="urn:microsoft.com/office/officeart/2005/8/layout/chevron1"/>
    <dgm:cxn modelId="{D183D0F8-530C-4ACC-8E9F-4BBBD9E4FFC3}" srcId="{AC8CCFD6-6E1D-4CAA-B69E-2FEC00E95102}" destId="{556A4FA1-392E-47FA-8868-BACC96157991}" srcOrd="0" destOrd="0" parTransId="{47747EBE-5C50-45E8-BFD8-0713B77E5D3C}" sibTransId="{182927E8-8973-4E62-B7C1-06AF2F6DF368}"/>
    <dgm:cxn modelId="{07A616D0-B4C4-49BF-9464-E667D574A762}" type="presOf" srcId="{556A4FA1-392E-47FA-8868-BACC96157991}" destId="{9C985426-086A-44A3-B9AE-D0A52165E426}" srcOrd="0" destOrd="0" presId="urn:microsoft.com/office/officeart/2005/8/layout/chevron1"/>
    <dgm:cxn modelId="{561AE0AA-3348-4C69-A85C-8C85629399A0}" type="presParOf" srcId="{0A6E3086-41B0-4C13-BA08-1712139269F9}" destId="{9C985426-086A-44A3-B9AE-D0A52165E42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DB86F-9C24-47D0-840B-47F8155FE316}">
      <dgm:prSet phldrT="[Текст]" custT="1"/>
      <dgm:spPr/>
      <dgm:t>
        <a:bodyPr anchor="ctr"/>
        <a:lstStyle/>
        <a:p>
          <a:pPr>
            <a:spcAft>
              <a:spcPts val="0"/>
            </a:spcAft>
          </a:pPr>
          <a:r>
            <a:rPr lang="ru-RU" sz="1050" dirty="0">
              <a:solidFill>
                <a:schemeClr val="tx1"/>
              </a:solidFill>
            </a:rPr>
            <a:t>Постановление Правительства НО от 15.02.2024 г. № 55 </a:t>
          </a: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55C1C99-C02A-4CD9-8E60-0058A2B61236}">
      <dgm:prSet phldrT="[Текст]" custT="1"/>
      <dgm:spPr/>
      <dgm:t>
        <a:bodyPr anchor="ctr"/>
        <a:lstStyle/>
        <a:p>
          <a:pPr>
            <a:spcAft>
              <a:spcPts val="0"/>
            </a:spcAft>
          </a:pPr>
          <a:r>
            <a:rPr lang="ru-RU" sz="1050" dirty="0">
              <a:solidFill>
                <a:schemeClr val="tx1"/>
              </a:solidFill>
            </a:rPr>
            <a:t>Муниципальный НПА</a:t>
          </a:r>
        </a:p>
      </dgm:t>
    </dgm:pt>
    <dgm:pt modelId="{1EDC6E0B-FBDB-4358-9AC7-BAF924BFEBE0}" type="parTrans" cxnId="{4B64CF68-F982-4537-9728-798C733F6E52}">
      <dgm:prSet/>
      <dgm:spPr/>
      <dgm:t>
        <a:bodyPr/>
        <a:lstStyle/>
        <a:p>
          <a:endParaRPr lang="ru-RU"/>
        </a:p>
      </dgm:t>
    </dgm:pt>
    <dgm:pt modelId="{76A90A4F-E6FD-43A4-9D6B-6D06951B65A8}" type="sibTrans" cxnId="{4B64CF68-F982-4537-9728-798C733F6E52}">
      <dgm:prSet/>
      <dgm:spPr/>
      <dgm:t>
        <a:bodyPr/>
        <a:lstStyle/>
        <a:p>
          <a:endParaRPr lang="ru-RU"/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EAB786-2612-4561-A564-7BA33F658C16}" type="pres">
      <dgm:prSet presAssocID="{67EDB86F-9C24-47D0-840B-47F8155FE316}" presName="parTxOnly" presStyleLbl="node1" presStyleIdx="0" presStyleCnt="2" custScaleX="128045" custLinFactNeighborX="-531" custLinFactNeighborY="294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7B027-DCA8-4662-8BC7-FE9D5CB93FD2}" type="pres">
      <dgm:prSet presAssocID="{64E863EB-6969-4CF1-9E8A-A60097FB65A4}" presName="parTxOnlySpace" presStyleCnt="0"/>
      <dgm:spPr/>
    </dgm:pt>
    <dgm:pt modelId="{1D43BAA0-1D0C-48E9-8754-71AAB3901A01}" type="pres">
      <dgm:prSet presAssocID="{855C1C99-C02A-4CD9-8E60-0058A2B61236}" presName="parTxOnly" presStyleLbl="node1" presStyleIdx="1" presStyleCnt="2" custLinFactNeighborX="490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AAC1A4-FDB0-4034-91F2-F770E932E431}" type="presOf" srcId="{67EDB86F-9C24-47D0-840B-47F8155FE316}" destId="{7EEAB786-2612-4561-A564-7BA33F658C16}" srcOrd="0" destOrd="0" presId="urn:microsoft.com/office/officeart/2005/8/layout/chevron1"/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4B64CF68-F982-4537-9728-798C733F6E52}" srcId="{AC8CCFD6-6E1D-4CAA-B69E-2FEC00E95102}" destId="{855C1C99-C02A-4CD9-8E60-0058A2B61236}" srcOrd="1" destOrd="0" parTransId="{1EDC6E0B-FBDB-4358-9AC7-BAF924BFEBE0}" sibTransId="{76A90A4F-E6FD-43A4-9D6B-6D06951B65A8}"/>
    <dgm:cxn modelId="{08228F2A-61FE-4869-AB45-3B1D981B0578}" type="presOf" srcId="{AC8CCFD6-6E1D-4CAA-B69E-2FEC00E95102}" destId="{0A6E3086-41B0-4C13-BA08-1712139269F9}" srcOrd="0" destOrd="0" presId="urn:microsoft.com/office/officeart/2005/8/layout/chevron1"/>
    <dgm:cxn modelId="{6B1DCE5F-1792-4575-A75B-04585EDB019E}" type="presOf" srcId="{855C1C99-C02A-4CD9-8E60-0058A2B61236}" destId="{1D43BAA0-1D0C-48E9-8754-71AAB3901A01}" srcOrd="0" destOrd="0" presId="urn:microsoft.com/office/officeart/2005/8/layout/chevron1"/>
    <dgm:cxn modelId="{E9FAC3A0-5F95-4DEA-A364-C986CAA9F9A4}" type="presParOf" srcId="{0A6E3086-41B0-4C13-BA08-1712139269F9}" destId="{7EEAB786-2612-4561-A564-7BA33F658C16}" srcOrd="0" destOrd="0" presId="urn:microsoft.com/office/officeart/2005/8/layout/chevron1"/>
    <dgm:cxn modelId="{65D0B491-12F7-40C8-A7C3-6230F4A1B4E9}" type="presParOf" srcId="{0A6E3086-41B0-4C13-BA08-1712139269F9}" destId="{54E7B027-DCA8-4662-8BC7-FE9D5CB93FD2}" srcOrd="1" destOrd="0" presId="urn:microsoft.com/office/officeart/2005/8/layout/chevron1"/>
    <dgm:cxn modelId="{35D819F4-9C22-43DA-A029-0AC3974BE9E7}" type="presParOf" srcId="{0A6E3086-41B0-4C13-BA08-1712139269F9}" destId="{1D43BAA0-1D0C-48E9-8754-71AAB3901A01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19F14AD3-7D89-4D03-BC5E-7D630613E191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8A3BD7-56B3-40B0-88A7-0813E4648752}">
      <dgm:prSet phldrT="[Текст]" custT="1"/>
      <dgm:spPr/>
      <dgm:t>
        <a:bodyPr lIns="828000" tIns="0" rIns="0" bIns="0"/>
        <a:lstStyle/>
        <a:p>
          <a:r>
            <a:rPr lang="ru-RU" sz="1400" b="1" u="sng" dirty="0">
              <a:effectLst/>
              <a:latin typeface="+mn-lt"/>
              <a:ea typeface="Times New Roman" panose="02020603050405020304" pitchFamily="18" charset="0"/>
            </a:rPr>
            <a:t>Ежемесячная выплата молодым специалистам (до 35 лет) в течение            2-х лет:</a:t>
          </a:r>
        </a:p>
        <a:p>
          <a:r>
            <a:rPr lang="ru-RU" sz="1400" dirty="0">
              <a:effectLst/>
              <a:latin typeface="+mn-lt"/>
            </a:rPr>
            <a:t>С высшим образованием </a:t>
          </a:r>
          <a:r>
            <a:rPr lang="ru-RU" sz="1400" dirty="0">
              <a:latin typeface="+mn-lt"/>
            </a:rPr>
            <a:t>–</a:t>
          </a:r>
          <a:r>
            <a:rPr lang="ru-RU" sz="1400" dirty="0">
              <a:effectLst/>
              <a:latin typeface="+mn-lt"/>
            </a:rPr>
            <a:t> 8 000 руб.;</a:t>
          </a:r>
        </a:p>
        <a:p>
          <a:r>
            <a:rPr lang="ru-RU" sz="1400" dirty="0">
              <a:effectLst/>
              <a:latin typeface="+mn-lt"/>
            </a:rPr>
            <a:t>Со средним профессиональным образованием </a:t>
          </a:r>
          <a:r>
            <a:rPr lang="ru-RU" sz="1400" dirty="0">
              <a:latin typeface="+mn-lt"/>
            </a:rPr>
            <a:t>–</a:t>
          </a:r>
          <a:r>
            <a:rPr lang="ru-RU" sz="1400" dirty="0">
              <a:effectLst/>
              <a:latin typeface="+mn-lt"/>
            </a:rPr>
            <a:t> 6 000 руб.</a:t>
          </a:r>
          <a:endParaRPr lang="ru-RU" sz="1400" dirty="0">
            <a:latin typeface="+mn-lt"/>
          </a:endParaRPr>
        </a:p>
      </dgm:t>
    </dgm:pt>
    <dgm:pt modelId="{8C8914F8-7573-46CE-B557-420F5B4EC6E2}" type="parTrans" cxnId="{A6AC3BB0-46BA-4004-BDF8-956A15F19FC0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FA460414-E6ED-4DE8-BB59-44E7BEDD2E47}" type="sibTrans" cxnId="{A6AC3BB0-46BA-4004-BDF8-956A15F19FC0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A500E446-B7CC-4C3E-97C7-FE7B248A6310}">
      <dgm:prSet phldrT="[Текст]" custT="1"/>
      <dgm:spPr/>
      <dgm:t>
        <a:bodyPr/>
        <a:lstStyle/>
        <a:p>
          <a:endParaRPr lang="ru-RU" sz="1400" dirty="0">
            <a:effectLst/>
            <a:latin typeface="+mn-lt"/>
          </a:endParaRPr>
        </a:p>
        <a:p>
          <a:r>
            <a:rPr lang="ru-RU" sz="1400" b="1" u="sng" dirty="0">
              <a:effectLst/>
              <a:latin typeface="+mn-lt"/>
            </a:rPr>
            <a:t>Ежемесячная выплата молодым работникам (до 35 лет) в течение            2-х лет </a:t>
          </a:r>
          <a:r>
            <a:rPr lang="ru-RU" sz="1400" dirty="0">
              <a:latin typeface="+mn-lt"/>
            </a:rPr>
            <a:t>–</a:t>
          </a:r>
          <a:r>
            <a:rPr lang="ru-RU" sz="1400" dirty="0">
              <a:effectLst/>
              <a:latin typeface="+mn-lt"/>
            </a:rPr>
            <a:t> 4 000 руб.</a:t>
          </a:r>
        </a:p>
        <a:p>
          <a:endParaRPr lang="ru-RU" sz="1400" dirty="0">
            <a:effectLst/>
            <a:latin typeface="+mn-lt"/>
          </a:endParaRPr>
        </a:p>
      </dgm:t>
    </dgm:pt>
    <dgm:pt modelId="{A8BA0891-1951-405D-A24A-07F3AD9808DD}" type="parTrans" cxnId="{00B2E8DA-3736-4615-B452-309F09CAFBE9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DC61B951-8741-4B33-82D9-BE5E0B04ACF4}" type="sibTrans" cxnId="{00B2E8DA-3736-4615-B452-309F09CAFBE9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7135B5F5-14AF-408F-9897-032BCE60654C}">
      <dgm:prSet phldrT="[Текст]" custT="1"/>
      <dgm:spPr/>
      <dgm:t>
        <a:bodyPr rIns="0"/>
        <a:lstStyle/>
        <a:p>
          <a:pPr>
            <a:spcAft>
              <a:spcPts val="0"/>
            </a:spcAft>
          </a:pPr>
          <a:r>
            <a:rPr lang="ru-RU" sz="1400" b="1" u="sng" dirty="0">
              <a:effectLst/>
              <a:latin typeface="+mn-lt"/>
              <a:ea typeface="Times New Roman" panose="02020603050405020304" pitchFamily="18" charset="0"/>
            </a:rPr>
            <a:t>Пособие молодым специалистам </a:t>
          </a:r>
        </a:p>
        <a:p>
          <a:pPr>
            <a:spcAft>
              <a:spcPct val="35000"/>
            </a:spcAft>
          </a:pPr>
          <a:r>
            <a:rPr lang="ru-RU" sz="1400" b="1" u="sng" dirty="0">
              <a:effectLst/>
              <a:latin typeface="+mn-lt"/>
              <a:ea typeface="Times New Roman" panose="02020603050405020304" pitchFamily="18" charset="0"/>
            </a:rPr>
            <a:t>(до 35 лет):</a:t>
          </a:r>
        </a:p>
        <a:p>
          <a:pPr>
            <a:spcAft>
              <a:spcPct val="35000"/>
            </a:spcAft>
          </a:pPr>
          <a:r>
            <a:rPr lang="ru-RU" sz="1400" dirty="0">
              <a:effectLst/>
              <a:latin typeface="+mn-lt"/>
            </a:rPr>
            <a:t>С высшим образованием </a:t>
          </a:r>
          <a:r>
            <a:rPr lang="ru-RU" sz="1400" dirty="0">
              <a:latin typeface="+mn-lt"/>
            </a:rPr>
            <a:t>-</a:t>
          </a:r>
          <a:r>
            <a:rPr lang="ru-RU" sz="1400" dirty="0">
              <a:effectLst/>
              <a:latin typeface="+mn-lt"/>
            </a:rPr>
            <a:t> 500 000 руб. </a:t>
          </a:r>
        </a:p>
        <a:p>
          <a:pPr>
            <a:spcAft>
              <a:spcPct val="35000"/>
            </a:spcAft>
          </a:pPr>
          <a:r>
            <a:rPr lang="ru-RU" sz="1400" dirty="0">
              <a:effectLst/>
              <a:latin typeface="+mn-lt"/>
            </a:rPr>
            <a:t>Со средним профессиональным образованием </a:t>
          </a:r>
          <a:r>
            <a:rPr lang="ru-RU" sz="1400" dirty="0">
              <a:latin typeface="+mn-lt"/>
            </a:rPr>
            <a:t>-</a:t>
          </a:r>
          <a:r>
            <a:rPr lang="ru-RU" sz="1400" dirty="0">
              <a:effectLst/>
              <a:latin typeface="+mn-lt"/>
            </a:rPr>
            <a:t> 400 000 руб.</a:t>
          </a:r>
        </a:p>
      </dgm:t>
    </dgm:pt>
    <dgm:pt modelId="{C79FBD72-309C-48D2-8DA1-B396D408536C}" type="parTrans" cxnId="{652A730A-EF38-446D-B488-B7FC99DCE453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9BB1DED4-27A4-48FD-AE7A-A3D4E59DC5CA}" type="sibTrans" cxnId="{652A730A-EF38-446D-B488-B7FC99DCE453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1F801D85-7B37-42FA-A072-4CDD66B20148}">
      <dgm:prSet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ru-RU" sz="1400" b="1" u="sng" dirty="0">
              <a:latin typeface="+mn-lt"/>
            </a:rPr>
            <a:t>Ежемесячная доплата к страховой пенсии: </a:t>
          </a:r>
        </a:p>
        <a:p>
          <a:r>
            <a:rPr lang="ru-RU" sz="1400" dirty="0">
              <a:latin typeface="+mn-lt"/>
            </a:rPr>
            <a:t>при общем стаже работы в должности руководителя</a:t>
          </a:r>
          <a:r>
            <a:rPr lang="en-US" sz="1400" dirty="0">
              <a:latin typeface="+mn-lt"/>
            </a:rPr>
            <a:t>:</a:t>
          </a:r>
        </a:p>
        <a:p>
          <a:r>
            <a:rPr lang="ru-RU" sz="1400" dirty="0">
              <a:latin typeface="+mn-lt"/>
            </a:rPr>
            <a:t>от 10 до 15 лет – 2 000</a:t>
          </a:r>
          <a:r>
            <a:rPr lang="en-US" sz="1400" dirty="0">
              <a:latin typeface="+mn-lt"/>
            </a:rPr>
            <a:t> </a:t>
          </a:r>
          <a:r>
            <a:rPr lang="ru-RU" sz="1400" dirty="0">
              <a:latin typeface="+mn-lt"/>
            </a:rPr>
            <a:t>руб.;</a:t>
          </a:r>
        </a:p>
        <a:p>
          <a:r>
            <a:rPr lang="ru-RU" sz="1400" dirty="0">
              <a:latin typeface="+mn-lt"/>
            </a:rPr>
            <a:t>свыше 15 лет – 2 500 руб.</a:t>
          </a:r>
        </a:p>
      </dgm:t>
    </dgm:pt>
    <dgm:pt modelId="{3C2E3C8D-6F3E-451C-A3F0-3CD69AFC37ED}" type="parTrans" cxnId="{08C20896-77C4-46C3-9F43-C987C8795403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97DED62B-C54D-44A0-ABFA-D3D6C05A11D4}" type="sibTrans" cxnId="{08C20896-77C4-46C3-9F43-C987C8795403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D12A0AB4-47C3-4D70-9CD8-90589D8AE1D9}">
      <dgm:prSet custT="1"/>
      <dgm:spPr/>
      <dgm:t>
        <a:bodyPr/>
        <a:lstStyle/>
        <a:p>
          <a:r>
            <a:rPr lang="ru-RU" sz="1400" b="1" u="sng" dirty="0">
              <a:latin typeface="+mn-lt"/>
            </a:rPr>
            <a:t>Выплата аграрной стипендии:</a:t>
          </a:r>
        </a:p>
        <a:p>
          <a:r>
            <a:rPr lang="ru-RU" sz="1400" dirty="0">
              <a:latin typeface="+mn-lt"/>
            </a:rPr>
            <a:t>Стипендии студентов ВУЗов – 4 000 руб.;</a:t>
          </a:r>
        </a:p>
        <a:p>
          <a:r>
            <a:rPr lang="ru-RU" sz="1400" dirty="0"/>
            <a:t>Стипендии студентов  ПОО – 3 000 руб.</a:t>
          </a:r>
          <a:endParaRPr lang="ru-RU" sz="1400" dirty="0">
            <a:latin typeface="+mn-lt"/>
          </a:endParaRPr>
        </a:p>
      </dgm:t>
    </dgm:pt>
    <dgm:pt modelId="{886F23F7-9513-4F89-8997-97C0F3934A13}" type="parTrans" cxnId="{D26B1F26-22BC-4433-8251-2D29B3EFE176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73144FB4-53AC-4913-A97E-D3E521719067}" type="sibTrans" cxnId="{D26B1F26-22BC-4433-8251-2D29B3EFE176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82FBE4C0-1220-4AB8-8AD6-33C15CC18A2B}" type="pres">
      <dgm:prSet presAssocID="{19F14AD3-7D89-4D03-BC5E-7D630613E19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149A92-A170-43C2-BB32-4E8D59F96E7A}" type="pres">
      <dgm:prSet presAssocID="{118A3BD7-56B3-40B0-88A7-0813E4648752}" presName="composite" presStyleCnt="0"/>
      <dgm:spPr/>
    </dgm:pt>
    <dgm:pt modelId="{8AD6562F-C313-4602-B9F1-19823D643A93}" type="pres">
      <dgm:prSet presAssocID="{118A3BD7-56B3-40B0-88A7-0813E4648752}" presName="rect1" presStyleLbl="trAlignAcc1" presStyleIdx="0" presStyleCnt="5" custScaleY="106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6A854-52FD-442E-96DF-A2E4D40D52A1}" type="pres">
      <dgm:prSet presAssocID="{118A3BD7-56B3-40B0-88A7-0813E4648752}" presName="rect2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  <dgm:pt modelId="{BF449172-776B-425A-AD1E-30CA35C7C00A}" type="pres">
      <dgm:prSet presAssocID="{FA460414-E6ED-4DE8-BB59-44E7BEDD2E47}" presName="sibTrans" presStyleCnt="0"/>
      <dgm:spPr/>
    </dgm:pt>
    <dgm:pt modelId="{CC381701-0D21-459F-821F-65435602B332}" type="pres">
      <dgm:prSet presAssocID="{A500E446-B7CC-4C3E-97C7-FE7B248A6310}" presName="composite" presStyleCnt="0"/>
      <dgm:spPr/>
    </dgm:pt>
    <dgm:pt modelId="{904763E1-8D75-430B-943A-3F5DB848FF6E}" type="pres">
      <dgm:prSet presAssocID="{A500E446-B7CC-4C3E-97C7-FE7B248A6310}" presName="rect1" presStyleLbl="trAlignAcc1" presStyleIdx="1" presStyleCnt="5" custScaleY="102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ED6E57-7DF2-4291-B6CE-F1F1ED4D4522}" type="pres">
      <dgm:prSet presAssocID="{A500E446-B7CC-4C3E-97C7-FE7B248A6310}" presName="rect2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BCAA2771-A288-45F8-A01F-C7EB3792A9CF}" type="pres">
      <dgm:prSet presAssocID="{DC61B951-8741-4B33-82D9-BE5E0B04ACF4}" presName="sibTrans" presStyleCnt="0"/>
      <dgm:spPr/>
    </dgm:pt>
    <dgm:pt modelId="{39B1BB52-963D-4D16-A361-5F0682583032}" type="pres">
      <dgm:prSet presAssocID="{7135B5F5-14AF-408F-9897-032BCE60654C}" presName="composite" presStyleCnt="0"/>
      <dgm:spPr/>
    </dgm:pt>
    <dgm:pt modelId="{3F19AE95-AC38-4C80-9543-0659551B2EB3}" type="pres">
      <dgm:prSet presAssocID="{7135B5F5-14AF-408F-9897-032BCE60654C}" presName="rect1" presStyleLbl="trAlignAcc1" presStyleIdx="2" presStyleCnt="5" custScaleY="136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D24F9-DCBB-4623-A025-5ADC0A4A661B}" type="pres">
      <dgm:prSet presAssocID="{7135B5F5-14AF-408F-9897-032BCE60654C}" presName="rect2" presStyleLbl="fgImgPlace1" presStyleIdx="2" presStyleCnt="5" custLinFactNeighborX="4484" custLinFactNeighborY="-1079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A11C9442-C640-4E95-AA9E-7E358127221E}" type="pres">
      <dgm:prSet presAssocID="{9BB1DED4-27A4-48FD-AE7A-A3D4E59DC5CA}" presName="sibTrans" presStyleCnt="0"/>
      <dgm:spPr/>
    </dgm:pt>
    <dgm:pt modelId="{E56D9A63-7423-4A57-A5AB-A1D5E205A253}" type="pres">
      <dgm:prSet presAssocID="{1F801D85-7B37-42FA-A072-4CDD66B20148}" presName="composite" presStyleCnt="0"/>
      <dgm:spPr/>
    </dgm:pt>
    <dgm:pt modelId="{4848EEB9-E765-42C2-A898-523124211883}" type="pres">
      <dgm:prSet presAssocID="{1F801D85-7B37-42FA-A072-4CDD66B20148}" presName="rect1" presStyleLbl="trAlignAcc1" presStyleIdx="3" presStyleCnt="5" custScaleY="123528" custLinFactY="50713" custLinFactNeighborX="-21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1F76D-8639-41F4-8DC5-47607B698879}" type="pres">
      <dgm:prSet presAssocID="{1F801D85-7B37-42FA-A072-4CDD66B20148}" presName="rect2" presStyleLbl="fgImgPlace1" presStyleIdx="3" presStyleCnt="5" custLinFactY="25772" custLinFactNeighborX="1606" custLinFactNeighborY="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ABAA92F2-4321-4E41-8AD4-DF6A4081CDE2}" type="pres">
      <dgm:prSet presAssocID="{97DED62B-C54D-44A0-ABFA-D3D6C05A11D4}" presName="sibTrans" presStyleCnt="0"/>
      <dgm:spPr/>
    </dgm:pt>
    <dgm:pt modelId="{02147201-1230-4F30-A09C-2A2D6762D062}" type="pres">
      <dgm:prSet presAssocID="{D12A0AB4-47C3-4D70-9CD8-90589D8AE1D9}" presName="composite" presStyleCnt="0"/>
      <dgm:spPr/>
    </dgm:pt>
    <dgm:pt modelId="{5A45FF1E-C905-4C34-A446-C5076F29949F}" type="pres">
      <dgm:prSet presAssocID="{D12A0AB4-47C3-4D70-9CD8-90589D8AE1D9}" presName="rect1" presStyleLbl="trAlignAcc1" presStyleIdx="4" presStyleCnt="5" custScaleY="137155" custLinFactY="-49223" custLinFactNeighborX="5642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AA527-93E3-4867-9C91-B10A5746D5F8}" type="pres">
      <dgm:prSet presAssocID="{D12A0AB4-47C3-4D70-9CD8-90589D8AE1D9}" presName="rect2" presStyleLbl="fgImgPlace1" presStyleIdx="4" presStyleCnt="5" custScaleX="77867" custScaleY="56780" custLinFactX="100000" custLinFactY="-39737" custLinFactNeighborX="155772" custLinFactNeighborY="-100000"/>
      <dgm:spPr/>
    </dgm:pt>
  </dgm:ptLst>
  <dgm:cxnLst>
    <dgm:cxn modelId="{652A730A-EF38-446D-B488-B7FC99DCE453}" srcId="{19F14AD3-7D89-4D03-BC5E-7D630613E191}" destId="{7135B5F5-14AF-408F-9897-032BCE60654C}" srcOrd="2" destOrd="0" parTransId="{C79FBD72-309C-48D2-8DA1-B396D408536C}" sibTransId="{9BB1DED4-27A4-48FD-AE7A-A3D4E59DC5CA}"/>
    <dgm:cxn modelId="{4522FC6C-BA27-40DE-874F-4224F92A8EC9}" type="presOf" srcId="{1F801D85-7B37-42FA-A072-4CDD66B20148}" destId="{4848EEB9-E765-42C2-A898-523124211883}" srcOrd="0" destOrd="0" presId="urn:microsoft.com/office/officeart/2008/layout/PictureStrips"/>
    <dgm:cxn modelId="{9CC0118B-C32D-47ED-B958-1F347696A9BB}" type="presOf" srcId="{118A3BD7-56B3-40B0-88A7-0813E4648752}" destId="{8AD6562F-C313-4602-B9F1-19823D643A93}" srcOrd="0" destOrd="0" presId="urn:microsoft.com/office/officeart/2008/layout/PictureStrips"/>
    <dgm:cxn modelId="{D26B1F26-22BC-4433-8251-2D29B3EFE176}" srcId="{19F14AD3-7D89-4D03-BC5E-7D630613E191}" destId="{D12A0AB4-47C3-4D70-9CD8-90589D8AE1D9}" srcOrd="4" destOrd="0" parTransId="{886F23F7-9513-4F89-8997-97C0F3934A13}" sibTransId="{73144FB4-53AC-4913-A97E-D3E521719067}"/>
    <dgm:cxn modelId="{A6AC3BB0-46BA-4004-BDF8-956A15F19FC0}" srcId="{19F14AD3-7D89-4D03-BC5E-7D630613E191}" destId="{118A3BD7-56B3-40B0-88A7-0813E4648752}" srcOrd="0" destOrd="0" parTransId="{8C8914F8-7573-46CE-B557-420F5B4EC6E2}" sibTransId="{FA460414-E6ED-4DE8-BB59-44E7BEDD2E47}"/>
    <dgm:cxn modelId="{C93C566A-945A-4BF1-9E62-C8A1859DAD58}" type="presOf" srcId="{D12A0AB4-47C3-4D70-9CD8-90589D8AE1D9}" destId="{5A45FF1E-C905-4C34-A446-C5076F29949F}" srcOrd="0" destOrd="0" presId="urn:microsoft.com/office/officeart/2008/layout/PictureStrips"/>
    <dgm:cxn modelId="{08C20896-77C4-46C3-9F43-C987C8795403}" srcId="{19F14AD3-7D89-4D03-BC5E-7D630613E191}" destId="{1F801D85-7B37-42FA-A072-4CDD66B20148}" srcOrd="3" destOrd="0" parTransId="{3C2E3C8D-6F3E-451C-A3F0-3CD69AFC37ED}" sibTransId="{97DED62B-C54D-44A0-ABFA-D3D6C05A11D4}"/>
    <dgm:cxn modelId="{F8B2DC45-4F55-4722-BCF2-491060EA18AC}" type="presOf" srcId="{A500E446-B7CC-4C3E-97C7-FE7B248A6310}" destId="{904763E1-8D75-430B-943A-3F5DB848FF6E}" srcOrd="0" destOrd="0" presId="urn:microsoft.com/office/officeart/2008/layout/PictureStrips"/>
    <dgm:cxn modelId="{00B2E8DA-3736-4615-B452-309F09CAFBE9}" srcId="{19F14AD3-7D89-4D03-BC5E-7D630613E191}" destId="{A500E446-B7CC-4C3E-97C7-FE7B248A6310}" srcOrd="1" destOrd="0" parTransId="{A8BA0891-1951-405D-A24A-07F3AD9808DD}" sibTransId="{DC61B951-8741-4B33-82D9-BE5E0B04ACF4}"/>
    <dgm:cxn modelId="{C69C45BF-6FAF-42D5-988D-665B444DD732}" type="presOf" srcId="{7135B5F5-14AF-408F-9897-032BCE60654C}" destId="{3F19AE95-AC38-4C80-9543-0659551B2EB3}" srcOrd="0" destOrd="0" presId="urn:microsoft.com/office/officeart/2008/layout/PictureStrips"/>
    <dgm:cxn modelId="{D43C0C65-BF58-47A6-B6D2-A8537A0CDFEC}" type="presOf" srcId="{19F14AD3-7D89-4D03-BC5E-7D630613E191}" destId="{82FBE4C0-1220-4AB8-8AD6-33C15CC18A2B}" srcOrd="0" destOrd="0" presId="urn:microsoft.com/office/officeart/2008/layout/PictureStrips"/>
    <dgm:cxn modelId="{19EBAEAF-98C6-4B34-8F0B-A49FCDFEE7D4}" type="presParOf" srcId="{82FBE4C0-1220-4AB8-8AD6-33C15CC18A2B}" destId="{7E149A92-A170-43C2-BB32-4E8D59F96E7A}" srcOrd="0" destOrd="0" presId="urn:microsoft.com/office/officeart/2008/layout/PictureStrips"/>
    <dgm:cxn modelId="{B0EAC65C-8642-46EE-9890-99DC93EC482B}" type="presParOf" srcId="{7E149A92-A170-43C2-BB32-4E8D59F96E7A}" destId="{8AD6562F-C313-4602-B9F1-19823D643A93}" srcOrd="0" destOrd="0" presId="urn:microsoft.com/office/officeart/2008/layout/PictureStrips"/>
    <dgm:cxn modelId="{799692AA-5FAA-4751-B3B1-A5AE9C25B1E9}" type="presParOf" srcId="{7E149A92-A170-43C2-BB32-4E8D59F96E7A}" destId="{A886A854-52FD-442E-96DF-A2E4D40D52A1}" srcOrd="1" destOrd="0" presId="urn:microsoft.com/office/officeart/2008/layout/PictureStrips"/>
    <dgm:cxn modelId="{4402BA13-65B8-4A89-A017-E2F239316CC7}" type="presParOf" srcId="{82FBE4C0-1220-4AB8-8AD6-33C15CC18A2B}" destId="{BF449172-776B-425A-AD1E-30CA35C7C00A}" srcOrd="1" destOrd="0" presId="urn:microsoft.com/office/officeart/2008/layout/PictureStrips"/>
    <dgm:cxn modelId="{977F2CC9-A4B6-4E90-94C8-1B3848BBD834}" type="presParOf" srcId="{82FBE4C0-1220-4AB8-8AD6-33C15CC18A2B}" destId="{CC381701-0D21-459F-821F-65435602B332}" srcOrd="2" destOrd="0" presId="urn:microsoft.com/office/officeart/2008/layout/PictureStrips"/>
    <dgm:cxn modelId="{C5149239-7527-4C2E-9E3A-17B18E67FE3C}" type="presParOf" srcId="{CC381701-0D21-459F-821F-65435602B332}" destId="{904763E1-8D75-430B-943A-3F5DB848FF6E}" srcOrd="0" destOrd="0" presId="urn:microsoft.com/office/officeart/2008/layout/PictureStrips"/>
    <dgm:cxn modelId="{216119BF-A666-414B-BBF6-4F245A2EF4B2}" type="presParOf" srcId="{CC381701-0D21-459F-821F-65435602B332}" destId="{98ED6E57-7DF2-4291-B6CE-F1F1ED4D4522}" srcOrd="1" destOrd="0" presId="urn:microsoft.com/office/officeart/2008/layout/PictureStrips"/>
    <dgm:cxn modelId="{2AE746DA-1E00-49C8-BD41-8FF263769623}" type="presParOf" srcId="{82FBE4C0-1220-4AB8-8AD6-33C15CC18A2B}" destId="{BCAA2771-A288-45F8-A01F-C7EB3792A9CF}" srcOrd="3" destOrd="0" presId="urn:microsoft.com/office/officeart/2008/layout/PictureStrips"/>
    <dgm:cxn modelId="{C0675045-6B94-4736-81AF-006D3EA5F9A1}" type="presParOf" srcId="{82FBE4C0-1220-4AB8-8AD6-33C15CC18A2B}" destId="{39B1BB52-963D-4D16-A361-5F0682583032}" srcOrd="4" destOrd="0" presId="urn:microsoft.com/office/officeart/2008/layout/PictureStrips"/>
    <dgm:cxn modelId="{5DFD1170-9B34-4989-AD84-AEE0FD8CA3F1}" type="presParOf" srcId="{39B1BB52-963D-4D16-A361-5F0682583032}" destId="{3F19AE95-AC38-4C80-9543-0659551B2EB3}" srcOrd="0" destOrd="0" presId="urn:microsoft.com/office/officeart/2008/layout/PictureStrips"/>
    <dgm:cxn modelId="{8D2CFB9B-1D8E-4C02-A831-E59E63ABA4DF}" type="presParOf" srcId="{39B1BB52-963D-4D16-A361-5F0682583032}" destId="{BADD24F9-DCBB-4623-A025-5ADC0A4A661B}" srcOrd="1" destOrd="0" presId="urn:microsoft.com/office/officeart/2008/layout/PictureStrips"/>
    <dgm:cxn modelId="{5F95AE39-CB5A-47AF-9224-2B1C889EC476}" type="presParOf" srcId="{82FBE4C0-1220-4AB8-8AD6-33C15CC18A2B}" destId="{A11C9442-C640-4E95-AA9E-7E358127221E}" srcOrd="5" destOrd="0" presId="urn:microsoft.com/office/officeart/2008/layout/PictureStrips"/>
    <dgm:cxn modelId="{110EC87D-CFC7-4F71-AE27-CBD237E4CAD6}" type="presParOf" srcId="{82FBE4C0-1220-4AB8-8AD6-33C15CC18A2B}" destId="{E56D9A63-7423-4A57-A5AB-A1D5E205A253}" srcOrd="6" destOrd="0" presId="urn:microsoft.com/office/officeart/2008/layout/PictureStrips"/>
    <dgm:cxn modelId="{97507E9B-2E26-4D64-899F-CAD84639BF8D}" type="presParOf" srcId="{E56D9A63-7423-4A57-A5AB-A1D5E205A253}" destId="{4848EEB9-E765-42C2-A898-523124211883}" srcOrd="0" destOrd="0" presId="urn:microsoft.com/office/officeart/2008/layout/PictureStrips"/>
    <dgm:cxn modelId="{2DDD1A66-B696-4FA6-B7F6-E605889662DF}" type="presParOf" srcId="{E56D9A63-7423-4A57-A5AB-A1D5E205A253}" destId="{49E1F76D-8639-41F4-8DC5-47607B698879}" srcOrd="1" destOrd="0" presId="urn:microsoft.com/office/officeart/2008/layout/PictureStrips"/>
    <dgm:cxn modelId="{07BA7562-206A-4938-95A4-D7AE50A80D0E}" type="presParOf" srcId="{82FBE4C0-1220-4AB8-8AD6-33C15CC18A2B}" destId="{ABAA92F2-4321-4E41-8AD4-DF6A4081CDE2}" srcOrd="7" destOrd="0" presId="urn:microsoft.com/office/officeart/2008/layout/PictureStrips"/>
    <dgm:cxn modelId="{2D95B737-73DB-4077-A901-DFBEB8D4120D}" type="presParOf" srcId="{82FBE4C0-1220-4AB8-8AD6-33C15CC18A2B}" destId="{02147201-1230-4F30-A09C-2A2D6762D062}" srcOrd="8" destOrd="0" presId="urn:microsoft.com/office/officeart/2008/layout/PictureStrips"/>
    <dgm:cxn modelId="{5FE99F1A-E012-43DC-983E-6307A2CD5740}" type="presParOf" srcId="{02147201-1230-4F30-A09C-2A2D6762D062}" destId="{5A45FF1E-C905-4C34-A446-C5076F29949F}" srcOrd="0" destOrd="0" presId="urn:microsoft.com/office/officeart/2008/layout/PictureStrips"/>
    <dgm:cxn modelId="{CBA8F2ED-9E10-4AB9-8234-11468AE1CEED}" type="presParOf" srcId="{02147201-1230-4F30-A09C-2A2D6762D062}" destId="{AAAAA527-93E3-4867-9C91-B10A5746D5F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DB86F-9C24-47D0-840B-47F8155FE31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50" dirty="0">
              <a:solidFill>
                <a:schemeClr val="tx1"/>
              </a:solidFill>
            </a:rPr>
            <a:t>Приказ МСХ НО от 07.08.2023 г. №221</a:t>
          </a: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EAB786-2612-4561-A564-7BA33F658C16}" type="pres">
      <dgm:prSet presAssocID="{67EDB86F-9C24-47D0-840B-47F8155FE316}" presName="parTxOnly" presStyleLbl="node1" presStyleIdx="0" presStyleCnt="1" custLinFactNeighborX="-106" custLinFactNeighborY="-5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E84BB7-0461-4AD7-9E2C-6E72882F2228}" type="presOf" srcId="{AC8CCFD6-6E1D-4CAA-B69E-2FEC00E95102}" destId="{0A6E3086-41B0-4C13-BA08-1712139269F9}" srcOrd="0" destOrd="0" presId="urn:microsoft.com/office/officeart/2005/8/layout/chevron1"/>
    <dgm:cxn modelId="{0393C9EE-567A-46F2-91F1-FF5CFD627EA9}" type="presOf" srcId="{67EDB86F-9C24-47D0-840B-47F8155FE316}" destId="{7EEAB786-2612-4561-A564-7BA33F658C16}" srcOrd="0" destOrd="0" presId="urn:microsoft.com/office/officeart/2005/8/layout/chevron1"/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5820446E-ACA1-4B16-850F-69072E7BFEDA}" type="presParOf" srcId="{0A6E3086-41B0-4C13-BA08-1712139269F9}" destId="{7EEAB786-2612-4561-A564-7BA33F658C1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DB86F-9C24-47D0-840B-47F8155FE31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50" dirty="0">
              <a:solidFill>
                <a:schemeClr val="tx1"/>
              </a:solidFill>
            </a:rPr>
            <a:t>Постановление Правительства НО от 15.02.2024 г. № 55</a:t>
          </a: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3982788-A542-4083-A436-CAE47F94040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50" dirty="0">
              <a:solidFill>
                <a:schemeClr val="tx1"/>
              </a:solidFill>
            </a:rPr>
            <a:t>Муниципальный НПА </a:t>
          </a:r>
        </a:p>
      </dgm:t>
    </dgm:pt>
    <dgm:pt modelId="{BE2D1662-D5BF-4159-8FE6-36A4BBE0E1CF}" type="parTrans" cxnId="{B8F19C53-8D3E-4249-98C6-97989A953B90}">
      <dgm:prSet/>
      <dgm:spPr/>
      <dgm:t>
        <a:bodyPr/>
        <a:lstStyle/>
        <a:p>
          <a:endParaRPr lang="ru-RU"/>
        </a:p>
      </dgm:t>
    </dgm:pt>
    <dgm:pt modelId="{D29E954E-F347-4BBA-8BF5-2AE0756754DD}" type="sibTrans" cxnId="{B8F19C53-8D3E-4249-98C6-97989A953B90}">
      <dgm:prSet/>
      <dgm:spPr/>
      <dgm:t>
        <a:bodyPr/>
        <a:lstStyle/>
        <a:p>
          <a:endParaRPr lang="ru-RU"/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EAB786-2612-4561-A564-7BA33F658C16}" type="pres">
      <dgm:prSet presAssocID="{67EDB86F-9C24-47D0-840B-47F8155FE316}" presName="parTxOnly" presStyleLbl="node1" presStyleIdx="0" presStyleCnt="2" custScaleX="130372" custLinFactNeighborX="-1682" custLinFactNeighborY="-45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59B5F-DDAE-454D-BD30-7B31C5FD9555}" type="pres">
      <dgm:prSet presAssocID="{64E863EB-6969-4CF1-9E8A-A60097FB65A4}" presName="parTxOnlySpace" presStyleCnt="0"/>
      <dgm:spPr/>
    </dgm:pt>
    <dgm:pt modelId="{61F1AD40-B0B7-4145-9987-DD460843A993}" type="pres">
      <dgm:prSet presAssocID="{F3982788-A542-4083-A436-CAE47F940406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F19C53-8D3E-4249-98C6-97989A953B90}" srcId="{AC8CCFD6-6E1D-4CAA-B69E-2FEC00E95102}" destId="{F3982788-A542-4083-A436-CAE47F940406}" srcOrd="1" destOrd="0" parTransId="{BE2D1662-D5BF-4159-8FE6-36A4BBE0E1CF}" sibTransId="{D29E954E-F347-4BBA-8BF5-2AE0756754DD}"/>
    <dgm:cxn modelId="{373F59FF-4073-4148-AE28-287143E2BB1D}" type="presOf" srcId="{F3982788-A542-4083-A436-CAE47F940406}" destId="{61F1AD40-B0B7-4145-9987-DD460843A993}" srcOrd="0" destOrd="0" presId="urn:microsoft.com/office/officeart/2005/8/layout/chevron1"/>
    <dgm:cxn modelId="{3F128DF9-4905-4AFA-BC5E-AB378C420324}" type="presOf" srcId="{AC8CCFD6-6E1D-4CAA-B69E-2FEC00E95102}" destId="{0A6E3086-41B0-4C13-BA08-1712139269F9}" srcOrd="0" destOrd="0" presId="urn:microsoft.com/office/officeart/2005/8/layout/chevron1"/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E71A5575-52EC-420F-930D-3A4C5D64E13D}" type="presOf" srcId="{67EDB86F-9C24-47D0-840B-47F8155FE316}" destId="{7EEAB786-2612-4561-A564-7BA33F658C16}" srcOrd="0" destOrd="0" presId="urn:microsoft.com/office/officeart/2005/8/layout/chevron1"/>
    <dgm:cxn modelId="{B9A9E0B4-D75A-4EFA-B718-3273408D26A0}" type="presParOf" srcId="{0A6E3086-41B0-4C13-BA08-1712139269F9}" destId="{7EEAB786-2612-4561-A564-7BA33F658C16}" srcOrd="0" destOrd="0" presId="urn:microsoft.com/office/officeart/2005/8/layout/chevron1"/>
    <dgm:cxn modelId="{C3E645AC-BB70-4315-89AA-20F6EFD52B63}" type="presParOf" srcId="{0A6E3086-41B0-4C13-BA08-1712139269F9}" destId="{A4859B5F-DDAE-454D-BD30-7B31C5FD9555}" srcOrd="1" destOrd="0" presId="urn:microsoft.com/office/officeart/2005/8/layout/chevron1"/>
    <dgm:cxn modelId="{27254C01-19B4-41C1-8672-A188A36B1A62}" type="presParOf" srcId="{0A6E3086-41B0-4C13-BA08-1712139269F9}" destId="{61F1AD40-B0B7-4145-9987-DD460843A993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DB86F-9C24-47D0-840B-47F8155FE31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50" dirty="0">
              <a:solidFill>
                <a:schemeClr val="tx1"/>
              </a:solidFill>
            </a:rPr>
            <a:t>Постановление Правительства НО от 15.02.2024 г. № 57</a:t>
          </a: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3982788-A542-4083-A436-CAE47F94040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50" dirty="0">
              <a:solidFill>
                <a:schemeClr val="tx1"/>
              </a:solidFill>
            </a:rPr>
            <a:t>Муниципальный НПА </a:t>
          </a:r>
        </a:p>
      </dgm:t>
    </dgm:pt>
    <dgm:pt modelId="{BE2D1662-D5BF-4159-8FE6-36A4BBE0E1CF}" type="parTrans" cxnId="{B8F19C53-8D3E-4249-98C6-97989A953B90}">
      <dgm:prSet/>
      <dgm:spPr/>
      <dgm:t>
        <a:bodyPr/>
        <a:lstStyle/>
        <a:p>
          <a:endParaRPr lang="ru-RU"/>
        </a:p>
      </dgm:t>
    </dgm:pt>
    <dgm:pt modelId="{D29E954E-F347-4BBA-8BF5-2AE0756754DD}" type="sibTrans" cxnId="{B8F19C53-8D3E-4249-98C6-97989A953B90}">
      <dgm:prSet/>
      <dgm:spPr/>
      <dgm:t>
        <a:bodyPr/>
        <a:lstStyle/>
        <a:p>
          <a:endParaRPr lang="ru-RU"/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EAB786-2612-4561-A564-7BA33F658C16}" type="pres">
      <dgm:prSet presAssocID="{67EDB86F-9C24-47D0-840B-47F8155FE316}" presName="parTxOnly" presStyleLbl="node1" presStyleIdx="0" presStyleCnt="2" custScaleX="130372" custLinFactNeighborX="-34428" custLinFactNeighborY="-227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59B5F-DDAE-454D-BD30-7B31C5FD9555}" type="pres">
      <dgm:prSet presAssocID="{64E863EB-6969-4CF1-9E8A-A60097FB65A4}" presName="parTxOnlySpace" presStyleCnt="0"/>
      <dgm:spPr/>
    </dgm:pt>
    <dgm:pt modelId="{61F1AD40-B0B7-4145-9987-DD460843A993}" type="pres">
      <dgm:prSet presAssocID="{F3982788-A542-4083-A436-CAE47F940406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F19C53-8D3E-4249-98C6-97989A953B90}" srcId="{AC8CCFD6-6E1D-4CAA-B69E-2FEC00E95102}" destId="{F3982788-A542-4083-A436-CAE47F940406}" srcOrd="1" destOrd="0" parTransId="{BE2D1662-D5BF-4159-8FE6-36A4BBE0E1CF}" sibTransId="{D29E954E-F347-4BBA-8BF5-2AE0756754DD}"/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9FA8558D-60B1-4B50-BC3A-8B316C332CB4}" type="presOf" srcId="{F3982788-A542-4083-A436-CAE47F940406}" destId="{61F1AD40-B0B7-4145-9987-DD460843A993}" srcOrd="0" destOrd="0" presId="urn:microsoft.com/office/officeart/2005/8/layout/chevron1"/>
    <dgm:cxn modelId="{9989E243-D4E5-46BA-8B92-CD654F73DB35}" type="presOf" srcId="{67EDB86F-9C24-47D0-840B-47F8155FE316}" destId="{7EEAB786-2612-4561-A564-7BA33F658C16}" srcOrd="0" destOrd="0" presId="urn:microsoft.com/office/officeart/2005/8/layout/chevron1"/>
    <dgm:cxn modelId="{DB6506E1-A3A2-48D3-BDE8-AC8E53F56254}" type="presOf" srcId="{AC8CCFD6-6E1D-4CAA-B69E-2FEC00E95102}" destId="{0A6E3086-41B0-4C13-BA08-1712139269F9}" srcOrd="0" destOrd="0" presId="urn:microsoft.com/office/officeart/2005/8/layout/chevron1"/>
    <dgm:cxn modelId="{DED56546-0FAD-4A38-ABB0-4D356FF7E247}" type="presParOf" srcId="{0A6E3086-41B0-4C13-BA08-1712139269F9}" destId="{7EEAB786-2612-4561-A564-7BA33F658C16}" srcOrd="0" destOrd="0" presId="urn:microsoft.com/office/officeart/2005/8/layout/chevron1"/>
    <dgm:cxn modelId="{225EF15B-746E-47CA-AAB8-15938D2BFAAC}" type="presParOf" srcId="{0A6E3086-41B0-4C13-BA08-1712139269F9}" destId="{A4859B5F-DDAE-454D-BD30-7B31C5FD9555}" srcOrd="1" destOrd="0" presId="urn:microsoft.com/office/officeart/2005/8/layout/chevron1"/>
    <dgm:cxn modelId="{26E433E8-882F-4256-9ADD-2798E3CD5AE9}" type="presParOf" srcId="{0A6E3086-41B0-4C13-BA08-1712139269F9}" destId="{61F1AD40-B0B7-4145-9987-DD460843A993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DB86F-9C24-47D0-840B-47F8155FE31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50" dirty="0">
              <a:solidFill>
                <a:schemeClr val="tx1"/>
              </a:solidFill>
            </a:rPr>
            <a:t>Постановление Правительства НО от 15.02.2024 г. № 58</a:t>
          </a: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3982788-A542-4083-A436-CAE47F94040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50" dirty="0">
              <a:solidFill>
                <a:schemeClr val="tx1"/>
              </a:solidFill>
            </a:rPr>
            <a:t>Муниципальный НПА </a:t>
          </a:r>
        </a:p>
      </dgm:t>
    </dgm:pt>
    <dgm:pt modelId="{BE2D1662-D5BF-4159-8FE6-36A4BBE0E1CF}" type="parTrans" cxnId="{B8F19C53-8D3E-4249-98C6-97989A953B90}">
      <dgm:prSet/>
      <dgm:spPr/>
      <dgm:t>
        <a:bodyPr/>
        <a:lstStyle/>
        <a:p>
          <a:endParaRPr lang="ru-RU"/>
        </a:p>
      </dgm:t>
    </dgm:pt>
    <dgm:pt modelId="{D29E954E-F347-4BBA-8BF5-2AE0756754DD}" type="sibTrans" cxnId="{B8F19C53-8D3E-4249-98C6-97989A953B90}">
      <dgm:prSet/>
      <dgm:spPr/>
      <dgm:t>
        <a:bodyPr/>
        <a:lstStyle/>
        <a:p>
          <a:endParaRPr lang="ru-RU"/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EAB786-2612-4561-A564-7BA33F658C16}" type="pres">
      <dgm:prSet presAssocID="{67EDB86F-9C24-47D0-840B-47F8155FE316}" presName="parTxOnly" presStyleLbl="node1" presStyleIdx="0" presStyleCnt="2" custScaleX="170733" custLinFactNeighborX="45660" custLinFactNeighborY="-68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59B5F-DDAE-454D-BD30-7B31C5FD9555}" type="pres">
      <dgm:prSet presAssocID="{64E863EB-6969-4CF1-9E8A-A60097FB65A4}" presName="parTxOnlySpace" presStyleCnt="0"/>
      <dgm:spPr/>
    </dgm:pt>
    <dgm:pt modelId="{61F1AD40-B0B7-4145-9987-DD460843A993}" type="pres">
      <dgm:prSet presAssocID="{F3982788-A542-4083-A436-CAE47F940406}" presName="parTxOnly" presStyleLbl="node1" presStyleIdx="1" presStyleCnt="2" custScaleX="134194" custLinFactNeighborX="66158" custLinFactNeighborY="-31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F35A24-2771-4FC5-A199-B76B7A0578C0}" type="presOf" srcId="{67EDB86F-9C24-47D0-840B-47F8155FE316}" destId="{7EEAB786-2612-4561-A564-7BA33F658C16}" srcOrd="0" destOrd="0" presId="urn:microsoft.com/office/officeart/2005/8/layout/chevron1"/>
    <dgm:cxn modelId="{B8F19C53-8D3E-4249-98C6-97989A953B90}" srcId="{AC8CCFD6-6E1D-4CAA-B69E-2FEC00E95102}" destId="{F3982788-A542-4083-A436-CAE47F940406}" srcOrd="1" destOrd="0" parTransId="{BE2D1662-D5BF-4159-8FE6-36A4BBE0E1CF}" sibTransId="{D29E954E-F347-4BBA-8BF5-2AE0756754DD}"/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1CEFF71D-70C2-4B83-A2FD-B32316D35DF0}" type="presOf" srcId="{AC8CCFD6-6E1D-4CAA-B69E-2FEC00E95102}" destId="{0A6E3086-41B0-4C13-BA08-1712139269F9}" srcOrd="0" destOrd="0" presId="urn:microsoft.com/office/officeart/2005/8/layout/chevron1"/>
    <dgm:cxn modelId="{9B391E17-5CCE-4015-9016-DAD437468C0B}" type="presOf" srcId="{F3982788-A542-4083-A436-CAE47F940406}" destId="{61F1AD40-B0B7-4145-9987-DD460843A993}" srcOrd="0" destOrd="0" presId="urn:microsoft.com/office/officeart/2005/8/layout/chevron1"/>
    <dgm:cxn modelId="{AD14F10E-24AF-491D-AD1E-995D0B69B10C}" type="presParOf" srcId="{0A6E3086-41B0-4C13-BA08-1712139269F9}" destId="{7EEAB786-2612-4561-A564-7BA33F658C16}" srcOrd="0" destOrd="0" presId="urn:microsoft.com/office/officeart/2005/8/layout/chevron1"/>
    <dgm:cxn modelId="{5524B35F-243F-41C0-97D7-E47446EB7C82}" type="presParOf" srcId="{0A6E3086-41B0-4C13-BA08-1712139269F9}" destId="{A4859B5F-DDAE-454D-BD30-7B31C5FD9555}" srcOrd="1" destOrd="0" presId="urn:microsoft.com/office/officeart/2005/8/layout/chevron1"/>
    <dgm:cxn modelId="{DB66089F-9FF1-4E84-93EF-907C77F849C2}" type="presParOf" srcId="{0A6E3086-41B0-4C13-BA08-1712139269F9}" destId="{61F1AD40-B0B7-4145-9987-DD460843A993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DB86F-9C24-47D0-840B-47F8155FE31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50" dirty="0">
              <a:solidFill>
                <a:schemeClr val="tx1"/>
              </a:solidFill>
            </a:rPr>
            <a:t>Постановление Правительства НО от 08.02.2024 г. №47</a:t>
          </a: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5A9E755-347B-4A26-9607-A02A8093D44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50" dirty="0">
              <a:solidFill>
                <a:schemeClr val="tx1"/>
              </a:solidFill>
            </a:rPr>
            <a:t>Муниципальный НПА </a:t>
          </a:r>
        </a:p>
      </dgm:t>
    </dgm:pt>
    <dgm:pt modelId="{DB996012-A4C4-4AD9-B841-38204E921121}" type="parTrans" cxnId="{C6036BD6-9439-4904-8E9C-D61335F7C2C8}">
      <dgm:prSet/>
      <dgm:spPr/>
      <dgm:t>
        <a:bodyPr/>
        <a:lstStyle/>
        <a:p>
          <a:endParaRPr lang="ru-RU"/>
        </a:p>
      </dgm:t>
    </dgm:pt>
    <dgm:pt modelId="{A8456E6A-82BF-4056-997A-5EA90836C9AA}" type="sibTrans" cxnId="{C6036BD6-9439-4904-8E9C-D61335F7C2C8}">
      <dgm:prSet/>
      <dgm:spPr/>
      <dgm:t>
        <a:bodyPr/>
        <a:lstStyle/>
        <a:p>
          <a:endParaRPr lang="ru-RU"/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EAB786-2612-4561-A564-7BA33F658C16}" type="pres">
      <dgm:prSet presAssocID="{67EDB86F-9C24-47D0-840B-47F8155FE316}" presName="parTxOnly" presStyleLbl="node1" presStyleIdx="0" presStyleCnt="2" custScaleX="97496" custLinFactNeighborX="-5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59B5F-DDAE-454D-BD30-7B31C5FD9555}" type="pres">
      <dgm:prSet presAssocID="{64E863EB-6969-4CF1-9E8A-A60097FB65A4}" presName="parTxOnlySpace" presStyleCnt="0"/>
      <dgm:spPr/>
    </dgm:pt>
    <dgm:pt modelId="{613C8118-6177-4D48-8781-51B47EB57E77}" type="pres">
      <dgm:prSet presAssocID="{85A9E755-347B-4A26-9607-A02A8093D447}" presName="parTxOnly" presStyleLbl="node1" presStyleIdx="1" presStyleCnt="2" custScaleX="78915" custLinFactNeighborX="-21565" custLinFactNeighborY="45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65D22D-08C1-4460-844A-08409769831F}" type="presOf" srcId="{85A9E755-347B-4A26-9607-A02A8093D447}" destId="{613C8118-6177-4D48-8781-51B47EB57E77}" srcOrd="0" destOrd="0" presId="urn:microsoft.com/office/officeart/2005/8/layout/chevron1"/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40A0946C-3094-4E25-A927-0E7D5D915F94}" type="presOf" srcId="{AC8CCFD6-6E1D-4CAA-B69E-2FEC00E95102}" destId="{0A6E3086-41B0-4C13-BA08-1712139269F9}" srcOrd="0" destOrd="0" presId="urn:microsoft.com/office/officeart/2005/8/layout/chevron1"/>
    <dgm:cxn modelId="{C6036BD6-9439-4904-8E9C-D61335F7C2C8}" srcId="{AC8CCFD6-6E1D-4CAA-B69E-2FEC00E95102}" destId="{85A9E755-347B-4A26-9607-A02A8093D447}" srcOrd="1" destOrd="0" parTransId="{DB996012-A4C4-4AD9-B841-38204E921121}" sibTransId="{A8456E6A-82BF-4056-997A-5EA90836C9AA}"/>
    <dgm:cxn modelId="{5E5BBED8-3FCD-4FE4-AFAE-F836B42CCC23}" type="presOf" srcId="{67EDB86F-9C24-47D0-840B-47F8155FE316}" destId="{7EEAB786-2612-4561-A564-7BA33F658C16}" srcOrd="0" destOrd="0" presId="urn:microsoft.com/office/officeart/2005/8/layout/chevron1"/>
    <dgm:cxn modelId="{1803BD4C-B16F-4A9B-8410-B5B344B9320C}" type="presParOf" srcId="{0A6E3086-41B0-4C13-BA08-1712139269F9}" destId="{7EEAB786-2612-4561-A564-7BA33F658C16}" srcOrd="0" destOrd="0" presId="urn:microsoft.com/office/officeart/2005/8/layout/chevron1"/>
    <dgm:cxn modelId="{FDAC1BA7-3759-4514-B183-9AE3DBA0F1AD}" type="presParOf" srcId="{0A6E3086-41B0-4C13-BA08-1712139269F9}" destId="{A4859B5F-DDAE-454D-BD30-7B31C5FD9555}" srcOrd="1" destOrd="0" presId="urn:microsoft.com/office/officeart/2005/8/layout/chevron1"/>
    <dgm:cxn modelId="{0AF50E2F-F03D-488C-B35F-776B7316B437}" type="presParOf" srcId="{0A6E3086-41B0-4C13-BA08-1712139269F9}" destId="{613C8118-6177-4D48-8781-51B47EB57E77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C8CCFD6-6E1D-4CAA-B69E-2FEC00E951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DB86F-9C24-47D0-840B-47F8155FE31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50" dirty="0" smtClean="0">
              <a:solidFill>
                <a:schemeClr val="tx1"/>
              </a:solidFill>
            </a:rPr>
            <a:t> Приказ МСХ НО от 30.05.2024 г. №218</a:t>
          </a:r>
          <a:endParaRPr lang="ru-RU" sz="1050" dirty="0">
            <a:solidFill>
              <a:schemeClr val="tx1"/>
            </a:solidFill>
          </a:endParaRPr>
        </a:p>
      </dgm:t>
    </dgm:pt>
    <dgm:pt modelId="{F7B216AF-D0D6-4832-AC1D-7F4727AFABA9}" type="par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4E863EB-6969-4CF1-9E8A-A60097FB65A4}" type="sibTrans" cxnId="{C7424035-CCD7-4138-9539-B837491AE1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6E3086-41B0-4C13-BA08-1712139269F9}" type="pres">
      <dgm:prSet presAssocID="{AC8CCFD6-6E1D-4CAA-B69E-2FEC00E9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EAB786-2612-4561-A564-7BA33F658C16}" type="pres">
      <dgm:prSet presAssocID="{67EDB86F-9C24-47D0-840B-47F8155FE316}" presName="parTxOnly" presStyleLbl="node1" presStyleIdx="0" presStyleCnt="1" custScaleX="97496" custLinFactNeighborX="-13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01A5BA-4305-4D3B-BA58-DCE06E3F917F}" type="presOf" srcId="{AC8CCFD6-6E1D-4CAA-B69E-2FEC00E95102}" destId="{0A6E3086-41B0-4C13-BA08-1712139269F9}" srcOrd="0" destOrd="0" presId="urn:microsoft.com/office/officeart/2005/8/layout/chevron1"/>
    <dgm:cxn modelId="{2B239EB3-826A-41A7-A41D-EC62EC17AFD3}" type="presOf" srcId="{67EDB86F-9C24-47D0-840B-47F8155FE316}" destId="{7EEAB786-2612-4561-A564-7BA33F658C16}" srcOrd="0" destOrd="0" presId="urn:microsoft.com/office/officeart/2005/8/layout/chevron1"/>
    <dgm:cxn modelId="{C7424035-CCD7-4138-9539-B837491AE1E3}" srcId="{AC8CCFD6-6E1D-4CAA-B69E-2FEC00E95102}" destId="{67EDB86F-9C24-47D0-840B-47F8155FE316}" srcOrd="0" destOrd="0" parTransId="{F7B216AF-D0D6-4832-AC1D-7F4727AFABA9}" sibTransId="{64E863EB-6969-4CF1-9E8A-A60097FB65A4}"/>
    <dgm:cxn modelId="{CDA65B6F-69E0-486B-A9EA-D72CF5D0C76D}" type="presParOf" srcId="{0A6E3086-41B0-4C13-BA08-1712139269F9}" destId="{7EEAB786-2612-4561-A564-7BA33F658C1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6562F-C313-4602-B9F1-19823D643A93}">
      <dsp:nvSpPr>
        <dsp:cNvPr id="0" name=""/>
        <dsp:cNvSpPr/>
      </dsp:nvSpPr>
      <dsp:spPr>
        <a:xfrm>
          <a:off x="20858" y="3808549"/>
          <a:ext cx="4434892" cy="6337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785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effectLst/>
              <a:latin typeface="+mn-lt"/>
            </a:rPr>
            <a:t>Отсутствие просроченной задолженности по возврату в бюджет субсидий, бюджетных инвестиций, а также иная просроченная задолженность по денежным обязательствам</a:t>
          </a:r>
          <a:endParaRPr lang="ru-RU" sz="1100" kern="1200" dirty="0">
            <a:latin typeface="+mn-lt"/>
          </a:endParaRPr>
        </a:p>
      </dsp:txBody>
      <dsp:txXfrm>
        <a:off x="20858" y="3808549"/>
        <a:ext cx="4434892" cy="633782"/>
      </dsp:txXfrm>
    </dsp:sp>
    <dsp:sp modelId="{A886A854-52FD-442E-96DF-A2E4D40D52A1}">
      <dsp:nvSpPr>
        <dsp:cNvPr id="0" name=""/>
        <dsp:cNvSpPr/>
      </dsp:nvSpPr>
      <dsp:spPr>
        <a:xfrm>
          <a:off x="30443" y="3746758"/>
          <a:ext cx="675070" cy="57949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932041-E967-4F6A-A775-3DB06A2E25DE}">
      <dsp:nvSpPr>
        <dsp:cNvPr id="0" name=""/>
        <dsp:cNvSpPr/>
      </dsp:nvSpPr>
      <dsp:spPr>
        <a:xfrm>
          <a:off x="4649579" y="33107"/>
          <a:ext cx="4144348" cy="9649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785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+mn-lt"/>
            </a:rPr>
            <a:t>ЮЛ не находится в процессе ликвидации, банкротства, деятельность не должна быть приостановлена.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+mn-lt"/>
            </a:rPr>
            <a:t>В отношении ИП не должна быть введена процедура банкротства, не должны прекратить деятельность в качестве ИП</a:t>
          </a:r>
        </a:p>
      </dsp:txBody>
      <dsp:txXfrm>
        <a:off x="4649579" y="33107"/>
        <a:ext cx="4144348" cy="964967"/>
      </dsp:txXfrm>
    </dsp:sp>
    <dsp:sp modelId="{A5658717-2A6F-4931-8864-689962808B5C}">
      <dsp:nvSpPr>
        <dsp:cNvPr id="0" name=""/>
        <dsp:cNvSpPr/>
      </dsp:nvSpPr>
      <dsp:spPr>
        <a:xfrm>
          <a:off x="4694981" y="181271"/>
          <a:ext cx="721149" cy="637369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763E1-8D75-430B-943A-3F5DB848FF6E}">
      <dsp:nvSpPr>
        <dsp:cNvPr id="0" name=""/>
        <dsp:cNvSpPr/>
      </dsp:nvSpPr>
      <dsp:spPr>
        <a:xfrm>
          <a:off x="16609" y="23232"/>
          <a:ext cx="4350346" cy="9935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785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effectLst/>
              <a:latin typeface="+mn-lt"/>
            </a:rPr>
            <a:t>Не является иностранным ЮЛ, в </a:t>
          </a:r>
          <a:r>
            <a:rPr lang="ru-RU" sz="1100" kern="1200" dirty="0" err="1">
              <a:effectLst/>
              <a:latin typeface="+mn-lt"/>
            </a:rPr>
            <a:t>т.ч</a:t>
          </a:r>
          <a:r>
            <a:rPr lang="ru-RU" sz="1100" kern="1200" dirty="0">
              <a:effectLst/>
              <a:latin typeface="+mn-lt"/>
            </a:rPr>
            <a:t>. не включен Минфином РФ в перечень государств и территорий, используемых для офшорного владения активами в РФ, а также российским ЮЛ, в капитале которого доля офшорных компаний  превышает 25%  </a:t>
          </a:r>
          <a:endParaRPr lang="ru-RU" sz="1100" kern="1200" dirty="0">
            <a:latin typeface="+mn-lt"/>
          </a:endParaRPr>
        </a:p>
      </dsp:txBody>
      <dsp:txXfrm>
        <a:off x="16609" y="23232"/>
        <a:ext cx="4350346" cy="993568"/>
      </dsp:txXfrm>
    </dsp:sp>
    <dsp:sp modelId="{98ED6E57-7DF2-4291-B6CE-F1F1ED4D4522}">
      <dsp:nvSpPr>
        <dsp:cNvPr id="0" name=""/>
        <dsp:cNvSpPr/>
      </dsp:nvSpPr>
      <dsp:spPr>
        <a:xfrm>
          <a:off x="110369" y="138104"/>
          <a:ext cx="724302" cy="78155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9AE95-AC38-4C80-9543-0659551B2EB3}">
      <dsp:nvSpPr>
        <dsp:cNvPr id="0" name=""/>
        <dsp:cNvSpPr/>
      </dsp:nvSpPr>
      <dsp:spPr>
        <a:xfrm>
          <a:off x="4575330" y="2175032"/>
          <a:ext cx="4227330" cy="6527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785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effectLst/>
              <a:latin typeface="+mn-lt"/>
            </a:rPr>
            <a:t>Не получает средства из бюджета из которого планируется предоставление субсидии на основании иных правовых актов на аналогичные цели</a:t>
          </a:r>
          <a:endParaRPr lang="ru-RU" sz="1100" kern="1200" dirty="0">
            <a:latin typeface="+mn-lt"/>
          </a:endParaRPr>
        </a:p>
      </dsp:txBody>
      <dsp:txXfrm>
        <a:off x="4575330" y="2175032"/>
        <a:ext cx="4227330" cy="652792"/>
      </dsp:txXfrm>
    </dsp:sp>
    <dsp:sp modelId="{BADD24F9-DCBB-4623-A025-5ADC0A4A661B}">
      <dsp:nvSpPr>
        <dsp:cNvPr id="0" name=""/>
        <dsp:cNvSpPr/>
      </dsp:nvSpPr>
      <dsp:spPr>
        <a:xfrm>
          <a:off x="4513722" y="2034397"/>
          <a:ext cx="741493" cy="616992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48EEB9-E765-42C2-A898-523124211883}">
      <dsp:nvSpPr>
        <dsp:cNvPr id="0" name=""/>
        <dsp:cNvSpPr/>
      </dsp:nvSpPr>
      <dsp:spPr>
        <a:xfrm>
          <a:off x="4594696" y="1167106"/>
          <a:ext cx="4227330" cy="8905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785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+mn-lt"/>
            </a:rPr>
            <a:t>Не выявлены факты нарушения условий, установленных при получении бюджетных средств, и их нецелевого использования, либо нарушения устранены или возвращены средства в соответствующий бюджет</a:t>
          </a:r>
        </a:p>
      </dsp:txBody>
      <dsp:txXfrm>
        <a:off x="4594696" y="1167106"/>
        <a:ext cx="4227330" cy="890566"/>
      </dsp:txXfrm>
    </dsp:sp>
    <dsp:sp modelId="{49E1F76D-8639-41F4-8DC5-47607B698879}">
      <dsp:nvSpPr>
        <dsp:cNvPr id="0" name=""/>
        <dsp:cNvSpPr/>
      </dsp:nvSpPr>
      <dsp:spPr>
        <a:xfrm>
          <a:off x="4609259" y="1040982"/>
          <a:ext cx="781737" cy="87106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45FF1E-C905-4C34-A446-C5076F29949F}">
      <dsp:nvSpPr>
        <dsp:cNvPr id="0" name=""/>
        <dsp:cNvSpPr/>
      </dsp:nvSpPr>
      <dsp:spPr>
        <a:xfrm>
          <a:off x="4597354" y="2953463"/>
          <a:ext cx="4227330" cy="690045"/>
        </a:xfrm>
        <a:prstGeom prst="rect">
          <a:avLst/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785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+mn-lt"/>
            </a:rPr>
            <a:t>Предоставил отчетность о финансово-экономическом состоянии товаропроизводителей агропромышленного комплекса на последнюю отчетную дату</a:t>
          </a:r>
        </a:p>
      </dsp:txBody>
      <dsp:txXfrm>
        <a:off x="4597354" y="2953463"/>
        <a:ext cx="4227330" cy="690045"/>
      </dsp:txXfrm>
    </dsp:sp>
    <dsp:sp modelId="{AAAAA527-93E3-4867-9C91-B10A5746D5F8}">
      <dsp:nvSpPr>
        <dsp:cNvPr id="0" name=""/>
        <dsp:cNvSpPr/>
      </dsp:nvSpPr>
      <dsp:spPr>
        <a:xfrm>
          <a:off x="4724036" y="2937260"/>
          <a:ext cx="708490" cy="766715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02835-66C5-4696-AB01-9BE1E8D313B0}">
      <dsp:nvSpPr>
        <dsp:cNvPr id="0" name=""/>
        <dsp:cNvSpPr/>
      </dsp:nvSpPr>
      <dsp:spPr>
        <a:xfrm>
          <a:off x="20840" y="3006218"/>
          <a:ext cx="4413291" cy="67785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785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+mn-lt"/>
            </a:rPr>
            <a:t>Не является иностранным агентом в соответствии с Федеральным законом от 14.07.2022 г. № 255-ФЗ  </a:t>
          </a:r>
        </a:p>
      </dsp:txBody>
      <dsp:txXfrm>
        <a:off x="20840" y="3006218"/>
        <a:ext cx="4413291" cy="677852"/>
      </dsp:txXfrm>
    </dsp:sp>
    <dsp:sp modelId="{32BF2F54-D823-4640-A3AC-11E6A656FDB0}">
      <dsp:nvSpPr>
        <dsp:cNvPr id="0" name=""/>
        <dsp:cNvSpPr/>
      </dsp:nvSpPr>
      <dsp:spPr>
        <a:xfrm>
          <a:off x="110544" y="3025274"/>
          <a:ext cx="700546" cy="472693"/>
        </a:xfrm>
        <a:prstGeom prst="rect">
          <a:avLst/>
        </a:prstGeom>
        <a:blipFill dpi="0" rotWithShape="1">
          <a:blip xmlns:r="http://schemas.openxmlformats.org/officeDocument/2006/relationships" r:embed="rId7"/>
          <a:srcRect/>
          <a:stretch>
            <a:fillRect l="-3135" t="4927" r="3135" b="-4927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AB786-2612-4561-A564-7BA33F658C16}">
      <dsp:nvSpPr>
        <dsp:cNvPr id="0" name=""/>
        <dsp:cNvSpPr/>
      </dsp:nvSpPr>
      <dsp:spPr>
        <a:xfrm>
          <a:off x="8105" y="0"/>
          <a:ext cx="4032421" cy="4840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dirty="0">
              <a:solidFill>
                <a:schemeClr val="tx1"/>
              </a:solidFill>
            </a:rPr>
            <a:t>Региональный НПА проходит процедуру согласования</a:t>
          </a:r>
        </a:p>
      </dsp:txBody>
      <dsp:txXfrm>
        <a:off x="250134" y="0"/>
        <a:ext cx="3548364" cy="48405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BBD77-D836-4BEE-A19E-A2052DF9DF1E}">
      <dsp:nvSpPr>
        <dsp:cNvPr id="0" name=""/>
        <dsp:cNvSpPr/>
      </dsp:nvSpPr>
      <dsp:spPr>
        <a:xfrm>
          <a:off x="9612" y="0"/>
          <a:ext cx="4478429" cy="9422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chemeClr val="tx1"/>
            </a:solidFill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Решение о порядке предоставления субсидии от 24.01.2024 № 22-68850-00258-Р</a:t>
          </a:r>
        </a:p>
      </dsp:txBody>
      <dsp:txXfrm>
        <a:off x="480735" y="0"/>
        <a:ext cx="3536183" cy="942246"/>
      </dsp:txXfrm>
    </dsp:sp>
    <dsp:sp modelId="{B45D1D77-C20F-4633-A23B-C5237EC8937E}">
      <dsp:nvSpPr>
        <dsp:cNvPr id="0" name=""/>
        <dsp:cNvSpPr/>
      </dsp:nvSpPr>
      <dsp:spPr>
        <a:xfrm>
          <a:off x="9612" y="816223"/>
          <a:ext cx="3582743" cy="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 dirty="0">
            <a:solidFill>
              <a:schemeClr val="tx1"/>
            </a:solidFill>
          </a:endParaRPr>
        </a:p>
      </dsp:txBody>
      <dsp:txXfrm>
        <a:off x="9612" y="816223"/>
        <a:ext cx="3582743" cy="90000"/>
      </dsp:txXfrm>
    </dsp:sp>
    <dsp:sp modelId="{F936D895-F24F-470B-BDCA-87F9B96D7677}">
      <dsp:nvSpPr>
        <dsp:cNvPr id="0" name=""/>
        <dsp:cNvSpPr/>
      </dsp:nvSpPr>
      <dsp:spPr>
        <a:xfrm>
          <a:off x="4272253" y="0"/>
          <a:ext cx="4478429" cy="9422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Приказы Минсельхоза России                          от 12.02.2024 № 61, от 03.12.2021 № 823, от 14.02.2024 № 65</a:t>
          </a:r>
        </a:p>
      </dsp:txBody>
      <dsp:txXfrm>
        <a:off x="4743376" y="0"/>
        <a:ext cx="3536183" cy="94224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A1CE8-D250-46B0-A3D8-6C63229364DA}">
      <dsp:nvSpPr>
        <dsp:cNvPr id="0" name=""/>
        <dsp:cNvSpPr/>
      </dsp:nvSpPr>
      <dsp:spPr>
        <a:xfrm>
          <a:off x="176115" y="209792"/>
          <a:ext cx="1955210" cy="209698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Потенциальный заемщик подает в банк заявку и документы в соответствии с правилами банка</a:t>
          </a:r>
        </a:p>
      </dsp:txBody>
      <dsp:txXfrm>
        <a:off x="488949" y="209792"/>
        <a:ext cx="1642376" cy="2096982"/>
      </dsp:txXfrm>
    </dsp:sp>
    <dsp:sp modelId="{2B413318-054D-4043-A8BF-D2433EE96C06}">
      <dsp:nvSpPr>
        <dsp:cNvPr id="0" name=""/>
        <dsp:cNvSpPr/>
      </dsp:nvSpPr>
      <dsp:spPr>
        <a:xfrm>
          <a:off x="32110" y="1"/>
          <a:ext cx="495813" cy="4799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1</a:t>
          </a:r>
        </a:p>
      </dsp:txBody>
      <dsp:txXfrm>
        <a:off x="104720" y="70291"/>
        <a:ext cx="350593" cy="339392"/>
      </dsp:txXfrm>
    </dsp:sp>
    <dsp:sp modelId="{08480064-7CED-41F9-8966-F7F6D5DEF35F}">
      <dsp:nvSpPr>
        <dsp:cNvPr id="0" name=""/>
        <dsp:cNvSpPr/>
      </dsp:nvSpPr>
      <dsp:spPr>
        <a:xfrm>
          <a:off x="2398848" y="209792"/>
          <a:ext cx="1955210" cy="209698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Банк проверят потенциального заемщика на соответствие требованиям и целевого назначения кредита, включает его в реестр потенциальных заемщиков и направляет реестр в Минсельхоз России</a:t>
          </a:r>
        </a:p>
      </dsp:txBody>
      <dsp:txXfrm>
        <a:off x="2711682" y="209792"/>
        <a:ext cx="1642376" cy="2096982"/>
      </dsp:txXfrm>
    </dsp:sp>
    <dsp:sp modelId="{2ADE6F9E-176D-4DEC-B3DA-B4D72FC9D4AE}">
      <dsp:nvSpPr>
        <dsp:cNvPr id="0" name=""/>
        <dsp:cNvSpPr/>
      </dsp:nvSpPr>
      <dsp:spPr>
        <a:xfrm>
          <a:off x="2192339" y="1"/>
          <a:ext cx="495813" cy="4799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2</a:t>
          </a:r>
        </a:p>
      </dsp:txBody>
      <dsp:txXfrm>
        <a:off x="2264949" y="70291"/>
        <a:ext cx="350593" cy="339392"/>
      </dsp:txXfrm>
    </dsp:sp>
    <dsp:sp modelId="{7BFDECB5-3B9A-4B5B-A21C-532C093BF9ED}">
      <dsp:nvSpPr>
        <dsp:cNvPr id="0" name=""/>
        <dsp:cNvSpPr/>
      </dsp:nvSpPr>
      <dsp:spPr>
        <a:xfrm>
          <a:off x="4572075" y="209792"/>
          <a:ext cx="1955210" cy="209698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Минсельхоз России рассматривает полученные документы и направляет уведомление о включении или не включении потенциального заемщика в реестр заемщиков</a:t>
          </a:r>
        </a:p>
      </dsp:txBody>
      <dsp:txXfrm>
        <a:off x="4884909" y="209792"/>
        <a:ext cx="1642376" cy="2096982"/>
      </dsp:txXfrm>
    </dsp:sp>
    <dsp:sp modelId="{074DCDFA-7312-422D-9895-03AF4E24C88D}">
      <dsp:nvSpPr>
        <dsp:cNvPr id="0" name=""/>
        <dsp:cNvSpPr/>
      </dsp:nvSpPr>
      <dsp:spPr>
        <a:xfrm>
          <a:off x="4424164" y="0"/>
          <a:ext cx="495813" cy="4799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3</a:t>
          </a:r>
        </a:p>
      </dsp:txBody>
      <dsp:txXfrm>
        <a:off x="4496774" y="70290"/>
        <a:ext cx="350593" cy="339392"/>
      </dsp:txXfrm>
    </dsp:sp>
    <dsp:sp modelId="{2B357817-674D-405D-9CCF-23C42A73C159}">
      <dsp:nvSpPr>
        <dsp:cNvPr id="0" name=""/>
        <dsp:cNvSpPr/>
      </dsp:nvSpPr>
      <dsp:spPr>
        <a:xfrm>
          <a:off x="6676193" y="209792"/>
          <a:ext cx="1955210" cy="209698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Банк выдает кредит заемщику при положительном решении Минсельхоза России</a:t>
          </a:r>
        </a:p>
      </dsp:txBody>
      <dsp:txXfrm>
        <a:off x="6989027" y="209792"/>
        <a:ext cx="1642376" cy="2096982"/>
      </dsp:txXfrm>
    </dsp:sp>
    <dsp:sp modelId="{01E35F00-E53F-4793-81A6-03F6AD37F978}">
      <dsp:nvSpPr>
        <dsp:cNvPr id="0" name=""/>
        <dsp:cNvSpPr/>
      </dsp:nvSpPr>
      <dsp:spPr>
        <a:xfrm>
          <a:off x="6574992" y="0"/>
          <a:ext cx="495813" cy="4799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4</a:t>
          </a:r>
        </a:p>
      </dsp:txBody>
      <dsp:txXfrm>
        <a:off x="6647602" y="70290"/>
        <a:ext cx="350593" cy="33939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51DCA-35C9-4EC1-9019-6CEAF14B47C7}">
      <dsp:nvSpPr>
        <dsp:cNvPr id="0" name=""/>
        <dsp:cNvSpPr/>
      </dsp:nvSpPr>
      <dsp:spPr>
        <a:xfrm>
          <a:off x="1048" y="0"/>
          <a:ext cx="3450937" cy="9489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>
              <a:solidFill>
                <a:schemeClr val="tx1"/>
              </a:solidFill>
            </a:rPr>
            <a:t>Постановление Правительства РФ от 14.07.2012 № 717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>
              <a:solidFill>
                <a:schemeClr val="tx1"/>
              </a:solidFill>
            </a:rPr>
            <a:t> (приложение 12(1),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>
              <a:solidFill>
                <a:schemeClr val="tx1"/>
              </a:solidFill>
            </a:rPr>
            <a:t> приложение 15,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>
              <a:solidFill>
                <a:schemeClr val="tx1"/>
              </a:solidFill>
            </a:rPr>
            <a:t> приложение 17)</a:t>
          </a:r>
        </a:p>
      </dsp:txBody>
      <dsp:txXfrm>
        <a:off x="475501" y="0"/>
        <a:ext cx="2502031" cy="948906"/>
      </dsp:txXfrm>
    </dsp:sp>
    <dsp:sp modelId="{7706373C-F20B-4582-A203-3B956D4CDCF2}">
      <dsp:nvSpPr>
        <dsp:cNvPr id="0" name=""/>
        <dsp:cNvSpPr/>
      </dsp:nvSpPr>
      <dsp:spPr>
        <a:xfrm>
          <a:off x="3106892" y="-15059"/>
          <a:ext cx="3450937" cy="9790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</a:rPr>
            <a:t>Постановление Правительства НО от 19.09.2020 № 781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>
              <a:solidFill>
                <a:schemeClr val="tx1"/>
              </a:solidFill>
            </a:rPr>
            <a:t>Приказ МСХ НО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>
              <a:solidFill>
                <a:schemeClr val="tx1"/>
              </a:solidFill>
            </a:rPr>
            <a:t>от 17.05.2023 № 137</a:t>
          </a:r>
        </a:p>
      </dsp:txBody>
      <dsp:txXfrm>
        <a:off x="3596405" y="-15059"/>
        <a:ext cx="2471912" cy="979025"/>
      </dsp:txXfrm>
    </dsp:sp>
    <dsp:sp modelId="{4A89AFB2-6644-4730-AD22-177892228F54}">
      <dsp:nvSpPr>
        <dsp:cNvPr id="0" name=""/>
        <dsp:cNvSpPr/>
      </dsp:nvSpPr>
      <dsp:spPr>
        <a:xfrm>
          <a:off x="6212735" y="8682"/>
          <a:ext cx="3481029" cy="9315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i="1" kern="1200" dirty="0">
              <a:solidFill>
                <a:schemeClr val="tx1"/>
              </a:solidFill>
            </a:rPr>
            <a:t>Приказы Минсельхоза России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i="1" kern="1200" dirty="0">
              <a:solidFill>
                <a:schemeClr val="tx1"/>
              </a:solidFill>
            </a:rPr>
            <a:t> от 23.06.2023 № 588,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i="1" kern="1200" dirty="0">
              <a:solidFill>
                <a:schemeClr val="tx1"/>
              </a:solidFill>
            </a:rPr>
            <a:t>от 18.07.2023 от № 625,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i="1" kern="1200" dirty="0">
              <a:solidFill>
                <a:schemeClr val="tx1"/>
              </a:solidFill>
            </a:rPr>
            <a:t>     от 23.06.2023 № 587,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i="1" kern="1200" dirty="0">
              <a:solidFill>
                <a:schemeClr val="tx1"/>
              </a:solidFill>
            </a:rPr>
            <a:t>           от 22.01.2024 № 17</a:t>
          </a:r>
        </a:p>
      </dsp:txBody>
      <dsp:txXfrm>
        <a:off x="6678506" y="8682"/>
        <a:ext cx="2549488" cy="93154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BBD77-D836-4BEE-A19E-A2052DF9DF1E}">
      <dsp:nvSpPr>
        <dsp:cNvPr id="0" name=""/>
        <dsp:cNvSpPr/>
      </dsp:nvSpPr>
      <dsp:spPr>
        <a:xfrm>
          <a:off x="4620" y="7345"/>
          <a:ext cx="4507898" cy="64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chemeClr val="tx1"/>
              </a:solidFill>
            </a:rPr>
            <a:t>Постановление Правительства РФ                              от 14.05.2021 №</a:t>
          </a:r>
          <a:r>
            <a:rPr lang="en-US" sz="1400" b="0" kern="1200" dirty="0">
              <a:solidFill>
                <a:schemeClr val="tx1"/>
              </a:solidFill>
            </a:rPr>
            <a:t> 731</a:t>
          </a:r>
          <a:r>
            <a:rPr lang="ru-RU" sz="1400" b="0" kern="1200" dirty="0">
              <a:solidFill>
                <a:schemeClr val="tx1"/>
              </a:solidFill>
            </a:rPr>
            <a:t> (приложение №6), приказ Минсельхоза России от 17.12.2021 №</a:t>
          </a:r>
          <a:r>
            <a:rPr lang="en-US" sz="1400" b="0" kern="1200" dirty="0">
              <a:solidFill>
                <a:schemeClr val="tx1"/>
              </a:solidFill>
            </a:rPr>
            <a:t> 857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328620" y="7345"/>
        <a:ext cx="3859898" cy="648000"/>
      </dsp:txXfrm>
    </dsp:sp>
    <dsp:sp modelId="{B45D1D77-C20F-4633-A23B-C5237EC8937E}">
      <dsp:nvSpPr>
        <dsp:cNvPr id="0" name=""/>
        <dsp:cNvSpPr/>
      </dsp:nvSpPr>
      <dsp:spPr>
        <a:xfrm>
          <a:off x="4620" y="736345"/>
          <a:ext cx="3606319" cy="2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tx1"/>
            </a:solidFill>
          </a:endParaRPr>
        </a:p>
      </dsp:txBody>
      <dsp:txXfrm>
        <a:off x="4620" y="736345"/>
        <a:ext cx="3606319" cy="216000"/>
      </dsp:txXfrm>
    </dsp:sp>
    <dsp:sp modelId="{F22AD7F2-3EEF-4299-9CDF-67168AD17A93}">
      <dsp:nvSpPr>
        <dsp:cNvPr id="0" name=""/>
        <dsp:cNvSpPr/>
      </dsp:nvSpPr>
      <dsp:spPr>
        <a:xfrm>
          <a:off x="4362965" y="7345"/>
          <a:ext cx="4375006" cy="64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chemeClr val="tx1"/>
              </a:solidFill>
            </a:rPr>
            <a:t>Приказ министерства сельского хозяйства и продовольственных ресурсов Нижегородской области от 12.04.2024 № 153</a:t>
          </a:r>
        </a:p>
      </dsp:txBody>
      <dsp:txXfrm>
        <a:off x="4686965" y="7345"/>
        <a:ext cx="3727006" cy="6480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BBD77-D836-4BEE-A19E-A2052DF9DF1E}">
      <dsp:nvSpPr>
        <dsp:cNvPr id="0" name=""/>
        <dsp:cNvSpPr/>
      </dsp:nvSpPr>
      <dsp:spPr>
        <a:xfrm>
          <a:off x="0" y="0"/>
          <a:ext cx="4593275" cy="91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chemeClr val="tx1"/>
              </a:solidFill>
            </a:rPr>
            <a:t>Постановление Правительства РФ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chemeClr val="tx1"/>
              </a:solidFill>
            </a:rPr>
            <a:t>от 14.07.2012 № 717 (приложение 14)</a:t>
          </a:r>
        </a:p>
      </dsp:txBody>
      <dsp:txXfrm>
        <a:off x="459000" y="0"/>
        <a:ext cx="3675275" cy="918000"/>
      </dsp:txXfrm>
    </dsp:sp>
    <dsp:sp modelId="{B45D1D77-C20F-4633-A23B-C5237EC8937E}">
      <dsp:nvSpPr>
        <dsp:cNvPr id="0" name=""/>
        <dsp:cNvSpPr/>
      </dsp:nvSpPr>
      <dsp:spPr>
        <a:xfrm>
          <a:off x="3493" y="1049758"/>
          <a:ext cx="3674620" cy="30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>
            <a:solidFill>
              <a:schemeClr val="tx1"/>
            </a:solidFill>
          </a:endParaRPr>
        </a:p>
      </dsp:txBody>
      <dsp:txXfrm>
        <a:off x="3493" y="1049758"/>
        <a:ext cx="3674620" cy="306000"/>
      </dsp:txXfrm>
    </dsp:sp>
    <dsp:sp modelId="{F22AD7F2-3EEF-4299-9CDF-67168AD17A93}">
      <dsp:nvSpPr>
        <dsp:cNvPr id="0" name=""/>
        <dsp:cNvSpPr/>
      </dsp:nvSpPr>
      <dsp:spPr>
        <a:xfrm>
          <a:off x="4615715" y="17008"/>
          <a:ext cx="4123383" cy="91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chemeClr val="tx1"/>
              </a:solidFill>
            </a:rPr>
            <a:t>Постановление Правительства НО                                               от 09.03.2023 N 193</a:t>
          </a:r>
        </a:p>
      </dsp:txBody>
      <dsp:txXfrm>
        <a:off x="5074715" y="17008"/>
        <a:ext cx="3205383" cy="9180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BBD77-D836-4BEE-A19E-A2052DF9DF1E}">
      <dsp:nvSpPr>
        <dsp:cNvPr id="0" name=""/>
        <dsp:cNvSpPr/>
      </dsp:nvSpPr>
      <dsp:spPr>
        <a:xfrm>
          <a:off x="7473" y="0"/>
          <a:ext cx="4589797" cy="9706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>
              <a:solidFill>
                <a:schemeClr val="tx1"/>
              </a:solidFill>
            </a:rPr>
            <a:t>Постановление Правительства РФ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от 14.07.2012 </a:t>
          </a:r>
          <a:r>
            <a:rPr lang="ru-RU" sz="1400" kern="1200" dirty="0" smtClean="0">
              <a:solidFill>
                <a:schemeClr val="tx1"/>
              </a:solidFill>
            </a:rPr>
            <a:t>№ </a:t>
          </a:r>
          <a:r>
            <a:rPr lang="ru-RU" sz="1400" kern="1200" dirty="0">
              <a:solidFill>
                <a:schemeClr val="tx1"/>
              </a:solidFill>
            </a:rPr>
            <a:t>717 (</a:t>
          </a:r>
          <a:r>
            <a:rPr lang="ru-RU" sz="1400" kern="1200" dirty="0" err="1">
              <a:solidFill>
                <a:schemeClr val="tx1"/>
              </a:solidFill>
            </a:rPr>
            <a:t>приложени</a:t>
          </a:r>
          <a:r>
            <a:rPr lang="en-US" sz="1400" kern="1200" dirty="0">
              <a:solidFill>
                <a:schemeClr val="tx1"/>
              </a:solidFill>
            </a:rPr>
            <a:t>е </a:t>
          </a:r>
          <a:r>
            <a:rPr lang="ru-RU" sz="1400" kern="1200" dirty="0">
              <a:solidFill>
                <a:schemeClr val="tx1"/>
              </a:solidFill>
            </a:rPr>
            <a:t>№6)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492823" y="0"/>
        <a:ext cx="3619098" cy="970699"/>
      </dsp:txXfrm>
    </dsp:sp>
    <dsp:sp modelId="{B45D1D77-C20F-4633-A23B-C5237EC8937E}">
      <dsp:nvSpPr>
        <dsp:cNvPr id="0" name=""/>
        <dsp:cNvSpPr/>
      </dsp:nvSpPr>
      <dsp:spPr>
        <a:xfrm>
          <a:off x="7473" y="1014476"/>
          <a:ext cx="3671838" cy="2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tx1"/>
            </a:solidFill>
          </a:endParaRPr>
        </a:p>
      </dsp:txBody>
      <dsp:txXfrm>
        <a:off x="7473" y="1014476"/>
        <a:ext cx="3671838" cy="216000"/>
      </dsp:txXfrm>
    </dsp:sp>
    <dsp:sp modelId="{F22AD7F2-3EEF-4299-9CDF-67168AD17A93}">
      <dsp:nvSpPr>
        <dsp:cNvPr id="0" name=""/>
        <dsp:cNvSpPr/>
      </dsp:nvSpPr>
      <dsp:spPr>
        <a:xfrm>
          <a:off x="4388745" y="3686"/>
          <a:ext cx="4614995" cy="9554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>
              <a:solidFill>
                <a:schemeClr val="tx1"/>
              </a:solidFill>
            </a:rPr>
            <a:t>Постановление Правительства НО                                               от 24.05.2019  </a:t>
          </a:r>
          <a:r>
            <a:rPr lang="ru-RU" sz="1400" b="0" kern="1200" dirty="0" smtClean="0">
              <a:solidFill>
                <a:schemeClr val="tx1"/>
              </a:solidFill>
            </a:rPr>
            <a:t>№291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Приказ Минсельхозпрод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от 22.06.2023 №168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4866455" y="3686"/>
        <a:ext cx="3659576" cy="95541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BBD77-D836-4BEE-A19E-A2052DF9DF1E}">
      <dsp:nvSpPr>
        <dsp:cNvPr id="0" name=""/>
        <dsp:cNvSpPr/>
      </dsp:nvSpPr>
      <dsp:spPr>
        <a:xfrm>
          <a:off x="4478" y="-2509"/>
          <a:ext cx="4551534" cy="8959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000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50" kern="1200" dirty="0">
              <a:solidFill>
                <a:schemeClr val="tx1"/>
              </a:solidFill>
            </a:rPr>
            <a:t>Постановление Правительства РФ </a:t>
          </a:r>
        </a:p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>
              <a:solidFill>
                <a:schemeClr val="tx1"/>
              </a:solidFill>
            </a:rPr>
            <a:t>от 14.07.2012 № 717 (</a:t>
          </a:r>
          <a:r>
            <a:rPr lang="ru-RU" sz="1350" kern="1200" dirty="0" err="1">
              <a:solidFill>
                <a:schemeClr val="tx1"/>
              </a:solidFill>
            </a:rPr>
            <a:t>приложени</a:t>
          </a:r>
          <a:r>
            <a:rPr lang="en-US" sz="1350" kern="1200" dirty="0">
              <a:solidFill>
                <a:schemeClr val="tx1"/>
              </a:solidFill>
            </a:rPr>
            <a:t>е </a:t>
          </a:r>
          <a:r>
            <a:rPr lang="ru-RU" sz="1350" kern="1200" dirty="0">
              <a:solidFill>
                <a:schemeClr val="tx1"/>
              </a:solidFill>
            </a:rPr>
            <a:t>№ </a:t>
          </a:r>
          <a:r>
            <a:rPr lang="ru-RU" sz="1350" kern="1200" dirty="0" smtClean="0">
              <a:solidFill>
                <a:schemeClr val="tx1"/>
              </a:solidFill>
            </a:rPr>
            <a:t>12               Приказ Минсельхоза РФ от 02.03.2022 № 116</a:t>
          </a:r>
          <a:endParaRPr lang="ru-RU" sz="1350" b="0" kern="1200" dirty="0">
            <a:solidFill>
              <a:schemeClr val="tx1"/>
            </a:solidFill>
          </a:endParaRPr>
        </a:p>
      </dsp:txBody>
      <dsp:txXfrm>
        <a:off x="452439" y="-2509"/>
        <a:ext cx="3655613" cy="895921"/>
      </dsp:txXfrm>
    </dsp:sp>
    <dsp:sp modelId="{B45D1D77-C20F-4633-A23B-C5237EC8937E}">
      <dsp:nvSpPr>
        <dsp:cNvPr id="0" name=""/>
        <dsp:cNvSpPr/>
      </dsp:nvSpPr>
      <dsp:spPr>
        <a:xfrm>
          <a:off x="256405" y="872199"/>
          <a:ext cx="3238143" cy="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 dirty="0">
            <a:solidFill>
              <a:schemeClr val="tx1"/>
            </a:solidFill>
          </a:endParaRPr>
        </a:p>
      </dsp:txBody>
      <dsp:txXfrm>
        <a:off x="256405" y="872199"/>
        <a:ext cx="3238143" cy="90000"/>
      </dsp:txXfrm>
    </dsp:sp>
    <dsp:sp modelId="{F22AD7F2-3EEF-4299-9CDF-67168AD17A93}">
      <dsp:nvSpPr>
        <dsp:cNvPr id="0" name=""/>
        <dsp:cNvSpPr/>
      </dsp:nvSpPr>
      <dsp:spPr>
        <a:xfrm>
          <a:off x="4344912" y="0"/>
          <a:ext cx="4539189" cy="8858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>
              <a:solidFill>
                <a:schemeClr val="tx1"/>
              </a:solidFill>
            </a:rPr>
            <a:t>Постановление Правительства НО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chemeClr val="tx1"/>
              </a:solidFill>
            </a:rPr>
            <a:t>от 14.07.2022 № 535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>
              <a:solidFill>
                <a:srgbClr val="FF0000"/>
              </a:solidFill>
            </a:rPr>
            <a:t>Приказ на отбор в МСХ РФ ???</a:t>
          </a:r>
        </a:p>
      </dsp:txBody>
      <dsp:txXfrm>
        <a:off x="4787854" y="0"/>
        <a:ext cx="3653306" cy="88588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BBD77-D836-4BEE-A19E-A2052DF9DF1E}">
      <dsp:nvSpPr>
        <dsp:cNvPr id="0" name=""/>
        <dsp:cNvSpPr/>
      </dsp:nvSpPr>
      <dsp:spPr>
        <a:xfrm>
          <a:off x="119727" y="0"/>
          <a:ext cx="4612900" cy="6293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>
              <a:solidFill>
                <a:schemeClr val="tx1"/>
              </a:solidFill>
            </a:rPr>
            <a:t>Постановление Правительства РФ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>
              <a:solidFill>
                <a:schemeClr val="tx1"/>
              </a:solidFill>
            </a:rPr>
            <a:t>от 14.07.2012 № 717 (</a:t>
          </a:r>
          <a:r>
            <a:rPr lang="ru-RU" sz="1400" kern="1200" dirty="0" err="1">
              <a:solidFill>
                <a:schemeClr val="tx1"/>
              </a:solidFill>
            </a:rPr>
            <a:t>приложени</a:t>
          </a:r>
          <a:r>
            <a:rPr lang="en-US" sz="1400" kern="1200" dirty="0">
              <a:solidFill>
                <a:schemeClr val="tx1"/>
              </a:solidFill>
            </a:rPr>
            <a:t>е </a:t>
          </a:r>
          <a:r>
            <a:rPr lang="ru-RU" sz="1400" kern="1200" dirty="0">
              <a:solidFill>
                <a:schemeClr val="tx1"/>
              </a:solidFill>
            </a:rPr>
            <a:t>№12 (1))</a:t>
          </a:r>
        </a:p>
      </dsp:txBody>
      <dsp:txXfrm>
        <a:off x="434417" y="0"/>
        <a:ext cx="3983521" cy="629379"/>
      </dsp:txXfrm>
    </dsp:sp>
    <dsp:sp modelId="{B45D1D77-C20F-4633-A23B-C5237EC8937E}">
      <dsp:nvSpPr>
        <dsp:cNvPr id="0" name=""/>
        <dsp:cNvSpPr/>
      </dsp:nvSpPr>
      <dsp:spPr>
        <a:xfrm>
          <a:off x="119727" y="0"/>
          <a:ext cx="3690320" cy="629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chemeClr val="tx1"/>
            </a:solidFill>
          </a:endParaRPr>
        </a:p>
      </dsp:txBody>
      <dsp:txXfrm>
        <a:off x="119727" y="0"/>
        <a:ext cx="3690320" cy="629379"/>
      </dsp:txXfrm>
    </dsp:sp>
    <dsp:sp modelId="{F22AD7F2-3EEF-4299-9CDF-67168AD17A93}">
      <dsp:nvSpPr>
        <dsp:cNvPr id="0" name=""/>
        <dsp:cNvSpPr/>
      </dsp:nvSpPr>
      <dsp:spPr>
        <a:xfrm>
          <a:off x="4661539" y="0"/>
          <a:ext cx="4156747" cy="6293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>
              <a:solidFill>
                <a:schemeClr val="tx1"/>
              </a:solidFill>
            </a:rPr>
            <a:t>Постановление Правительства НО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от 15.12.2022 № 1071</a:t>
          </a:r>
        </a:p>
      </dsp:txBody>
      <dsp:txXfrm>
        <a:off x="4976229" y="0"/>
        <a:ext cx="3527368" cy="62937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31719-5B5B-48FD-966C-3923000E75D6}">
      <dsp:nvSpPr>
        <dsp:cNvPr id="0" name=""/>
        <dsp:cNvSpPr/>
      </dsp:nvSpPr>
      <dsp:spPr>
        <a:xfrm>
          <a:off x="794552" y="0"/>
          <a:ext cx="4240083" cy="5345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Решение о порядке предоставления субсидии от 07.02.2024 № 22-68850-00358-Р</a:t>
          </a:r>
        </a:p>
      </dsp:txBody>
      <dsp:txXfrm>
        <a:off x="1061844" y="0"/>
        <a:ext cx="3705499" cy="534584"/>
      </dsp:txXfrm>
    </dsp:sp>
    <dsp:sp modelId="{08E459CB-98AD-4815-A019-0698B29C73F7}">
      <dsp:nvSpPr>
        <dsp:cNvPr id="0" name=""/>
        <dsp:cNvSpPr/>
      </dsp:nvSpPr>
      <dsp:spPr>
        <a:xfrm>
          <a:off x="5231039" y="0"/>
          <a:ext cx="4059498" cy="5345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36000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>
              <a:solidFill>
                <a:schemeClr val="tx1"/>
              </a:solidFill>
            </a:rPr>
            <a:t>Приказ Минсельхоза России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err="1">
              <a:solidFill>
                <a:schemeClr val="tx1"/>
              </a:solidFill>
            </a:rPr>
            <a:t>от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ru-RU" sz="1400" kern="1200" dirty="0" smtClean="0">
              <a:solidFill>
                <a:schemeClr val="tx1"/>
              </a:solidFill>
            </a:rPr>
            <a:t>15</a:t>
          </a:r>
          <a:r>
            <a:rPr lang="en-US" sz="1400" kern="1200" dirty="0" smtClean="0">
              <a:solidFill>
                <a:schemeClr val="tx1"/>
              </a:solidFill>
            </a:rPr>
            <a:t>.0</a:t>
          </a:r>
          <a:r>
            <a:rPr lang="ru-RU" sz="1400" kern="1200" dirty="0" smtClean="0">
              <a:solidFill>
                <a:schemeClr val="tx1"/>
              </a:solidFill>
            </a:rPr>
            <a:t>3</a:t>
          </a:r>
          <a:r>
            <a:rPr lang="en-US" sz="1400" kern="1200" dirty="0" smtClean="0">
              <a:solidFill>
                <a:schemeClr val="tx1"/>
              </a:solidFill>
            </a:rPr>
            <a:t>.20</a:t>
          </a:r>
          <a:r>
            <a:rPr lang="ru-RU" sz="1400" kern="1200" dirty="0" smtClean="0">
              <a:solidFill>
                <a:schemeClr val="tx1"/>
              </a:solidFill>
            </a:rPr>
            <a:t>24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>
              <a:solidFill>
                <a:schemeClr val="tx1"/>
              </a:solidFill>
            </a:rPr>
            <a:t>№ </a:t>
          </a:r>
          <a:r>
            <a:rPr lang="ru-RU" sz="1400" kern="1200" dirty="0" smtClean="0">
              <a:solidFill>
                <a:schemeClr val="tx1"/>
              </a:solidFill>
            </a:rPr>
            <a:t>145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498331" y="0"/>
        <a:ext cx="3524914" cy="5345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AB786-2612-4561-A564-7BA33F658C16}">
      <dsp:nvSpPr>
        <dsp:cNvPr id="0" name=""/>
        <dsp:cNvSpPr/>
      </dsp:nvSpPr>
      <dsp:spPr>
        <a:xfrm>
          <a:off x="9662" y="0"/>
          <a:ext cx="9884774" cy="7756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500" kern="1200" dirty="0">
              <a:solidFill>
                <a:schemeClr val="tx1"/>
              </a:solidFill>
            </a:rPr>
            <a:t>Постановление Правительства РФ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500" kern="1200" dirty="0">
              <a:solidFill>
                <a:schemeClr val="tx1"/>
              </a:solidFill>
            </a:rPr>
            <a:t>от 14.07.2012 № 717 (приложение</a:t>
          </a:r>
          <a:r>
            <a:rPr lang="en-US" sz="2500" kern="1200" dirty="0">
              <a:solidFill>
                <a:schemeClr val="tx1"/>
              </a:solidFill>
            </a:rPr>
            <a:t> </a:t>
          </a:r>
          <a:r>
            <a:rPr lang="ru-RU" sz="2500" kern="1200" dirty="0">
              <a:solidFill>
                <a:schemeClr val="tx1"/>
              </a:solidFill>
            </a:rPr>
            <a:t>№8)</a:t>
          </a:r>
        </a:p>
      </dsp:txBody>
      <dsp:txXfrm>
        <a:off x="397493" y="0"/>
        <a:ext cx="9109113" cy="77566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AB786-2612-4561-A564-7BA33F658C16}">
      <dsp:nvSpPr>
        <dsp:cNvPr id="0" name=""/>
        <dsp:cNvSpPr/>
      </dsp:nvSpPr>
      <dsp:spPr>
        <a:xfrm>
          <a:off x="0" y="0"/>
          <a:ext cx="2341162" cy="3738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dirty="0">
              <a:solidFill>
                <a:schemeClr val="tx1"/>
              </a:solidFill>
            </a:rPr>
            <a:t>Постановление Правительства НО от 15.02.2024 г. № 55 </a:t>
          </a:r>
        </a:p>
      </dsp:txBody>
      <dsp:txXfrm>
        <a:off x="186907" y="0"/>
        <a:ext cx="1967349" cy="373813"/>
      </dsp:txXfrm>
    </dsp:sp>
    <dsp:sp modelId="{1D43BAA0-1D0C-48E9-8754-71AAB3901A01}">
      <dsp:nvSpPr>
        <dsp:cNvPr id="0" name=""/>
        <dsp:cNvSpPr/>
      </dsp:nvSpPr>
      <dsp:spPr>
        <a:xfrm>
          <a:off x="2159409" y="0"/>
          <a:ext cx="1828390" cy="3738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dirty="0">
              <a:solidFill>
                <a:schemeClr val="tx1"/>
              </a:solidFill>
            </a:rPr>
            <a:t>Муниципальный НПА</a:t>
          </a:r>
        </a:p>
      </dsp:txBody>
      <dsp:txXfrm>
        <a:off x="2346316" y="0"/>
        <a:ext cx="1454577" cy="373813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AB786-2612-4561-A564-7BA33F658C16}">
      <dsp:nvSpPr>
        <dsp:cNvPr id="0" name=""/>
        <dsp:cNvSpPr/>
      </dsp:nvSpPr>
      <dsp:spPr>
        <a:xfrm>
          <a:off x="0" y="0"/>
          <a:ext cx="3983905" cy="4074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dirty="0">
              <a:solidFill>
                <a:schemeClr val="tx1"/>
              </a:solidFill>
            </a:rPr>
            <a:t>Приказ МСХ НО от 07.08.2023 г. №221</a:t>
          </a:r>
        </a:p>
      </dsp:txBody>
      <dsp:txXfrm>
        <a:off x="203735" y="0"/>
        <a:ext cx="3576436" cy="4074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AB786-2612-4561-A564-7BA33F658C16}">
      <dsp:nvSpPr>
        <dsp:cNvPr id="0" name=""/>
        <dsp:cNvSpPr/>
      </dsp:nvSpPr>
      <dsp:spPr>
        <a:xfrm>
          <a:off x="0" y="0"/>
          <a:ext cx="2358323" cy="4074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dirty="0">
              <a:solidFill>
                <a:schemeClr val="tx1"/>
              </a:solidFill>
            </a:rPr>
            <a:t>Постановление Правительства НО от 15.02.2024 г. № 55</a:t>
          </a:r>
        </a:p>
      </dsp:txBody>
      <dsp:txXfrm>
        <a:off x="203735" y="0"/>
        <a:ext cx="1950854" cy="407469"/>
      </dsp:txXfrm>
    </dsp:sp>
    <dsp:sp modelId="{61F1AD40-B0B7-4145-9987-DD460843A993}">
      <dsp:nvSpPr>
        <dsp:cNvPr id="0" name=""/>
        <dsp:cNvSpPr/>
      </dsp:nvSpPr>
      <dsp:spPr>
        <a:xfrm>
          <a:off x="2178156" y="0"/>
          <a:ext cx="1808919" cy="4074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dirty="0">
              <a:solidFill>
                <a:schemeClr val="tx1"/>
              </a:solidFill>
            </a:rPr>
            <a:t>Муниципальный НПА </a:t>
          </a:r>
        </a:p>
      </dsp:txBody>
      <dsp:txXfrm>
        <a:off x="2381891" y="0"/>
        <a:ext cx="1401450" cy="4074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AB786-2612-4561-A564-7BA33F658C16}">
      <dsp:nvSpPr>
        <dsp:cNvPr id="0" name=""/>
        <dsp:cNvSpPr/>
      </dsp:nvSpPr>
      <dsp:spPr>
        <a:xfrm>
          <a:off x="0" y="0"/>
          <a:ext cx="2358323" cy="4074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dirty="0">
              <a:solidFill>
                <a:schemeClr val="tx1"/>
              </a:solidFill>
            </a:rPr>
            <a:t>Постановление Правительства НО от 15.02.2024 г. № 57</a:t>
          </a:r>
        </a:p>
      </dsp:txBody>
      <dsp:txXfrm>
        <a:off x="203735" y="0"/>
        <a:ext cx="1950854" cy="407469"/>
      </dsp:txXfrm>
    </dsp:sp>
    <dsp:sp modelId="{61F1AD40-B0B7-4145-9987-DD460843A993}">
      <dsp:nvSpPr>
        <dsp:cNvPr id="0" name=""/>
        <dsp:cNvSpPr/>
      </dsp:nvSpPr>
      <dsp:spPr>
        <a:xfrm>
          <a:off x="2178156" y="0"/>
          <a:ext cx="1808919" cy="4074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dirty="0">
              <a:solidFill>
                <a:schemeClr val="tx1"/>
              </a:solidFill>
            </a:rPr>
            <a:t>Муниципальный НПА </a:t>
          </a:r>
        </a:p>
      </dsp:txBody>
      <dsp:txXfrm>
        <a:off x="2381891" y="0"/>
        <a:ext cx="1401450" cy="4074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AB786-2612-4561-A564-7BA33F658C16}">
      <dsp:nvSpPr>
        <dsp:cNvPr id="0" name=""/>
        <dsp:cNvSpPr/>
      </dsp:nvSpPr>
      <dsp:spPr>
        <a:xfrm>
          <a:off x="64186" y="0"/>
          <a:ext cx="2355218" cy="4074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dirty="0">
              <a:solidFill>
                <a:schemeClr val="tx1"/>
              </a:solidFill>
            </a:rPr>
            <a:t>Постановление Правительства НО от 15.02.2024 г. № 58</a:t>
          </a:r>
        </a:p>
      </dsp:txBody>
      <dsp:txXfrm>
        <a:off x="267921" y="0"/>
        <a:ext cx="1947749" cy="407469"/>
      </dsp:txXfrm>
    </dsp:sp>
    <dsp:sp modelId="{61F1AD40-B0B7-4145-9987-DD460843A993}">
      <dsp:nvSpPr>
        <dsp:cNvPr id="0" name=""/>
        <dsp:cNvSpPr/>
      </dsp:nvSpPr>
      <dsp:spPr>
        <a:xfrm>
          <a:off x="2219669" y="0"/>
          <a:ext cx="1851172" cy="4074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dirty="0">
              <a:solidFill>
                <a:schemeClr val="tx1"/>
              </a:solidFill>
            </a:rPr>
            <a:t>Муниципальный НПА </a:t>
          </a:r>
        </a:p>
      </dsp:txBody>
      <dsp:txXfrm>
        <a:off x="2423404" y="0"/>
        <a:ext cx="1443703" cy="4074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AB786-2612-4561-A564-7BA33F658C16}">
      <dsp:nvSpPr>
        <dsp:cNvPr id="0" name=""/>
        <dsp:cNvSpPr/>
      </dsp:nvSpPr>
      <dsp:spPr>
        <a:xfrm>
          <a:off x="0" y="0"/>
          <a:ext cx="2385960" cy="3890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dirty="0">
              <a:solidFill>
                <a:schemeClr val="tx1"/>
              </a:solidFill>
            </a:rPr>
            <a:t>Постановление Правительства НО от 08.02.2024 г. №47</a:t>
          </a:r>
        </a:p>
      </dsp:txBody>
      <dsp:txXfrm>
        <a:off x="194545" y="0"/>
        <a:ext cx="1996871" cy="389089"/>
      </dsp:txXfrm>
    </dsp:sp>
    <dsp:sp modelId="{613C8118-6177-4D48-8781-51B47EB57E77}">
      <dsp:nvSpPr>
        <dsp:cNvPr id="0" name=""/>
        <dsp:cNvSpPr/>
      </dsp:nvSpPr>
      <dsp:spPr>
        <a:xfrm>
          <a:off x="2089600" y="0"/>
          <a:ext cx="1931238" cy="3890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dirty="0">
              <a:solidFill>
                <a:schemeClr val="tx1"/>
              </a:solidFill>
            </a:rPr>
            <a:t>Муниципальный НПА </a:t>
          </a:r>
        </a:p>
      </dsp:txBody>
      <dsp:txXfrm>
        <a:off x="2284145" y="0"/>
        <a:ext cx="1542149" cy="38908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AB786-2612-4561-A564-7BA33F658C16}">
      <dsp:nvSpPr>
        <dsp:cNvPr id="0" name=""/>
        <dsp:cNvSpPr/>
      </dsp:nvSpPr>
      <dsp:spPr>
        <a:xfrm>
          <a:off x="0" y="0"/>
          <a:ext cx="4071215" cy="414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dirty="0" smtClean="0">
              <a:solidFill>
                <a:schemeClr val="tx1"/>
              </a:solidFill>
            </a:rPr>
            <a:t> Приказ МСХ НО от 30.05.2024 г. №218</a:t>
          </a:r>
          <a:endParaRPr lang="ru-RU" sz="1050" kern="1200" dirty="0">
            <a:solidFill>
              <a:schemeClr val="tx1"/>
            </a:solidFill>
          </a:endParaRPr>
        </a:p>
      </dsp:txBody>
      <dsp:txXfrm>
        <a:off x="207397" y="0"/>
        <a:ext cx="3656421" cy="414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247" cy="495698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5698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7EC775-34D2-46FE-9B45-E74976D19994}" type="datetimeFigureOut">
              <a:rPr lang="uk-UA"/>
              <a:pPr>
                <a:defRPr/>
              </a:pPr>
              <a:t>10.06.2024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2" y="9378552"/>
            <a:ext cx="2946247" cy="495698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49826" y="9378552"/>
            <a:ext cx="2946246" cy="495698"/>
          </a:xfrm>
          <a:prstGeom prst="rect">
            <a:avLst/>
          </a:prstGeom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F08E864-9DE9-4E06-A956-F42CA73D1043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874073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247" cy="495698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5698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7349C2-A2E3-4EF9-9143-2D3CFDD9ACDE}" type="datetimeFigureOut">
              <a:rPr lang="uk-UA"/>
              <a:pPr>
                <a:defRPr/>
              </a:pPr>
              <a:t>10.06.2024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8" rIns="91417" bIns="45708" rtlCol="0" anchor="ctr"/>
          <a:lstStyle/>
          <a:p>
            <a:pPr lv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9290" y="4750444"/>
            <a:ext cx="5439101" cy="3889326"/>
          </a:xfrm>
          <a:prstGeom prst="rect">
            <a:avLst/>
          </a:prstGeom>
        </p:spPr>
        <p:txBody>
          <a:bodyPr vert="horz" lIns="91417" tIns="45708" rIns="91417" bIns="45708" rtlCol="0"/>
          <a:lstStyle/>
          <a:p>
            <a:pPr lvl="0"/>
            <a:r>
              <a:rPr lang="uk-UA" noProof="0"/>
              <a:t>Редагувати стиль зразка тексту</a:t>
            </a:r>
          </a:p>
          <a:p>
            <a:pPr lvl="1"/>
            <a:r>
              <a:rPr lang="uk-UA" noProof="0"/>
              <a:t>Другий рівень</a:t>
            </a:r>
          </a:p>
          <a:p>
            <a:pPr lvl="2"/>
            <a:r>
              <a:rPr lang="uk-UA" noProof="0"/>
              <a:t>Третій рівень</a:t>
            </a:r>
          </a:p>
          <a:p>
            <a:pPr lvl="3"/>
            <a:r>
              <a:rPr lang="uk-UA" noProof="0"/>
              <a:t>Четвертий рівень</a:t>
            </a:r>
          </a:p>
          <a:p>
            <a:pPr lvl="4"/>
            <a:r>
              <a:rPr lang="uk-UA" noProof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2" y="9378552"/>
            <a:ext cx="2946247" cy="495698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49826" y="9378552"/>
            <a:ext cx="2946246" cy="495698"/>
          </a:xfrm>
          <a:prstGeom prst="rect">
            <a:avLst/>
          </a:prstGeom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4FBAB4F-B7FB-4813-8FC8-07695FBCECA9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471461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6E265A-7E1B-4B7F-91F7-C70C8CF5F800}" type="slidenum">
              <a:rPr lang="uk-UA" altLang="ru-RU" smtClean="0"/>
              <a:pPr>
                <a:spcBef>
                  <a:spcPct val="0"/>
                </a:spcBef>
              </a:pPr>
              <a:t>2</a:t>
            </a:fld>
            <a:endParaRPr lang="uk-UA" altLang="ru-RU" dirty="0"/>
          </a:p>
        </p:txBody>
      </p:sp>
    </p:spTree>
    <p:extLst>
      <p:ext uri="{BB962C8B-B14F-4D97-AF65-F5344CB8AC3E}">
        <p14:creationId xmlns:p14="http://schemas.microsoft.com/office/powerpoint/2010/main" val="1375528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44D221-2994-4731-A9E9-90BD7290158F}" type="slidenum">
              <a:rPr lang="uk-UA" altLang="ru-RU" smtClean="0"/>
              <a:pPr>
                <a:spcBef>
                  <a:spcPct val="0"/>
                </a:spcBef>
              </a:pPr>
              <a:t>11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888876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1D235A-3A5E-4C27-9D38-8BDB98C97BFE}" type="slidenum">
              <a:rPr lang="uk-UA" altLang="ru-RU" smtClean="0"/>
              <a:pPr>
                <a:spcBef>
                  <a:spcPct val="0"/>
                </a:spcBef>
              </a:pPr>
              <a:t>12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199639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F9ACB7-1665-43DA-9381-70CC43661196}" type="slidenum">
              <a:rPr lang="uk-UA" altLang="ru-RU" smtClean="0"/>
              <a:pPr>
                <a:spcBef>
                  <a:spcPct val="0"/>
                </a:spcBef>
              </a:pPr>
              <a:t>13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744613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E15CD5-B3A6-4BDE-8CF4-7B337DDFBF21}" type="slidenum">
              <a:rPr lang="uk-UA" altLang="ru-RU" smtClean="0"/>
              <a:pPr>
                <a:spcBef>
                  <a:spcPct val="0"/>
                </a:spcBef>
              </a:pPr>
              <a:t>14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823412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E15CD5-B3A6-4BDE-8CF4-7B337DDFBF21}" type="slidenum">
              <a:rPr lang="uk-UA" altLang="ru-RU" smtClean="0"/>
              <a:pPr>
                <a:spcBef>
                  <a:spcPct val="0"/>
                </a:spcBef>
              </a:pPr>
              <a:t>15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274058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91229B-368C-47A3-8204-A1AA48A33525}" type="slidenum">
              <a:rPr lang="uk-UA" altLang="ru-RU" smtClean="0"/>
              <a:pPr>
                <a:spcBef>
                  <a:spcPct val="0"/>
                </a:spcBef>
              </a:pPr>
              <a:t>16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345916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91229B-368C-47A3-8204-A1AA48A33525}" type="slidenum">
              <a:rPr lang="uk-UA" altLang="ru-RU" smtClean="0"/>
              <a:pPr>
                <a:spcBef>
                  <a:spcPct val="0"/>
                </a:spcBef>
              </a:pPr>
              <a:t>17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345916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91229B-368C-47A3-8204-A1AA48A33525}" type="slidenum">
              <a:rPr lang="uk-UA" altLang="ru-RU" smtClean="0"/>
              <a:pPr>
                <a:spcBef>
                  <a:spcPct val="0"/>
                </a:spcBef>
              </a:pPr>
              <a:t>18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345916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91229B-368C-47A3-8204-A1AA48A33525}" type="slidenum">
              <a:rPr lang="uk-UA" altLang="ru-RU" smtClean="0"/>
              <a:pPr>
                <a:spcBef>
                  <a:spcPct val="0"/>
                </a:spcBef>
              </a:pPr>
              <a:t>19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345916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21075">
              <a:spcBef>
                <a:spcPct val="0"/>
              </a:spcBef>
              <a:defRPr/>
            </a:pPr>
            <a:fld id="{074634CE-C4D0-413B-B160-2946E5726AA1}" type="slidenum">
              <a:rPr lang="uk-UA" altLang="ru-RU">
                <a:solidFill>
                  <a:prstClr val="black"/>
                </a:solidFill>
              </a:rPr>
              <a:pPr defTabSz="921075">
                <a:spcBef>
                  <a:spcPct val="0"/>
                </a:spcBef>
                <a:defRPr/>
              </a:pPr>
              <a:t>20</a:t>
            </a:fld>
            <a:endParaRPr lang="uk-UA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7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680474-56E2-4C39-B574-855AE70BC230}" type="slidenum">
              <a:rPr lang="uk-UA" altLang="ru-RU" smtClean="0"/>
              <a:pPr>
                <a:spcBef>
                  <a:spcPct val="0"/>
                </a:spcBef>
              </a:pPr>
              <a:t>3</a:t>
            </a:fld>
            <a:endParaRPr lang="uk-UA" altLang="ru-RU" dirty="0"/>
          </a:p>
        </p:txBody>
      </p:sp>
    </p:spTree>
    <p:extLst>
      <p:ext uri="{BB962C8B-B14F-4D97-AF65-F5344CB8AC3E}">
        <p14:creationId xmlns:p14="http://schemas.microsoft.com/office/powerpoint/2010/main" val="893590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44D221-2994-4731-A9E9-90BD7290158F}" type="slidenum">
              <a:rPr lang="uk-UA" altLang="ru-RU" smtClean="0"/>
              <a:pPr>
                <a:spcBef>
                  <a:spcPct val="0"/>
                </a:spcBef>
              </a:pPr>
              <a:t>21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3999965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44D221-2994-4731-A9E9-90BD7290158F}" type="slidenum">
              <a:rPr lang="uk-UA" altLang="ru-RU" smtClean="0"/>
              <a:pPr>
                <a:spcBef>
                  <a:spcPct val="0"/>
                </a:spcBef>
              </a:pPr>
              <a:t>22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399996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44D221-2994-4731-A9E9-90BD7290158F}" type="slidenum">
              <a:rPr lang="uk-UA" altLang="ru-RU" smtClean="0"/>
              <a:pPr>
                <a:spcBef>
                  <a:spcPct val="0"/>
                </a:spcBef>
              </a:pPr>
              <a:t>23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3999965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504B30-D214-4427-98EB-BD90697D55D9}" type="slidenum">
              <a:rPr lang="uk-UA" altLang="ru-RU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24</a:t>
            </a:fld>
            <a:endParaRPr lang="uk-UA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653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504B30-D214-4427-98EB-BD90697D55D9}" type="slidenum">
              <a:rPr lang="uk-UA" altLang="ru-RU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25</a:t>
            </a:fld>
            <a:endParaRPr lang="uk-UA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192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504B30-D214-4427-98EB-BD90697D55D9}" type="slidenum">
              <a:rPr lang="uk-UA" altLang="ru-RU" smtClean="0"/>
              <a:pPr>
                <a:spcBef>
                  <a:spcPct val="0"/>
                </a:spcBef>
              </a:pPr>
              <a:t>26</a:t>
            </a:fld>
            <a:endParaRPr lang="uk-UA" altLang="ru-RU" dirty="0"/>
          </a:p>
        </p:txBody>
      </p:sp>
    </p:spTree>
    <p:extLst>
      <p:ext uri="{BB962C8B-B14F-4D97-AF65-F5344CB8AC3E}">
        <p14:creationId xmlns:p14="http://schemas.microsoft.com/office/powerpoint/2010/main" val="19919618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5B7FB6-2A8F-462F-9887-1E8D291DE535}" type="slidenum">
              <a:rPr lang="uk-UA" altLang="ru-RU" smtClean="0"/>
              <a:pPr>
                <a:spcBef>
                  <a:spcPct val="0"/>
                </a:spcBef>
              </a:pPr>
              <a:t>27</a:t>
            </a:fld>
            <a:endParaRPr lang="uk-UA" altLang="ru-RU" dirty="0"/>
          </a:p>
        </p:txBody>
      </p:sp>
    </p:spTree>
    <p:extLst>
      <p:ext uri="{BB962C8B-B14F-4D97-AF65-F5344CB8AC3E}">
        <p14:creationId xmlns:p14="http://schemas.microsoft.com/office/powerpoint/2010/main" val="31066370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3B18D9-16CF-463D-9986-A5D2E96A746E}" type="slidenum">
              <a:rPr lang="uk-UA" altLang="ru-RU" smtClean="0"/>
              <a:pPr>
                <a:spcBef>
                  <a:spcPct val="0"/>
                </a:spcBef>
              </a:pPr>
              <a:t>28</a:t>
            </a:fld>
            <a:endParaRPr lang="uk-UA" altLang="ru-RU" dirty="0"/>
          </a:p>
        </p:txBody>
      </p:sp>
    </p:spTree>
    <p:extLst>
      <p:ext uri="{BB962C8B-B14F-4D97-AF65-F5344CB8AC3E}">
        <p14:creationId xmlns:p14="http://schemas.microsoft.com/office/powerpoint/2010/main" val="40462272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0400F5-6C04-4050-88B2-154768BF629F}" type="slidenum">
              <a:rPr lang="uk-UA" altLang="ru-RU" smtClean="0"/>
              <a:pPr>
                <a:spcBef>
                  <a:spcPct val="0"/>
                </a:spcBef>
              </a:pPr>
              <a:t>29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7788223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928EF2-48C5-41BD-A647-AF1993F6E73A}" type="slidenum">
              <a:rPr lang="uk-UA" altLang="ru-RU" smtClean="0"/>
              <a:pPr>
                <a:spcBef>
                  <a:spcPct val="0"/>
                </a:spcBef>
              </a:pPr>
              <a:t>30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426016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21E047-3931-46D3-AA4D-EF72C806817F}" type="slidenum">
              <a:rPr lang="uk-UA" altLang="ru-RU" smtClean="0"/>
              <a:pPr>
                <a:spcBef>
                  <a:spcPct val="0"/>
                </a:spcBef>
              </a:pPr>
              <a:t>4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4784741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928EF2-48C5-41BD-A647-AF1993F6E73A}" type="slidenum">
              <a:rPr lang="uk-UA" altLang="ru-RU" smtClean="0"/>
              <a:pPr>
                <a:spcBef>
                  <a:spcPct val="0"/>
                </a:spcBef>
              </a:pPr>
              <a:t>31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3651034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928EF2-48C5-41BD-A647-AF1993F6E73A}" type="slidenum">
              <a:rPr lang="uk-UA" altLang="ru-RU" smtClean="0"/>
              <a:pPr>
                <a:spcBef>
                  <a:spcPct val="0"/>
                </a:spcBef>
              </a:pPr>
              <a:t>32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4260162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928EF2-48C5-41BD-A647-AF1993F6E73A}" type="slidenum">
              <a:rPr lang="uk-UA" altLang="ru-RU" smtClean="0"/>
              <a:pPr>
                <a:spcBef>
                  <a:spcPct val="0"/>
                </a:spcBef>
              </a:pPr>
              <a:t>33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0955398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1D235A-3A5E-4C27-9D38-8BDB98C97BFE}" type="slidenum">
              <a:rPr lang="uk-UA" altLang="ru-RU" smtClean="0"/>
              <a:pPr>
                <a:spcBef>
                  <a:spcPct val="0"/>
                </a:spcBef>
              </a:pPr>
              <a:t>34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1996394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1D235A-3A5E-4C27-9D38-8BDB98C97BFE}" type="slidenum">
              <a:rPr lang="uk-UA" altLang="ru-RU" smtClean="0"/>
              <a:pPr>
                <a:spcBef>
                  <a:spcPct val="0"/>
                </a:spcBef>
              </a:pPr>
              <a:t>35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2034265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5030A0-6BC0-4684-A1C0-C668317514DA}" type="slidenum">
              <a:rPr lang="uk-UA" altLang="ru-RU" smtClean="0"/>
              <a:pPr>
                <a:spcBef>
                  <a:spcPct val="0"/>
                </a:spcBef>
              </a:pPr>
              <a:t>36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8952898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A00A6D-6985-4189-8D0B-02033BC5DA0B}" type="slidenum">
              <a:rPr lang="uk-UA" altLang="ru-RU" smtClean="0"/>
              <a:pPr>
                <a:spcBef>
                  <a:spcPct val="0"/>
                </a:spcBef>
              </a:pPr>
              <a:t>37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7971984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C72B0E-5B91-4D66-8B22-7DFC8D37C844}" type="slidenum">
              <a:rPr lang="uk-UA" altLang="ru-RU" smtClean="0"/>
              <a:pPr>
                <a:spcBef>
                  <a:spcPct val="0"/>
                </a:spcBef>
              </a:pPr>
              <a:t>38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105176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0ABC53-EAEB-48A7-87C5-3318836FA08C}" type="slidenum">
              <a:rPr lang="uk-UA" altLang="ru-RU" smtClean="0"/>
              <a:pPr>
                <a:spcBef>
                  <a:spcPct val="0"/>
                </a:spcBef>
              </a:pPr>
              <a:t>5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616647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83B34E-21FD-4C7B-B7C4-3E91F4F0332D}" type="slidenum">
              <a:rPr lang="uk-UA" altLang="ru-RU" smtClean="0"/>
              <a:pPr>
                <a:spcBef>
                  <a:spcPct val="0"/>
                </a:spcBef>
              </a:pPr>
              <a:t>6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834250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3A1B3A-DAEB-4645-AD0C-C67D82F32164}" type="slidenum">
              <a:rPr lang="uk-UA" altLang="ru-RU" smtClean="0"/>
              <a:pPr>
                <a:spcBef>
                  <a:spcPct val="0"/>
                </a:spcBef>
              </a:pPr>
              <a:t>7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620106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44D221-2994-4731-A9E9-90BD7290158F}" type="slidenum">
              <a:rPr lang="uk-UA" altLang="ru-RU" smtClean="0"/>
              <a:pPr>
                <a:spcBef>
                  <a:spcPct val="0"/>
                </a:spcBef>
              </a:pPr>
              <a:t>8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885054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44D221-2994-4731-A9E9-90BD7290158F}" type="slidenum">
              <a:rPr lang="uk-UA" altLang="ru-RU" smtClean="0"/>
              <a:pPr>
                <a:spcBef>
                  <a:spcPct val="0"/>
                </a:spcBef>
              </a:pPr>
              <a:t>9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445262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977" indent="-28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74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89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428" indent="-2270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21E047-3931-46D3-AA4D-EF72C806817F}" type="slidenum">
              <a:rPr lang="uk-UA" altLang="ru-RU" smtClean="0"/>
              <a:pPr>
                <a:spcBef>
                  <a:spcPct val="0"/>
                </a:spcBef>
              </a:pPr>
              <a:t>10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478474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9"/>
          <p:cNvSpPr/>
          <p:nvPr userDrawn="1"/>
        </p:nvSpPr>
        <p:spPr>
          <a:xfrm>
            <a:off x="8804275" y="5597525"/>
            <a:ext cx="2117725" cy="12604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72" t="2" b="28299"/>
          <a:stretch>
            <a:fillRect/>
          </a:stretch>
        </p:blipFill>
        <p:spPr bwMode="auto">
          <a:xfrm>
            <a:off x="8789988" y="0"/>
            <a:ext cx="2136775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кутник 7"/>
          <p:cNvSpPr/>
          <p:nvPr userDrawn="1"/>
        </p:nvSpPr>
        <p:spPr>
          <a:xfrm>
            <a:off x="8966200" y="0"/>
            <a:ext cx="2119313" cy="4916488"/>
          </a:xfrm>
          <a:prstGeom prst="rect">
            <a:avLst/>
          </a:prstGeom>
          <a:solidFill>
            <a:srgbClr val="C79478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7" name="Прямокутник 8"/>
          <p:cNvSpPr/>
          <p:nvPr userDrawn="1"/>
        </p:nvSpPr>
        <p:spPr>
          <a:xfrm>
            <a:off x="8966200" y="5597525"/>
            <a:ext cx="2119313" cy="1260475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8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917575"/>
            <a:ext cx="14001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7375" y="3350703"/>
            <a:ext cx="7264400" cy="1143317"/>
          </a:xfrm>
        </p:spPr>
        <p:txBody>
          <a:bodyPr>
            <a:normAutofit/>
          </a:bodyPr>
          <a:lstStyle>
            <a:lvl1pPr algn="l">
              <a:defRPr sz="4400" b="1"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87375" y="4360393"/>
            <a:ext cx="7244080" cy="1655762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rgbClr val="6B666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1525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7"/>
          <p:cNvSpPr/>
          <p:nvPr userDrawn="1"/>
        </p:nvSpPr>
        <p:spPr>
          <a:xfrm>
            <a:off x="8636000" y="5994400"/>
            <a:ext cx="2449513" cy="863600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5"/>
          <a:stretch>
            <a:fillRect/>
          </a:stretch>
        </p:blipFill>
        <p:spPr bwMode="auto">
          <a:xfrm>
            <a:off x="8745538" y="5197475"/>
            <a:ext cx="140017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кутник 9"/>
          <p:cNvSpPr/>
          <p:nvPr userDrawn="1"/>
        </p:nvSpPr>
        <p:spPr>
          <a:xfrm>
            <a:off x="10052050" y="5360988"/>
            <a:ext cx="987425" cy="44450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1" b="-6847"/>
          <a:stretch>
            <a:fillRect/>
          </a:stretch>
        </p:blipFill>
        <p:spPr bwMode="auto">
          <a:xfrm>
            <a:off x="10055225" y="5486400"/>
            <a:ext cx="10223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87375" y="549274"/>
            <a:ext cx="10515600" cy="666067"/>
          </a:xfrm>
        </p:spPr>
        <p:txBody>
          <a:bodyPr>
            <a:noAutofit/>
          </a:bodyPr>
          <a:lstStyle>
            <a:lvl1pPr>
              <a:defRPr sz="6000" b="1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1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39432" y="1422653"/>
            <a:ext cx="5369391" cy="4922585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B666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quarter" idx="13"/>
          </p:nvPr>
        </p:nvSpPr>
        <p:spPr>
          <a:xfrm>
            <a:off x="587375" y="5405376"/>
            <a:ext cx="4111625" cy="939861"/>
          </a:xfr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Місце для номера слайда 17"/>
          <p:cNvSpPr>
            <a:spLocks noGrp="1"/>
          </p:cNvSpPr>
          <p:nvPr>
            <p:ph type="sldNum" sz="quarter" idx="14"/>
          </p:nvPr>
        </p:nvSpPr>
        <p:spPr>
          <a:xfrm>
            <a:off x="8861425" y="6308725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07B75A8-1AE2-4613-8334-06EB4AF0A1D8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57848976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 userDrawn="1"/>
        </p:nvSpPr>
        <p:spPr>
          <a:xfrm>
            <a:off x="8636000" y="5994400"/>
            <a:ext cx="2449513" cy="863600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9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5"/>
          <a:stretch>
            <a:fillRect/>
          </a:stretch>
        </p:blipFill>
        <p:spPr bwMode="auto">
          <a:xfrm>
            <a:off x="8745538" y="5197475"/>
            <a:ext cx="140017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кутник 9"/>
          <p:cNvSpPr/>
          <p:nvPr userDrawn="1"/>
        </p:nvSpPr>
        <p:spPr>
          <a:xfrm>
            <a:off x="10052050" y="5357813"/>
            <a:ext cx="1046163" cy="47625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11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1" b="-6847"/>
          <a:stretch>
            <a:fillRect/>
          </a:stretch>
        </p:blipFill>
        <p:spPr bwMode="auto">
          <a:xfrm>
            <a:off x="10055225" y="5486400"/>
            <a:ext cx="10223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1365250"/>
            <a:ext cx="41402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87375" y="512762"/>
            <a:ext cx="10515600" cy="630577"/>
          </a:xfrm>
        </p:spPr>
        <p:txBody>
          <a:bodyPr>
            <a:noAutofit/>
          </a:bodyPr>
          <a:lstStyle>
            <a:lvl1pPr>
              <a:defRPr sz="6000" b="1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1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643605" y="1373801"/>
            <a:ext cx="5265074" cy="617046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 dirty="0"/>
          </a:p>
        </p:txBody>
      </p:sp>
      <p:sp>
        <p:nvSpPr>
          <p:cNvPr id="7" name="Місце для тексту 6"/>
          <p:cNvSpPr>
            <a:spLocks noGrp="1"/>
          </p:cNvSpPr>
          <p:nvPr>
            <p:ph type="body" sz="quarter" idx="10"/>
          </p:nvPr>
        </p:nvSpPr>
        <p:spPr>
          <a:xfrm>
            <a:off x="8924805" y="2658807"/>
            <a:ext cx="1397205" cy="894480"/>
          </a:xfrm>
        </p:spPr>
        <p:txBody>
          <a:bodyPr anchor="ctr"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Місце для тексту 19"/>
          <p:cNvSpPr>
            <a:spLocks noGrp="1"/>
          </p:cNvSpPr>
          <p:nvPr>
            <p:ph type="body" sz="quarter" idx="11"/>
          </p:nvPr>
        </p:nvSpPr>
        <p:spPr>
          <a:xfrm>
            <a:off x="1631950" y="2071626"/>
            <a:ext cx="5289550" cy="393780"/>
          </a:xfrm>
        </p:spPr>
        <p:txBody>
          <a:bodyPr>
            <a:normAutofit/>
          </a:bodyPr>
          <a:lstStyle>
            <a:lvl2pPr marL="252000" indent="0">
              <a:buNone/>
              <a:defRPr sz="2000">
                <a:solidFill>
                  <a:srgbClr val="6B6666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Місце для тексту 3"/>
          <p:cNvSpPr>
            <a:spLocks noGrp="1"/>
          </p:cNvSpPr>
          <p:nvPr>
            <p:ph type="body" sz="quarter" idx="13"/>
          </p:nvPr>
        </p:nvSpPr>
        <p:spPr>
          <a:xfrm>
            <a:off x="587375" y="5368864"/>
            <a:ext cx="4111625" cy="939861"/>
          </a:xfr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Місце для номера слайда 17"/>
          <p:cNvSpPr>
            <a:spLocks noGrp="1"/>
          </p:cNvSpPr>
          <p:nvPr>
            <p:ph type="sldNum" sz="quarter" idx="14"/>
          </p:nvPr>
        </p:nvSpPr>
        <p:spPr>
          <a:xfrm>
            <a:off x="8861425" y="6308725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645874E-A924-4372-BA99-D1FB7704F41F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47512542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18"/>
          <p:cNvSpPr/>
          <p:nvPr userDrawn="1"/>
        </p:nvSpPr>
        <p:spPr>
          <a:xfrm>
            <a:off x="587375" y="3622675"/>
            <a:ext cx="2857500" cy="2722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9" name="Прямокутник 7"/>
          <p:cNvSpPr/>
          <p:nvPr userDrawn="1"/>
        </p:nvSpPr>
        <p:spPr>
          <a:xfrm>
            <a:off x="8636000" y="5994400"/>
            <a:ext cx="2449513" cy="863600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10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5"/>
          <a:stretch>
            <a:fillRect/>
          </a:stretch>
        </p:blipFill>
        <p:spPr bwMode="auto">
          <a:xfrm>
            <a:off x="8745538" y="5197475"/>
            <a:ext cx="140017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кутник 9"/>
          <p:cNvSpPr/>
          <p:nvPr userDrawn="1"/>
        </p:nvSpPr>
        <p:spPr>
          <a:xfrm>
            <a:off x="10052050" y="5360988"/>
            <a:ext cx="987425" cy="44450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14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1" b="-6847"/>
          <a:stretch>
            <a:fillRect/>
          </a:stretch>
        </p:blipFill>
        <p:spPr bwMode="auto">
          <a:xfrm>
            <a:off x="10055225" y="5486400"/>
            <a:ext cx="10223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кутник 16"/>
          <p:cNvSpPr/>
          <p:nvPr userDrawn="1"/>
        </p:nvSpPr>
        <p:spPr>
          <a:xfrm>
            <a:off x="6389688" y="512763"/>
            <a:ext cx="2557462" cy="2924175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87375" y="512762"/>
            <a:ext cx="2780858" cy="910923"/>
          </a:xfrm>
        </p:spPr>
        <p:txBody>
          <a:bodyPr>
            <a:noAutofit/>
          </a:bodyPr>
          <a:lstStyle>
            <a:lvl1pPr>
              <a:defRPr sz="3600" b="1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1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87375" y="1527859"/>
            <a:ext cx="2780858" cy="188631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6B666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 dirty="0"/>
          </a:p>
        </p:txBody>
      </p:sp>
      <p:sp>
        <p:nvSpPr>
          <p:cNvPr id="16" name="Місце для зображення 3"/>
          <p:cNvSpPr>
            <a:spLocks noGrp="1"/>
          </p:cNvSpPr>
          <p:nvPr>
            <p:ph type="pic" sz="quarter" idx="11"/>
          </p:nvPr>
        </p:nvSpPr>
        <p:spPr>
          <a:xfrm>
            <a:off x="3524772" y="512776"/>
            <a:ext cx="2737132" cy="290175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4" name="Місце для тексту 23"/>
          <p:cNvSpPr>
            <a:spLocks noGrp="1"/>
          </p:cNvSpPr>
          <p:nvPr>
            <p:ph type="body" sz="quarter" idx="13"/>
          </p:nvPr>
        </p:nvSpPr>
        <p:spPr>
          <a:xfrm>
            <a:off x="753018" y="4862070"/>
            <a:ext cx="2499468" cy="13192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Місце для зображення 3"/>
          <p:cNvSpPr>
            <a:spLocks noGrp="1"/>
          </p:cNvSpPr>
          <p:nvPr>
            <p:ph type="pic" sz="quarter" idx="14"/>
          </p:nvPr>
        </p:nvSpPr>
        <p:spPr>
          <a:xfrm>
            <a:off x="9062977" y="512776"/>
            <a:ext cx="2505136" cy="2936479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7" name="Місце для зображення 3"/>
          <p:cNvSpPr>
            <a:spLocks noGrp="1"/>
          </p:cNvSpPr>
          <p:nvPr>
            <p:ph type="pic" sz="quarter" idx="15"/>
          </p:nvPr>
        </p:nvSpPr>
        <p:spPr>
          <a:xfrm>
            <a:off x="3543781" y="3611336"/>
            <a:ext cx="2706548" cy="273300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7" name="Місце для номера слайда 17"/>
          <p:cNvSpPr>
            <a:spLocks noGrp="1"/>
          </p:cNvSpPr>
          <p:nvPr>
            <p:ph type="sldNum" sz="quarter" idx="16"/>
          </p:nvPr>
        </p:nvSpPr>
        <p:spPr>
          <a:xfrm>
            <a:off x="8861425" y="6308725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3521FB5-2EAE-4FF3-9AC0-FAA1C7FB6840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23943620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 userDrawn="1"/>
        </p:nvSpPr>
        <p:spPr>
          <a:xfrm>
            <a:off x="8636000" y="5994400"/>
            <a:ext cx="2449513" cy="863600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9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479425"/>
            <a:ext cx="14001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587375" y="2589005"/>
            <a:ext cx="3811005" cy="1143317"/>
          </a:xfrm>
        </p:spPr>
        <p:txBody>
          <a:bodyPr>
            <a:normAutofit/>
          </a:bodyPr>
          <a:lstStyle>
            <a:lvl1pPr algn="l">
              <a:defRPr sz="2800" b="1"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21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344570" y="2464376"/>
            <a:ext cx="6223543" cy="12742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6B666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5335267" y="1157468"/>
            <a:ext cx="6232846" cy="1168400"/>
          </a:xfrm>
        </p:spPr>
        <p:txBody>
          <a:bodyPr anchor="b"/>
          <a:lstStyle>
            <a:lvl1pPr marL="0" indent="0">
              <a:buNone/>
              <a:defRPr b="1"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Місце для діаграми 6"/>
          <p:cNvSpPr>
            <a:spLocks noGrp="1"/>
          </p:cNvSpPr>
          <p:nvPr>
            <p:ph type="chart" sz="quarter" idx="11"/>
          </p:nvPr>
        </p:nvSpPr>
        <p:spPr>
          <a:xfrm>
            <a:off x="5348288" y="3298825"/>
            <a:ext cx="6219825" cy="30099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диаграммы</a:t>
            </a:r>
            <a:endParaRPr lang="uk-UA" noProof="0" dirty="0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quarter" idx="12"/>
          </p:nvPr>
        </p:nvSpPr>
        <p:spPr>
          <a:xfrm>
            <a:off x="587375" y="4884738"/>
            <a:ext cx="3857303" cy="1423987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Місце для номера слайда 17"/>
          <p:cNvSpPr>
            <a:spLocks noGrp="1"/>
          </p:cNvSpPr>
          <p:nvPr>
            <p:ph type="sldNum" sz="quarter" idx="13"/>
          </p:nvPr>
        </p:nvSpPr>
        <p:spPr>
          <a:xfrm>
            <a:off x="8861425" y="6308725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5C0C0CA-2D4C-40F9-B773-806468121AAA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55551272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/>
              <a:t>Редагувати стиль зразка тексту</a:t>
            </a:r>
          </a:p>
          <a:p>
            <a:pPr lvl="1"/>
            <a:r>
              <a:rPr lang="uk-UA" altLang="ru-RU"/>
              <a:t>Другий рівень</a:t>
            </a:r>
          </a:p>
          <a:p>
            <a:pPr lvl="2"/>
            <a:r>
              <a:rPr lang="uk-UA" altLang="ru-RU"/>
              <a:t>Третій рівень</a:t>
            </a:r>
          </a:p>
          <a:p>
            <a:pPr lvl="3"/>
            <a:r>
              <a:rPr lang="uk-UA" altLang="ru-RU"/>
              <a:t>Четвертий рівень</a:t>
            </a:r>
          </a:p>
          <a:p>
            <a:pPr lvl="4"/>
            <a:r>
              <a:rPr lang="uk-UA" altLang="ru-RU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96435B-E8C3-4108-8234-844BEE9F3A02}" type="datetime1">
              <a:rPr lang="uk-UA"/>
              <a:pPr>
                <a:defRPr/>
              </a:pPr>
              <a:t>10.06.2024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87FD2A1-B332-47F8-8B21-99EE2C43C535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3.xml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12" Type="http://schemas.microsoft.com/office/2007/relationships/diagramDrawing" Target="../diagrams/drawing2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2.xml"/><Relationship Id="rId11" Type="http://schemas.openxmlformats.org/officeDocument/2006/relationships/diagramColors" Target="../diagrams/colors23.xml"/><Relationship Id="rId5" Type="http://schemas.openxmlformats.org/officeDocument/2006/relationships/diagramQuickStyle" Target="../diagrams/quickStyle22.xml"/><Relationship Id="rId10" Type="http://schemas.openxmlformats.org/officeDocument/2006/relationships/diagramQuickStyle" Target="../diagrams/quickStyle23.xml"/><Relationship Id="rId4" Type="http://schemas.openxmlformats.org/officeDocument/2006/relationships/diagramLayout" Target="../diagrams/layout22.xml"/><Relationship Id="rId9" Type="http://schemas.openxmlformats.org/officeDocument/2006/relationships/diagramLayout" Target="../diagrams/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26" Type="http://schemas.openxmlformats.org/officeDocument/2006/relationships/diagramColors" Target="../diagrams/colors6.xml"/><Relationship Id="rId39" Type="http://schemas.openxmlformats.org/officeDocument/2006/relationships/diagramLayout" Target="../diagrams/layout9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34" Type="http://schemas.openxmlformats.org/officeDocument/2006/relationships/diagramLayout" Target="../diagrams/layout8.xml"/><Relationship Id="rId42" Type="http://schemas.microsoft.com/office/2007/relationships/diagramDrawing" Target="../diagrams/drawing9.xml"/><Relationship Id="rId47" Type="http://schemas.microsoft.com/office/2007/relationships/diagramDrawing" Target="../diagrams/drawing10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5" Type="http://schemas.openxmlformats.org/officeDocument/2006/relationships/diagramQuickStyle" Target="../diagrams/quickStyle6.xml"/><Relationship Id="rId33" Type="http://schemas.openxmlformats.org/officeDocument/2006/relationships/diagramData" Target="../diagrams/data8.xml"/><Relationship Id="rId38" Type="http://schemas.openxmlformats.org/officeDocument/2006/relationships/diagramData" Target="../diagrams/data9.xml"/><Relationship Id="rId46" Type="http://schemas.openxmlformats.org/officeDocument/2006/relationships/diagramColors" Target="../diagrams/colors10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29" Type="http://schemas.openxmlformats.org/officeDocument/2006/relationships/diagramLayout" Target="../diagrams/layout7.xml"/><Relationship Id="rId41" Type="http://schemas.openxmlformats.org/officeDocument/2006/relationships/diagramColors" Target="../diagrams/colors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24" Type="http://schemas.openxmlformats.org/officeDocument/2006/relationships/diagramLayout" Target="../diagrams/layout6.xml"/><Relationship Id="rId32" Type="http://schemas.microsoft.com/office/2007/relationships/diagramDrawing" Target="../diagrams/drawing7.xml"/><Relationship Id="rId37" Type="http://schemas.microsoft.com/office/2007/relationships/diagramDrawing" Target="../diagrams/drawing8.xml"/><Relationship Id="rId40" Type="http://schemas.openxmlformats.org/officeDocument/2006/relationships/diagramQuickStyle" Target="../diagrams/quickStyle9.xml"/><Relationship Id="rId45" Type="http://schemas.openxmlformats.org/officeDocument/2006/relationships/diagramQuickStyle" Target="../diagrams/quickStyle10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openxmlformats.org/officeDocument/2006/relationships/diagramData" Target="../diagrams/data6.xml"/><Relationship Id="rId28" Type="http://schemas.openxmlformats.org/officeDocument/2006/relationships/diagramData" Target="../diagrams/data7.xml"/><Relationship Id="rId36" Type="http://schemas.openxmlformats.org/officeDocument/2006/relationships/diagramColors" Target="../diagrams/colors8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31" Type="http://schemas.openxmlformats.org/officeDocument/2006/relationships/diagramColors" Target="../diagrams/colors7.xml"/><Relationship Id="rId44" Type="http://schemas.openxmlformats.org/officeDocument/2006/relationships/diagramLayout" Target="../diagrams/layout10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Relationship Id="rId27" Type="http://schemas.microsoft.com/office/2007/relationships/diagramDrawing" Target="../diagrams/drawing6.xml"/><Relationship Id="rId30" Type="http://schemas.openxmlformats.org/officeDocument/2006/relationships/diagramQuickStyle" Target="../diagrams/quickStyle7.xml"/><Relationship Id="rId35" Type="http://schemas.openxmlformats.org/officeDocument/2006/relationships/diagramQuickStyle" Target="../diagrams/quickStyle8.xml"/><Relationship Id="rId43" Type="http://schemas.openxmlformats.org/officeDocument/2006/relationships/diagramData" Target="../diagrams/data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8"/>
          <p:cNvSpPr txBox="1">
            <a:spLocks noChangeArrowheads="1"/>
          </p:cNvSpPr>
          <p:nvPr/>
        </p:nvSpPr>
        <p:spPr bwMode="auto">
          <a:xfrm>
            <a:off x="1604963" y="1384211"/>
            <a:ext cx="751046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ПОДДЕРЖКА АГРОПРОМЫШЛЕННОГО КОМПЛЕКСА НИЖЕГОРОДСКОЙ ОБЛАСТИ В 2024 ГОДУ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5494CE8-FBC4-4E6F-A1EC-C22EF81BC26E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4820" name="TextBox 8"/>
          <p:cNvSpPr txBox="1">
            <a:spLocks noChangeArrowheads="1"/>
          </p:cNvSpPr>
          <p:nvPr/>
        </p:nvSpPr>
        <p:spPr bwMode="auto">
          <a:xfrm>
            <a:off x="2068014" y="649750"/>
            <a:ext cx="9073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+mn-lt"/>
                <a:cs typeface="Arial" panose="020B0604020202020204" pitchFamily="34" charset="0"/>
              </a:rPr>
              <a:t>1.6.</a:t>
            </a:r>
            <a:r>
              <a:rPr lang="en-US" altLang="ru-RU" sz="2400" dirty="0">
                <a:latin typeface="+mn-lt"/>
                <a:cs typeface="Arial" panose="020B0604020202020204" pitchFamily="34" charset="0"/>
              </a:rPr>
              <a:t> П</a:t>
            </a:r>
            <a:r>
              <a:rPr lang="ru-RU" altLang="ru-RU" sz="2400" dirty="0" err="1">
                <a:latin typeface="+mn-lt"/>
                <a:cs typeface="Arial" panose="020B0604020202020204" pitchFamily="34" charset="0"/>
              </a:rPr>
              <a:t>оддержк</a:t>
            </a:r>
            <a:r>
              <a:rPr lang="en-US" altLang="ru-RU" sz="2400" dirty="0">
                <a:latin typeface="+mn-lt"/>
                <a:cs typeface="Arial" panose="020B0604020202020204" pitchFamily="34" charset="0"/>
              </a:rPr>
              <a:t>а </a:t>
            </a:r>
            <a:r>
              <a:rPr lang="ru-RU" altLang="ru-RU" sz="2400" dirty="0">
                <a:latin typeface="+mn-lt"/>
                <a:cs typeface="Arial" panose="020B0604020202020204" pitchFamily="34" charset="0"/>
              </a:rPr>
              <a:t>производства молока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1433" y="1168370"/>
            <a:ext cx="970431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cs typeface="Arial" panose="020B0604020202020204" pitchFamily="34" charset="0"/>
              </a:rPr>
              <a:t>Базовые ставки субсидии: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b="1" dirty="0">
                <a:cs typeface="Arial" panose="020B0604020202020204" pitchFamily="34" charset="0"/>
              </a:rPr>
              <a:t>федеральный и областной бюджет с учетом уровня софинансирования – 1,83 рубля</a:t>
            </a:r>
            <a:r>
              <a:rPr lang="en-US" sz="1200" b="1" dirty="0">
                <a:cs typeface="Arial" panose="020B0604020202020204" pitchFamily="34" charset="0"/>
              </a:rPr>
              <a:t> </a:t>
            </a:r>
            <a:r>
              <a:rPr lang="en-US" sz="1200" b="1" dirty="0" err="1">
                <a:cs typeface="Arial" panose="020B0604020202020204" pitchFamily="34" charset="0"/>
              </a:rPr>
              <a:t>за</a:t>
            </a:r>
            <a:r>
              <a:rPr lang="en-US" sz="1200" b="1" dirty="0">
                <a:cs typeface="Arial" panose="020B0604020202020204" pitchFamily="34" charset="0"/>
              </a:rPr>
              <a:t> 1 к</a:t>
            </a:r>
            <a:r>
              <a:rPr lang="ru-RU" sz="1200" b="1" dirty="0">
                <a:cs typeface="Arial" panose="020B0604020202020204" pitchFamily="34" charset="0"/>
              </a:rPr>
              <a:t>г реализованного молока </a:t>
            </a:r>
          </a:p>
          <a:p>
            <a:pPr>
              <a:defRPr/>
            </a:pPr>
            <a:r>
              <a:rPr lang="ru-RU" sz="1200" b="1" dirty="0">
                <a:cs typeface="Arial" panose="020B0604020202020204" pitchFamily="34" charset="0"/>
              </a:rPr>
              <a:t>(с 1 июня 2023 года по 31 октября 2023 года);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b="1" dirty="0">
                <a:cs typeface="Arial" panose="020B0604020202020204" pitchFamily="34" charset="0"/>
              </a:rPr>
              <a:t>областной бюджет сверх установленного уровня софинансирования – 2,3 рубля</a:t>
            </a:r>
            <a:r>
              <a:rPr lang="en-US" sz="1200" b="1" dirty="0">
                <a:cs typeface="Arial" panose="020B0604020202020204" pitchFamily="34" charset="0"/>
              </a:rPr>
              <a:t> </a:t>
            </a:r>
            <a:r>
              <a:rPr lang="en-US" sz="1200" b="1" dirty="0" err="1">
                <a:cs typeface="Arial" panose="020B0604020202020204" pitchFamily="34" charset="0"/>
              </a:rPr>
              <a:t>за</a:t>
            </a:r>
            <a:r>
              <a:rPr lang="en-US" sz="1200" b="1" dirty="0">
                <a:cs typeface="Arial" panose="020B0604020202020204" pitchFamily="34" charset="0"/>
              </a:rPr>
              <a:t> 1 </a:t>
            </a:r>
            <a:r>
              <a:rPr lang="ru-RU" sz="1200" b="1" dirty="0">
                <a:cs typeface="Arial" panose="020B0604020202020204" pitchFamily="34" charset="0"/>
              </a:rPr>
              <a:t>кг реализованного молока             </a:t>
            </a:r>
          </a:p>
          <a:p>
            <a:pPr>
              <a:defRPr/>
            </a:pPr>
            <a:r>
              <a:rPr lang="ru-RU" sz="1200" b="1" dirty="0">
                <a:cs typeface="Arial" panose="020B0604020202020204" pitchFamily="34" charset="0"/>
              </a:rPr>
              <a:t>(с 1 ноября 2023 года по 31 января 2024 года); 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b="1" dirty="0">
                <a:cs typeface="Arial" panose="020B0604020202020204" pitchFamily="34" charset="0"/>
              </a:rPr>
              <a:t>областной бюджет сверх установленного уровня софинансирования (дополнительно) – 0,1 рубля на весь объем молока, реализованного в 2023 году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632040"/>
              </p:ext>
            </p:extLst>
          </p:nvPr>
        </p:nvGraphicFramePr>
        <p:xfrm>
          <a:off x="2068014" y="2553365"/>
          <a:ext cx="9658364" cy="4103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82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07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307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460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52128">
                  <a:extLst>
                    <a:ext uri="{9D8B030D-6E8A-4147-A177-3AD203B41FA5}">
                      <a16:colId xmlns="" xmlns:a16="http://schemas.microsoft.com/office/drawing/2014/main" val="1387744945"/>
                    </a:ext>
                  </a:extLst>
                </a:gridCol>
                <a:gridCol w="15304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9006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Повышающие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 коэффициенты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18" marB="457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755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Коэффициент 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молочной 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продуктивности (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Кмп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Коэффициент достижения результата (Кд)</a:t>
                      </a: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Коэффициент обеспечения прироста производства молока и страхования сельскохозяйственных животных (Кс)</a:t>
                      </a: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Коэффициент увеличения производства молока (Км)</a:t>
                      </a: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Коэффициент увеличения молочной продуктивности (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Кмпг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Коэффициент охвата искусственным осеменением (Кио)</a:t>
                      </a:r>
                    </a:p>
                  </a:txBody>
                  <a:tcPr marL="36000" marR="36000" marT="45718" marB="45718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93332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</a:rPr>
                        <a:t>рименяется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 в зависимости от показателя средней молочной продуктивности коров за отчетный год: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baseline="0" dirty="0" err="1">
                          <a:solidFill>
                            <a:schemeClr val="tx1"/>
                          </a:solidFill>
                        </a:rPr>
                        <a:t>При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baseline="0" dirty="0" err="1">
                          <a:solidFill>
                            <a:schemeClr val="tx1"/>
                          </a:solidFill>
                        </a:rPr>
                        <a:t>расчете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</a:rPr>
                        <a:t> субсидии </a:t>
                      </a:r>
                      <a:r>
                        <a:rPr lang="en-US" sz="900" baseline="0" dirty="0" err="1">
                          <a:solidFill>
                            <a:schemeClr val="tx1"/>
                          </a:solidFill>
                        </a:rPr>
                        <a:t>из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u="sng" baseline="0" dirty="0" err="1">
                          <a:solidFill>
                            <a:schemeClr val="tx1"/>
                          </a:solidFill>
                        </a:rPr>
                        <a:t>федерального</a:t>
                      </a:r>
                      <a:r>
                        <a:rPr lang="en-US" sz="900" u="sng" baseline="0" dirty="0">
                          <a:solidFill>
                            <a:schemeClr val="tx1"/>
                          </a:solidFill>
                        </a:rPr>
                        <a:t> и </a:t>
                      </a:r>
                      <a:r>
                        <a:rPr lang="en-US" sz="900" u="sng" baseline="0" dirty="0" err="1">
                          <a:solidFill>
                            <a:schemeClr val="tx1"/>
                          </a:solidFill>
                        </a:rPr>
                        <a:t>областного</a:t>
                      </a:r>
                      <a:r>
                        <a:rPr lang="en-US" sz="900" u="sng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u="sng" baseline="0" dirty="0" err="1">
                          <a:solidFill>
                            <a:schemeClr val="tx1"/>
                          </a:solidFill>
                        </a:rPr>
                        <a:t>бюджетов</a:t>
                      </a:r>
                      <a:r>
                        <a:rPr lang="ru-RU" sz="900" u="sng" baseline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sz="900" u="sng" baseline="0" dirty="0" err="1">
                          <a:solidFill>
                            <a:schemeClr val="tx1"/>
                          </a:solidFill>
                        </a:rPr>
                        <a:t>Кмп</a:t>
                      </a:r>
                      <a:r>
                        <a:rPr lang="ru-RU" sz="900" u="sng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u="sng" baseline="0" dirty="0" err="1">
                          <a:solidFill>
                            <a:schemeClr val="tx1"/>
                          </a:solidFill>
                        </a:rPr>
                        <a:t>фб</a:t>
                      </a:r>
                      <a:r>
                        <a:rPr lang="ru-RU" sz="900" u="sng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- молочная продуктивность до 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999 кг - 1;</a:t>
                      </a: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- молочная продуктивность от 5000 до 5999 кг - 1,1;</a:t>
                      </a: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- молочная продуктивность от 6000 до 6999 кг - 1,15;</a:t>
                      </a: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- молочная продуктивность от 7000 - 1,2.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dirty="0" err="1">
                          <a:solidFill>
                            <a:schemeClr val="tx1"/>
                          </a:solidFill>
                        </a:rPr>
                        <a:t>При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baseline="0" dirty="0" err="1">
                          <a:solidFill>
                            <a:schemeClr val="tx1"/>
                          </a:solidFill>
                        </a:rPr>
                        <a:t>расчете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</a:rPr>
                        <a:t> субсидии </a:t>
                      </a:r>
                      <a:r>
                        <a:rPr lang="en-US" sz="900" baseline="0" dirty="0" err="1">
                          <a:solidFill>
                            <a:schemeClr val="tx1"/>
                          </a:solidFill>
                        </a:rPr>
                        <a:t>из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u="sng" baseline="0" dirty="0" err="1">
                          <a:solidFill>
                            <a:schemeClr val="tx1"/>
                          </a:solidFill>
                        </a:rPr>
                        <a:t>областного</a:t>
                      </a:r>
                      <a:r>
                        <a:rPr lang="en-US" sz="900" u="sng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u="sng" baseline="0" dirty="0" err="1">
                          <a:solidFill>
                            <a:schemeClr val="tx1"/>
                          </a:solidFill>
                        </a:rPr>
                        <a:t>бюджета</a:t>
                      </a:r>
                      <a:r>
                        <a:rPr lang="ru-RU" sz="900" u="sng" baseline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sz="900" u="sng" baseline="0" dirty="0" err="1">
                          <a:solidFill>
                            <a:schemeClr val="tx1"/>
                          </a:solidFill>
                        </a:rPr>
                        <a:t>Кмп</a:t>
                      </a:r>
                      <a:r>
                        <a:rPr lang="ru-RU" sz="900" u="sng" baseline="0" dirty="0">
                          <a:solidFill>
                            <a:schemeClr val="tx1"/>
                          </a:solidFill>
                        </a:rPr>
                        <a:t> об)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- молочная продуктивность до 2999 кг - 1;</a:t>
                      </a: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- молочная продуктивность от 3000 до 3999 кг - 1,1;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молочная продуктивность от 4000 до 4999 кг - 1,15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;</a:t>
                      </a: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молочная продуктивность от 5000 до 5999 кг - 1,2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27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;</a:t>
                      </a: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- молочная продуктивность от 6000 до 6999 кг - 1,3;</a:t>
                      </a: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- молочная продуктивность от 7000 - 1,4.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Применяется при расчете субсидии из</a:t>
                      </a:r>
                      <a:r>
                        <a:rPr lang="ru-RU" sz="9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u="sng" baseline="0" dirty="0">
                          <a:solidFill>
                            <a:schemeClr val="tx1"/>
                          </a:solidFill>
                        </a:rPr>
                        <a:t>федерального бюджета. </a:t>
                      </a:r>
                    </a:p>
                    <a:p>
                      <a:r>
                        <a:rPr lang="ru-RU" sz="900" u="none" baseline="0" dirty="0">
                          <a:solidFill>
                            <a:schemeClr val="tx1"/>
                          </a:solidFill>
                        </a:rPr>
                        <a:t>Коэффициент применяется в размере равном соотношению фактического значения результата предоставления субсидии за отчетный год к установленному, но не выше 1,2.</a:t>
                      </a:r>
                    </a:p>
                    <a:p>
                      <a:r>
                        <a:rPr lang="ru-RU" sz="900" u="none" baseline="0" dirty="0">
                          <a:solidFill>
                            <a:schemeClr val="tx1"/>
                          </a:solidFill>
                        </a:rPr>
                        <a:t>В случае невыполнения получателем субсидии условия по достижению результата - не менее 0,8.</a:t>
                      </a:r>
                      <a:endParaRPr lang="ru-RU" sz="900" u="none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Применяется при расчете субсидии из </a:t>
                      </a:r>
                      <a:r>
                        <a:rPr lang="ru-RU" sz="900" u="sng" dirty="0">
                          <a:solidFill>
                            <a:schemeClr val="tx1"/>
                          </a:solidFill>
                        </a:rPr>
                        <a:t>федерального</a:t>
                      </a:r>
                      <a:r>
                        <a:rPr lang="ru-RU" sz="900" u="sng" baseline="0" dirty="0">
                          <a:solidFill>
                            <a:schemeClr val="tx1"/>
                          </a:solidFill>
                        </a:rPr>
                        <a:t> бюджета.</a:t>
                      </a:r>
                    </a:p>
                    <a:p>
                      <a:r>
                        <a:rPr lang="ru-RU" sz="900" baseline="0" dirty="0">
                          <a:solidFill>
                            <a:schemeClr val="tx1"/>
                          </a:solidFill>
                        </a:rPr>
                        <a:t>При наличии у получателя субсидии застрахованного с государственной поддержкой в отчетном году поголовья крупного и (или) мелкого рогатого скота к ставкам субсидии применяется коэффициент страхования поголовья крупного и (или) мелкого рогатого скота в размере 1,2.</a:t>
                      </a: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r>
                        <a:rPr lang="en-US" sz="900" dirty="0" err="1">
                          <a:solidFill>
                            <a:schemeClr val="tx1"/>
                          </a:solidFill>
                        </a:rPr>
                        <a:t>Применяется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</a:rPr>
                        <a:t>при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baseline="0" dirty="0" err="1">
                          <a:solidFill>
                            <a:schemeClr val="tx1"/>
                          </a:solidFill>
                        </a:rPr>
                        <a:t>расчете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</a:rPr>
                        <a:t> субсидии </a:t>
                      </a:r>
                      <a:r>
                        <a:rPr lang="en-US" sz="900" baseline="0" dirty="0" err="1">
                          <a:solidFill>
                            <a:schemeClr val="tx1"/>
                          </a:solidFill>
                        </a:rPr>
                        <a:t>из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u="sng" baseline="0" dirty="0" err="1">
                          <a:solidFill>
                            <a:schemeClr val="tx1"/>
                          </a:solidFill>
                        </a:rPr>
                        <a:t>областного</a:t>
                      </a:r>
                      <a:r>
                        <a:rPr lang="en-US" sz="900" u="sng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u="sng" baseline="0" dirty="0" err="1">
                          <a:solidFill>
                            <a:schemeClr val="tx1"/>
                          </a:solidFill>
                        </a:rPr>
                        <a:t>бюджета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Д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ля получателей, увеличивших объем производства молока не менее чем на 5% в соответствующем периоде текущего года по отношению к соответствующему периоду отчетного 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года - 1,1;</a:t>
                      </a: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Д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ля остальных 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получателей – 1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r>
                        <a:rPr lang="en-US" sz="900" dirty="0" err="1">
                          <a:solidFill>
                            <a:schemeClr val="tx1"/>
                          </a:solidFill>
                        </a:rPr>
                        <a:t>Применяется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</a:rPr>
                        <a:t>при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baseline="0" dirty="0" err="1">
                          <a:solidFill>
                            <a:schemeClr val="tx1"/>
                          </a:solidFill>
                        </a:rPr>
                        <a:t>расчете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</a:rPr>
                        <a:t> субсидии </a:t>
                      </a:r>
                      <a:r>
                        <a:rPr lang="en-US" sz="900" baseline="0" dirty="0" err="1">
                          <a:solidFill>
                            <a:schemeClr val="tx1"/>
                          </a:solidFill>
                        </a:rPr>
                        <a:t>из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u="sng" baseline="0" dirty="0" err="1">
                          <a:solidFill>
                            <a:schemeClr val="tx1"/>
                          </a:solidFill>
                        </a:rPr>
                        <a:t>областного</a:t>
                      </a:r>
                      <a:r>
                        <a:rPr lang="en-US" sz="900" u="sng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u="sng" baseline="0" dirty="0" err="1">
                          <a:solidFill>
                            <a:schemeClr val="tx1"/>
                          </a:solidFill>
                        </a:rPr>
                        <a:t>бюджета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</a:rPr>
                        <a:t>ри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 не снижении молочной продуктивности - 1;</a:t>
                      </a: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</a:rPr>
                        <a:t>ри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 увеличении молочной 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продуктивности - 1,05;</a:t>
                      </a: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</a:rPr>
                        <a:t>ри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 снижении молочной продуктивности - 0,95;</a:t>
                      </a: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Д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ля получателей, которые начали хозяйственную деятельность по производству молока в отчетном и текущем</a:t>
                      </a: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годах – 1.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r>
                        <a:rPr lang="en-US" sz="900" dirty="0" err="1">
                          <a:solidFill>
                            <a:schemeClr val="tx1"/>
                          </a:solidFill>
                        </a:rPr>
                        <a:t>Применяется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</a:rPr>
                        <a:t>при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baseline="0" dirty="0" err="1">
                          <a:solidFill>
                            <a:schemeClr val="tx1"/>
                          </a:solidFill>
                        </a:rPr>
                        <a:t>расчете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</a:rPr>
                        <a:t> субсидии </a:t>
                      </a:r>
                      <a:r>
                        <a:rPr lang="en-US" sz="900" baseline="0" dirty="0" err="1">
                          <a:solidFill>
                            <a:schemeClr val="tx1"/>
                          </a:solidFill>
                        </a:rPr>
                        <a:t>из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u="sng" baseline="0" dirty="0" err="1">
                          <a:solidFill>
                            <a:schemeClr val="tx1"/>
                          </a:solidFill>
                        </a:rPr>
                        <a:t>областного</a:t>
                      </a:r>
                      <a:r>
                        <a:rPr lang="en-US" sz="900" u="sng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u="sng" baseline="0" dirty="0" err="1">
                          <a:solidFill>
                            <a:schemeClr val="tx1"/>
                          </a:solidFill>
                        </a:rPr>
                        <a:t>бюджета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Д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ля получателей, имеющих 100 процентный уровень охвата искусственным осеменением и получателей, которые начали хозяйственную деятельность по производству молока в текущем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 году - 1;</a:t>
                      </a: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Д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ля остальных получателей - 0,75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5718" marB="4571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681163" y="126530"/>
            <a:ext cx="9977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+mn-lt"/>
                <a:cs typeface="Arial" panose="020B0604020202020204" pitchFamily="34" charset="0"/>
              </a:rPr>
              <a:t>1. Субсидия на поддержку приоритетных направлений </a:t>
            </a:r>
          </a:p>
        </p:txBody>
      </p:sp>
    </p:spTree>
    <p:extLst>
      <p:ext uri="{BB962C8B-B14F-4D97-AF65-F5344CB8AC3E}">
        <p14:creationId xmlns:p14="http://schemas.microsoft.com/office/powerpoint/2010/main" val="898042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BBD8E26-77A4-4937-8EB6-C99AC70F1E36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138267" y="834537"/>
            <a:ext cx="9073163" cy="98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2400" dirty="0">
                <a:latin typeface="+mn-lt"/>
                <a:cs typeface="Arial" panose="020B0604020202020204" pitchFamily="34" charset="0"/>
              </a:rPr>
              <a:t>1</a:t>
            </a:r>
            <a:r>
              <a:rPr lang="ru-RU" altLang="ru-RU" sz="2400" dirty="0">
                <a:latin typeface="+mn-lt"/>
                <a:cs typeface="Arial" panose="020B0604020202020204" pitchFamily="34" charset="0"/>
              </a:rPr>
              <a:t>.</a:t>
            </a:r>
            <a:r>
              <a:rPr lang="en-US" altLang="ru-RU" sz="2400" dirty="0">
                <a:latin typeface="+mn-lt"/>
                <a:cs typeface="Arial" panose="020B0604020202020204" pitchFamily="34" charset="0"/>
              </a:rPr>
              <a:t>7</a:t>
            </a:r>
            <a:r>
              <a:rPr lang="ru-RU" altLang="ru-RU" sz="2400" dirty="0">
                <a:latin typeface="+mn-lt"/>
                <a:cs typeface="Arial" panose="020B0604020202020204" pitchFamily="34" charset="0"/>
              </a:rPr>
              <a:t>. Возмещение части затрат, связанных с </a:t>
            </a:r>
            <a:r>
              <a:rPr lang="ru-RU" sz="2400" dirty="0">
                <a:latin typeface="+mn-lt"/>
                <a:cs typeface="Arial" panose="020B0604020202020204" pitchFamily="34" charset="0"/>
              </a:rPr>
              <a:t>переработкой </a:t>
            </a:r>
            <a:r>
              <a:rPr lang="ru-RU" sz="2400" dirty="0" smtClean="0">
                <a:latin typeface="+mn-lt"/>
                <a:cs typeface="Arial" panose="020B0604020202020204" pitchFamily="34" charset="0"/>
              </a:rPr>
              <a:t>сырого молока крупного </a:t>
            </a:r>
            <a:r>
              <a:rPr lang="ru-RU" sz="2400" dirty="0">
                <a:latin typeface="+mn-lt"/>
                <a:cs typeface="Arial" panose="020B0604020202020204" pitchFamily="34" charset="0"/>
              </a:rPr>
              <a:t>рогатого скота, козьего и овечьего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400" dirty="0">
                <a:latin typeface="+mn-lt"/>
                <a:cs typeface="Arial" panose="020B0604020202020204" pitchFamily="34" charset="0"/>
              </a:rPr>
              <a:t>на пищевую продукцию</a:t>
            </a:r>
            <a:endParaRPr lang="ru-RU" altLang="ru-RU" sz="2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079000" y="98756"/>
            <a:ext cx="97874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+mn-lt"/>
                <a:cs typeface="Arial" panose="020B0604020202020204" pitchFamily="34" charset="0"/>
              </a:rPr>
              <a:t>1. Субсидия на поддержку приоритетных направлений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687077"/>
              </p:ext>
            </p:extLst>
          </p:nvPr>
        </p:nvGraphicFramePr>
        <p:xfrm>
          <a:off x="2154983" y="2139818"/>
          <a:ext cx="9039730" cy="1724816"/>
        </p:xfrm>
        <a:graphic>
          <a:graphicData uri="http://schemas.openxmlformats.org/drawingml/2006/table">
            <a:tbl>
              <a:tblPr/>
              <a:tblGrid>
                <a:gridCol w="2229766">
                  <a:extLst>
                    <a:ext uri="{9D8B030D-6E8A-4147-A177-3AD203B41FA5}">
                      <a16:colId xmlns="" xmlns:a16="http://schemas.microsoft.com/office/drawing/2014/main" val="1355555908"/>
                    </a:ext>
                  </a:extLst>
                </a:gridCol>
                <a:gridCol w="6809964">
                  <a:extLst>
                    <a:ext uri="{9D8B030D-6E8A-4147-A177-3AD203B41FA5}">
                      <a16:colId xmlns="" xmlns:a16="http://schemas.microsoft.com/office/drawing/2014/main" val="322310257"/>
                    </a:ext>
                  </a:extLst>
                </a:gridCol>
              </a:tblGrid>
              <a:tr h="3282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Базовая ставка субсидии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УСЛОВИЯ: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8269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на 1 </a:t>
                      </a: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тонну 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переработанного молока 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 наличие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мощностей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для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переработки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молока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на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пищевую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продукцию;</a:t>
                      </a:r>
                      <a:endParaRPr kumimoji="0" lang="ru-RU" altLang="ru-RU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 обязательство </a:t>
                      </a:r>
                      <a:r>
                        <a:rPr kumimoji="0" lang="ru-RU" alt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получателя </a:t>
                      </a: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объему переработанного на пищевую продукцию молока сырого крупного рогатого скота, козьего и овечьего (тонн).</a:t>
                      </a:r>
                    </a:p>
                  </a:txBody>
                  <a:tcPr marL="72000" marR="72000" marT="72000" marB="72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4124924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389539"/>
              </p:ext>
            </p:extLst>
          </p:nvPr>
        </p:nvGraphicFramePr>
        <p:xfrm>
          <a:off x="2138267" y="4096406"/>
          <a:ext cx="9073164" cy="1036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31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981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Применение коэффициентов при расчете ставки субсидии:</a:t>
                      </a:r>
                    </a:p>
                  </a:txBody>
                  <a:tcPr marL="91433" marR="91433" marT="45718" marB="4571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8736"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Коэффициент достижения показателей (Кд)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применяется к ставке субсидии: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не может быть более 1,2 (в случае достижения результата в отчетном году);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не может быть менее 0,8 (в случае не выполнения условий по достижению результата в отчетном году).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655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1A99A47-5986-4BC6-9DCE-7EF825769D60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9643330" cy="755341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6429" name="TextBox 5"/>
          <p:cNvSpPr txBox="1">
            <a:spLocks noChangeArrowheads="1"/>
          </p:cNvSpPr>
          <p:nvPr/>
        </p:nvSpPr>
        <p:spPr bwMode="auto">
          <a:xfrm>
            <a:off x="1889091" y="632612"/>
            <a:ext cx="9435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400" dirty="0">
                <a:latin typeface="+mn-lt"/>
              </a:rPr>
              <a:t>1</a:t>
            </a:r>
            <a:r>
              <a:rPr lang="ru-RU" altLang="ru-RU" sz="2400" dirty="0">
                <a:latin typeface="+mn-lt"/>
              </a:rPr>
              <a:t>.</a:t>
            </a:r>
            <a:r>
              <a:rPr lang="en-US" altLang="ru-RU" sz="2400" dirty="0">
                <a:latin typeface="+mn-lt"/>
              </a:rPr>
              <a:t>8</a:t>
            </a:r>
            <a:r>
              <a:rPr lang="ru-RU" altLang="ru-RU" sz="2400" dirty="0">
                <a:latin typeface="+mn-lt"/>
              </a:rPr>
              <a:t>. </a:t>
            </a:r>
            <a:r>
              <a:rPr lang="ru-RU" sz="2400" dirty="0">
                <a:latin typeface="+mn-lt"/>
              </a:rPr>
              <a:t>Гранты на развитие малых форм хозяйствования</a:t>
            </a:r>
            <a:endParaRPr lang="ru-RU" altLang="ru-RU" sz="2400" dirty="0">
              <a:latin typeface="+mn-lt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311400" y="111333"/>
            <a:ext cx="93641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+mn-lt"/>
                <a:cs typeface="Arial" panose="020B0604020202020204" pitchFamily="34" charset="0"/>
              </a:rPr>
              <a:t>1. Субсидия на поддержку приоритетных направлений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41848" y="1229166"/>
            <a:ext cx="9636886" cy="510390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На развитие семейной фермы </a:t>
            </a:r>
          </a:p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Размер гранта: до 30 млн. рублей, до 60% затрат на реализацию проекта </a:t>
            </a:r>
          </a:p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Получатели: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крестьянские (фермерские) хозяйства (индивидуальные предприниматели)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Условие: ведение сельскохозяйственной деятельности более 12 месяцев</a:t>
            </a:r>
          </a:p>
          <a:p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2. На развитие материально-технической базы: </a:t>
            </a:r>
          </a:p>
          <a:p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сельскохозяйственного потребительского кооператива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(ведение деятельности более 12 месяцев)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  Размер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гранта: до 70 млн. рублей, до 60% затрат на реализацию проекта; </a:t>
            </a:r>
          </a:p>
          <a:p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  Получатели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гранта: сельскохозяйственные потребительские кооперативы</a:t>
            </a:r>
          </a:p>
          <a:p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сельскохозяйственного потребительского кооператива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(ведение деятельности менее 12 месяцев)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  Размер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гранта: до 10 млн. рублей, до 80% затрат на реализацию проекта; </a:t>
            </a:r>
          </a:p>
          <a:p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  Получатели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гранта: сельскохозяйственные потребительские кооперативы</a:t>
            </a:r>
          </a:p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3. Грант "</a:t>
            </a:r>
            <a:r>
              <a:rPr lang="ru-RU" altLang="ru-RU" sz="1600" b="1" dirty="0" err="1">
                <a:latin typeface="Times New Roman" pitchFamily="18" charset="0"/>
                <a:cs typeface="Times New Roman" pitchFamily="18" charset="0"/>
              </a:rPr>
              <a:t>Агропрогресс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" </a:t>
            </a:r>
          </a:p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Размер гранта: до 30 млн. рублей, до 25% затрат на реализацию проекта при условии привлечения инвестиционного кредита в объеме не менее 70% затрат;</a:t>
            </a:r>
          </a:p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Получатели гранта: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сельскохозяйственные товаропроизводители – субъекты МСП (за исключением крестьянских (фермерских) хозяйств, граждан, ведущих личное подсобное хозяйство, индивидуальных предпринимателей и сельскохозяйственных потребительских кооперативов)</a:t>
            </a:r>
          </a:p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Условие: ведение сельскохозяйственной деятельности более 24 месяцев;</a:t>
            </a:r>
          </a:p>
        </p:txBody>
      </p:sp>
    </p:spTree>
    <p:extLst>
      <p:ext uri="{BB962C8B-B14F-4D97-AF65-F5344CB8AC3E}">
        <p14:creationId xmlns:p14="http://schemas.microsoft.com/office/powerpoint/2010/main" val="3501150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5FDE8BF-815E-4FA5-B72E-A3FDC4942E87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51205" name="TextBox 8"/>
          <p:cNvSpPr txBox="1">
            <a:spLocks noChangeArrowheads="1"/>
          </p:cNvSpPr>
          <p:nvPr/>
        </p:nvSpPr>
        <p:spPr bwMode="auto">
          <a:xfrm>
            <a:off x="2153845" y="89092"/>
            <a:ext cx="94003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+mn-lt"/>
                <a:cs typeface="Arial" panose="020B0604020202020204" pitchFamily="34" charset="0"/>
              </a:rPr>
              <a:t>2. ФЕДЕРАЛЬНАЯ ПРОГРАММА ЛЬГОТНОГО КРЕДИТОВАНИЯ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457229442"/>
              </p:ext>
            </p:extLst>
          </p:nvPr>
        </p:nvGraphicFramePr>
        <p:xfrm>
          <a:off x="2473883" y="586152"/>
          <a:ext cx="8760296" cy="942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07" name="TextBox 10"/>
          <p:cNvSpPr txBox="1">
            <a:spLocks noChangeArrowheads="1"/>
          </p:cNvSpPr>
          <p:nvPr/>
        </p:nvSpPr>
        <p:spPr bwMode="auto">
          <a:xfrm>
            <a:off x="2333625" y="1616046"/>
            <a:ext cx="9040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+mn-lt"/>
              </a:rPr>
              <a:t>Сельскохозяйственные товаропроизводители и организации агропромышленного комплекса могут привлечь кредит по льготной процентной ставке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+mn-lt"/>
              </a:rPr>
              <a:t>от 1% до 10% годовых в уполномоченных банках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78088" y="2997200"/>
            <a:ext cx="201612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Заемщик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07075" y="2997200"/>
            <a:ext cx="201612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Банк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247188" y="2997200"/>
            <a:ext cx="1871662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Минсельхоз России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4638675" y="3022600"/>
            <a:ext cx="1079500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0800000">
            <a:off x="4638675" y="3454400"/>
            <a:ext cx="1079500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8023225" y="2992438"/>
            <a:ext cx="1079500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0800000">
            <a:off x="8023225" y="3424238"/>
            <a:ext cx="1079500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емиугольник 18"/>
          <p:cNvSpPr/>
          <p:nvPr/>
        </p:nvSpPr>
        <p:spPr>
          <a:xfrm>
            <a:off x="4926013" y="2636838"/>
            <a:ext cx="431800" cy="36036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</a:t>
            </a:r>
          </a:p>
        </p:txBody>
      </p:sp>
      <p:sp>
        <p:nvSpPr>
          <p:cNvPr id="20" name="Семиугольник 19"/>
          <p:cNvSpPr/>
          <p:nvPr/>
        </p:nvSpPr>
        <p:spPr>
          <a:xfrm>
            <a:off x="8310563" y="2636838"/>
            <a:ext cx="431800" cy="36036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</a:t>
            </a:r>
          </a:p>
        </p:txBody>
      </p:sp>
      <p:sp>
        <p:nvSpPr>
          <p:cNvPr id="21" name="Семиугольник 20"/>
          <p:cNvSpPr/>
          <p:nvPr/>
        </p:nvSpPr>
        <p:spPr>
          <a:xfrm>
            <a:off x="8382000" y="3644900"/>
            <a:ext cx="431800" cy="36036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3</a:t>
            </a:r>
          </a:p>
        </p:txBody>
      </p:sp>
      <p:sp>
        <p:nvSpPr>
          <p:cNvPr id="22" name="Семиугольник 21"/>
          <p:cNvSpPr/>
          <p:nvPr/>
        </p:nvSpPr>
        <p:spPr>
          <a:xfrm>
            <a:off x="4926013" y="3644900"/>
            <a:ext cx="431800" cy="36036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4</a:t>
            </a: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1222339192"/>
              </p:ext>
            </p:extLst>
          </p:nvPr>
        </p:nvGraphicFramePr>
        <p:xfrm>
          <a:off x="2445770" y="4149080"/>
          <a:ext cx="8817079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35F2879-8899-4387-BB4C-F79EB47C58CB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8918" name="TextBox 8"/>
          <p:cNvSpPr txBox="1">
            <a:spLocks noChangeArrowheads="1"/>
          </p:cNvSpPr>
          <p:nvPr/>
        </p:nvSpPr>
        <p:spPr bwMode="auto">
          <a:xfrm>
            <a:off x="1942353" y="83804"/>
            <a:ext cx="8640763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+mn-lt"/>
                <a:cs typeface="Arial" panose="020B0604020202020204" pitchFamily="34" charset="0"/>
              </a:rPr>
              <a:t>3. ВОЗМЕЩЕНИЕ ЧАСТИ ПРЯМЫХ ПОНЕСЕННЫХ ЗАТРАТ НА СОЗДАНИЕ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+mn-lt"/>
                <a:cs typeface="Arial" panose="020B0604020202020204" pitchFamily="34" charset="0"/>
              </a:rPr>
              <a:t>И МОДЕРНИЗАЦИЮ ОБЪЕКТОВ АПК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70235200"/>
              </p:ext>
            </p:extLst>
          </p:nvPr>
        </p:nvGraphicFramePr>
        <p:xfrm>
          <a:off x="2244144" y="603849"/>
          <a:ext cx="9694814" cy="948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262897"/>
              </p:ext>
            </p:extLst>
          </p:nvPr>
        </p:nvGraphicFramePr>
        <p:xfrm>
          <a:off x="2115388" y="1589444"/>
          <a:ext cx="9677091" cy="52151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1392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81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8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8341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936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858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1476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+mn-lt"/>
                        </a:rPr>
                        <a:t>Объекты АПК</a:t>
                      </a:r>
                    </a:p>
                  </a:txBody>
                  <a:tcPr marL="72000" marR="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+mn-lt"/>
                        </a:rPr>
                        <a:t>Размер возмещения из ФБ</a:t>
                      </a:r>
                    </a:p>
                  </a:txBody>
                  <a:tcPr marL="91430" marR="91430" marT="45708" marB="4570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+mn-lt"/>
                        </a:rPr>
                        <a:t>Размер возмещения из ОБ</a:t>
                      </a:r>
                    </a:p>
                  </a:txBody>
                  <a:tcPr marL="91430" marR="91430" marT="45708" marB="4570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+mn-lt"/>
                        </a:rPr>
                        <a:t>Объект затрат</a:t>
                      </a: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+mn-lt"/>
                        </a:rPr>
                        <a:t>Направление</a:t>
                      </a:r>
                    </a:p>
                  </a:txBody>
                  <a:tcPr marL="91430" marR="91430" marT="45708" marB="4570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7002">
                <a:tc>
                  <a:txBody>
                    <a:bodyPr/>
                    <a:lstStyle/>
                    <a:p>
                      <a:pPr algn="l"/>
                      <a:r>
                        <a:rPr lang="ru-RU" sz="850" dirty="0">
                          <a:latin typeface="+mn-lt"/>
                        </a:rPr>
                        <a:t>1.</a:t>
                      </a:r>
                      <a:r>
                        <a:rPr lang="ru-RU" sz="850" baseline="0" dirty="0">
                          <a:latin typeface="+mn-lt"/>
                        </a:rPr>
                        <a:t> </a:t>
                      </a:r>
                      <a:r>
                        <a:rPr lang="ru-RU" sz="850" dirty="0">
                          <a:latin typeface="+mn-lt"/>
                        </a:rPr>
                        <a:t>Хранилища </a:t>
                      </a:r>
                      <a:r>
                        <a:rPr lang="ru-RU" sz="850" baseline="0" dirty="0">
                          <a:latin typeface="+mn-lt"/>
                        </a:rPr>
                        <a:t>картофеля и овощей </a:t>
                      </a:r>
                      <a:endParaRPr lang="ru-RU" sz="850" dirty="0">
                        <a:latin typeface="+mn-lt"/>
                      </a:endParaRPr>
                    </a:p>
                  </a:txBody>
                  <a:tcPr marL="72000" marR="0" marT="45708" marB="45708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+mn-lt"/>
                        </a:rPr>
                        <a:t>25%</a:t>
                      </a:r>
                    </a:p>
                  </a:txBody>
                  <a:tcPr marL="91430" marR="91430" marT="45708" marB="4570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0">
                  <a:txBody>
                    <a:bodyPr/>
                    <a:lstStyle/>
                    <a:p>
                      <a:pPr algn="ctr"/>
                      <a:r>
                        <a:rPr lang="ru-RU" sz="900" dirty="0" err="1">
                          <a:latin typeface="+mn-lt"/>
                        </a:rPr>
                        <a:t>Факти-ческая</a:t>
                      </a:r>
                      <a:r>
                        <a:rPr lang="ru-RU" sz="900" baseline="0" dirty="0">
                          <a:latin typeface="+mn-lt"/>
                        </a:rPr>
                        <a:t> </a:t>
                      </a:r>
                      <a:r>
                        <a:rPr lang="ru-RU" sz="900" baseline="0" dirty="0" err="1">
                          <a:latin typeface="+mn-lt"/>
                        </a:rPr>
                        <a:t>стои-мость</a:t>
                      </a:r>
                      <a:r>
                        <a:rPr lang="ru-RU" sz="900" baseline="0" dirty="0">
                          <a:latin typeface="+mn-lt"/>
                        </a:rPr>
                        <a:t> объекта, но не выше предельной стоимости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+mn-lt"/>
                        </a:rPr>
                        <a:t>Создание и (или) модернизация</a:t>
                      </a:r>
                    </a:p>
                  </a:txBody>
                  <a:tcPr marL="91430" marR="91430" marT="45708" marB="45708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61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dirty="0">
                          <a:latin typeface="+mn-lt"/>
                        </a:rPr>
                        <a:t>2. </a:t>
                      </a:r>
                      <a:r>
                        <a:rPr lang="ru-RU" sz="850" baseline="0" dirty="0">
                          <a:latin typeface="+mn-lt"/>
                        </a:rPr>
                        <a:t>Плодохранилища</a:t>
                      </a:r>
                      <a:endParaRPr lang="ru-RU" sz="850" dirty="0">
                        <a:latin typeface="+mn-lt"/>
                      </a:endParaRPr>
                    </a:p>
                  </a:txBody>
                  <a:tcPr marL="72000" marR="0" marT="45708" marB="45708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+mn-lt"/>
                        </a:rPr>
                        <a:t>25%</a:t>
                      </a:r>
                    </a:p>
                  </a:txBody>
                  <a:tcPr marL="91430" marR="91430" marT="45708" marB="4570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+mn-lt"/>
                        </a:rPr>
                        <a:t>Создание и (или) модернизация</a:t>
                      </a:r>
                    </a:p>
                  </a:txBody>
                  <a:tcPr marL="91430" marR="91430" marT="45708" marB="45708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1015">
                <a:tc>
                  <a:txBody>
                    <a:bodyPr/>
                    <a:lstStyle/>
                    <a:p>
                      <a:pPr algn="l"/>
                      <a:r>
                        <a:rPr lang="ru-RU" sz="850" dirty="0">
                          <a:latin typeface="+mn-lt"/>
                        </a:rPr>
                        <a:t>3.</a:t>
                      </a:r>
                      <a:r>
                        <a:rPr lang="ru-RU" sz="850" baseline="0" dirty="0">
                          <a:latin typeface="+mn-lt"/>
                        </a:rPr>
                        <a:t> Животноводческие молочные комплексы</a:t>
                      </a:r>
                      <a:endParaRPr lang="ru-RU" sz="850" dirty="0">
                        <a:latin typeface="+mn-lt"/>
                      </a:endParaRPr>
                    </a:p>
                  </a:txBody>
                  <a:tcPr marL="72000" marR="0" marT="45708" marB="4570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+mn-lt"/>
                        </a:rPr>
                        <a:t>30%</a:t>
                      </a:r>
                    </a:p>
                    <a:p>
                      <a:pPr algn="ctr"/>
                      <a:r>
                        <a:rPr lang="ru-RU" sz="850" dirty="0">
                          <a:latin typeface="+mn-lt"/>
                        </a:rPr>
                        <a:t>50%</a:t>
                      </a:r>
                    </a:p>
                  </a:txBody>
                  <a:tcPr marL="91430" marR="91430" marT="45708" marB="4570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solidFill>
                            <a:srgbClr val="FF0000"/>
                          </a:solidFill>
                          <a:latin typeface="+mn-lt"/>
                        </a:rPr>
                        <a:t>до 50%</a:t>
                      </a:r>
                      <a:r>
                        <a:rPr lang="en-US" sz="85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ru-RU" sz="850" dirty="0">
                          <a:solidFill>
                            <a:srgbClr val="FF0000"/>
                          </a:solidFill>
                          <a:latin typeface="+mn-lt"/>
                        </a:rPr>
                        <a:t>&lt;*&gt;</a:t>
                      </a:r>
                    </a:p>
                    <a:p>
                      <a:pPr algn="ctr"/>
                      <a:r>
                        <a:rPr lang="ru-RU" sz="850" dirty="0">
                          <a:solidFill>
                            <a:srgbClr val="FF0000"/>
                          </a:solidFill>
                          <a:latin typeface="+mn-lt"/>
                        </a:rPr>
                        <a:t>50% </a:t>
                      </a:r>
                    </a:p>
                  </a:txBody>
                  <a:tcPr marL="91430" marR="91430" marT="45708" marB="45708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Создание,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модернизация</a:t>
                      </a:r>
                    </a:p>
                  </a:txBody>
                  <a:tcPr marL="91430" marR="91430" marT="45708" marB="45708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10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aseline="0" dirty="0">
                          <a:latin typeface="+mn-lt"/>
                        </a:rPr>
                        <a:t>4. </a:t>
                      </a:r>
                      <a:r>
                        <a:rPr kumimoji="0" lang="ru-RU" sz="8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Селекционно</a:t>
                      </a: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-семеноводческие центры в растениеводстве</a:t>
                      </a:r>
                      <a:endParaRPr lang="ru-RU" sz="850" dirty="0">
                        <a:latin typeface="+mn-lt"/>
                      </a:endParaRPr>
                    </a:p>
                  </a:txBody>
                  <a:tcPr marL="72000" marR="0" marT="45708" marB="45708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+mn-lt"/>
                        </a:rPr>
                        <a:t>25%/50%</a:t>
                      </a:r>
                    </a:p>
                  </a:txBody>
                  <a:tcPr marL="91430" marR="91430" marT="45708" marB="4570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91437" marR="9143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Создание и (или) модернизация</a:t>
                      </a:r>
                    </a:p>
                  </a:txBody>
                  <a:tcPr marL="91430" marR="91430" marT="45708" marB="45708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1015">
                <a:tc>
                  <a:txBody>
                    <a:bodyPr/>
                    <a:lstStyle/>
                    <a:p>
                      <a:pPr algn="l"/>
                      <a:r>
                        <a:rPr lang="ru-RU" sz="850" dirty="0">
                          <a:latin typeface="+mn-lt"/>
                        </a:rPr>
                        <a:t>5. </a:t>
                      </a:r>
                      <a:r>
                        <a:rPr lang="ru-RU" sz="850" baseline="0" dirty="0" err="1">
                          <a:latin typeface="+mn-lt"/>
                        </a:rPr>
                        <a:t>Селекционно</a:t>
                      </a:r>
                      <a:r>
                        <a:rPr lang="ru-RU" sz="850" baseline="0" dirty="0">
                          <a:latin typeface="+mn-lt"/>
                        </a:rPr>
                        <a:t>-генетические центры в птицеводстве</a:t>
                      </a:r>
                      <a:endParaRPr lang="ru-RU" sz="850" dirty="0">
                        <a:latin typeface="+mn-lt"/>
                      </a:endParaRPr>
                    </a:p>
                  </a:txBody>
                  <a:tcPr marL="72000" marR="0" marT="45708" marB="45708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+mn-lt"/>
                        </a:rPr>
                        <a:t>25%</a:t>
                      </a:r>
                    </a:p>
                  </a:txBody>
                  <a:tcPr marL="91430" marR="91430" marT="45708" marB="4570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91437" marR="9143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Создание и (или) модернизация</a:t>
                      </a:r>
                    </a:p>
                  </a:txBody>
                  <a:tcPr marL="91430" marR="91430" marT="45708" marB="45708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1015">
                <a:tc>
                  <a:txBody>
                    <a:bodyPr/>
                    <a:lstStyle/>
                    <a:p>
                      <a:pPr algn="l"/>
                      <a:r>
                        <a:rPr lang="ru-RU" sz="850" dirty="0">
                          <a:latin typeface="+mn-lt"/>
                        </a:rPr>
                        <a:t>6. Овцеводческих комплексов (ферм) мясного направления</a:t>
                      </a:r>
                    </a:p>
                  </a:txBody>
                  <a:tcPr marL="72000" marR="0" marT="45708" marB="45708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+mn-lt"/>
                        </a:rPr>
                        <a:t>25%</a:t>
                      </a:r>
                    </a:p>
                  </a:txBody>
                  <a:tcPr marL="91430" marR="91430" marT="45708" marB="4570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Создание и (или) модернизация</a:t>
                      </a:r>
                    </a:p>
                  </a:txBody>
                  <a:tcPr marL="91430" marR="91430" marT="45708" marB="45708" anchor="ctr"/>
                </a:tc>
                <a:extLst>
                  <a:ext uri="{0D108BD9-81ED-4DB2-BD59-A6C34878D82A}">
                    <a16:rowId xmlns="" xmlns:a16="http://schemas.microsoft.com/office/drawing/2014/main" val="1405309901"/>
                  </a:ext>
                </a:extLst>
              </a:tr>
              <a:tr h="191892">
                <a:tc>
                  <a:txBody>
                    <a:bodyPr/>
                    <a:lstStyle/>
                    <a:p>
                      <a:pPr algn="l"/>
                      <a:r>
                        <a:rPr lang="ru-RU" sz="850" dirty="0">
                          <a:latin typeface="+mn-lt"/>
                        </a:rPr>
                        <a:t>7. Мощности по производству сухих молочных продуктов для детского питания и компонентов для них</a:t>
                      </a:r>
                    </a:p>
                  </a:txBody>
                  <a:tcPr marL="72000" marR="0" marT="45708" marB="45708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solidFill>
                            <a:srgbClr val="262626"/>
                          </a:solidFill>
                          <a:latin typeface="+mn-lt"/>
                        </a:rPr>
                        <a:t>25%</a:t>
                      </a:r>
                    </a:p>
                  </a:txBody>
                  <a:tcPr marL="91430" marR="91430" marT="45708" marB="4570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Создание и (или) модернизация</a:t>
                      </a:r>
                    </a:p>
                  </a:txBody>
                  <a:tcPr marL="91430" marR="91430" marT="45708" marB="45708" anchor="ctr"/>
                </a:tc>
                <a:extLst>
                  <a:ext uri="{0D108BD9-81ED-4DB2-BD59-A6C34878D82A}">
                    <a16:rowId xmlns="" xmlns:a16="http://schemas.microsoft.com/office/drawing/2014/main" val="405060797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dirty="0">
                          <a:latin typeface="+mn-lt"/>
                        </a:rPr>
                        <a:t>8. </a:t>
                      </a:r>
                      <a:r>
                        <a:rPr lang="ru-RU" sz="850" dirty="0" err="1">
                          <a:latin typeface="+mn-lt"/>
                        </a:rPr>
                        <a:t>Льно</a:t>
                      </a:r>
                      <a:r>
                        <a:rPr lang="ru-RU" sz="850" dirty="0">
                          <a:latin typeface="+mn-lt"/>
                        </a:rPr>
                        <a:t>-, </a:t>
                      </a:r>
                      <a:r>
                        <a:rPr lang="en-US" sz="850" dirty="0">
                          <a:latin typeface="+mn-lt"/>
                        </a:rPr>
                        <a:t>п</a:t>
                      </a:r>
                      <a:r>
                        <a:rPr lang="ru-RU" sz="850" dirty="0" err="1">
                          <a:latin typeface="+mn-lt"/>
                        </a:rPr>
                        <a:t>енькоперерабатывающие</a:t>
                      </a:r>
                      <a:r>
                        <a:rPr lang="ru-RU" sz="850" dirty="0">
                          <a:latin typeface="+mn-lt"/>
                        </a:rPr>
                        <a:t> предприятия</a:t>
                      </a:r>
                    </a:p>
                  </a:txBody>
                  <a:tcPr marL="72000" marR="0" marT="45708" marB="45708" anchor="ctr"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+mn-lt"/>
                        </a:rPr>
                        <a:t>30%</a:t>
                      </a:r>
                    </a:p>
                  </a:txBody>
                  <a:tcPr marL="91430" marR="91430" marT="45708" marB="45708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958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50" dirty="0">
                        <a:latin typeface="+mn-lt"/>
                      </a:endParaRPr>
                    </a:p>
                  </a:txBody>
                  <a:tcPr marL="72000" marR="0" marT="45708" marB="45708" anchor="ctr"/>
                </a:tc>
                <a:tc gridSpan="3" vMerge="1">
                  <a:txBody>
                    <a:bodyPr/>
                    <a:lstStyle/>
                    <a:p>
                      <a:pPr algn="ctr"/>
                      <a:endParaRPr lang="ru-RU" sz="85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Создание и (или) модернизация</a:t>
                      </a:r>
                    </a:p>
                  </a:txBody>
                  <a:tcPr marL="91430" marR="91430" marT="45708" marB="45708" anchor="ctr"/>
                </a:tc>
                <a:extLst>
                  <a:ext uri="{0D108BD9-81ED-4DB2-BD59-A6C34878D82A}">
                    <a16:rowId xmlns="" xmlns:a16="http://schemas.microsoft.com/office/drawing/2014/main" val="286343688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 </a:t>
                      </a:r>
                      <a:r>
                        <a:rPr lang="ru-RU" sz="850" dirty="0">
                          <a:latin typeface="+mn-lt"/>
                        </a:rPr>
                        <a:t>Репродукторов первого порядка для производства родительских форм птицы яичного и (или) мясного направлений</a:t>
                      </a:r>
                    </a:p>
                  </a:txBody>
                  <a:tcPr marL="72000" marR="0" marT="45708" marB="45708" anchor="ctr"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+mn-lt"/>
                        </a:rPr>
                        <a:t>25%</a:t>
                      </a:r>
                    </a:p>
                  </a:txBody>
                  <a:tcPr marL="91430" marR="91430" marT="45708" marB="45708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1806">
                <a:tc vMerge="1">
                  <a:txBody>
                    <a:bodyPr/>
                    <a:lstStyle/>
                    <a:p>
                      <a:pPr algn="l"/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45708" marB="45708" anchor="ctr"/>
                </a:tc>
                <a:tc gridSpan="3" vMerge="1">
                  <a:txBody>
                    <a:bodyPr/>
                    <a:lstStyle/>
                    <a:p>
                      <a:pPr algn="ctr"/>
                      <a:endParaRPr lang="ru-RU" sz="90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Создание и (или) модернизация</a:t>
                      </a:r>
                    </a:p>
                  </a:txBody>
                  <a:tcPr marL="91430" marR="91430" marT="45708" marB="45708" anchor="ctr"/>
                </a:tc>
                <a:extLst>
                  <a:ext uri="{0D108BD9-81ED-4DB2-BD59-A6C34878D82A}">
                    <a16:rowId xmlns="" xmlns:a16="http://schemas.microsoft.com/office/drawing/2014/main" val="48496863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dirty="0">
                          <a:latin typeface="+mn-lt"/>
                        </a:rPr>
                        <a:t>10. Репродукторов второго порядка для производства инкубационного яйца  финального гибрида птицы яичного и (или) мясного направлений</a:t>
                      </a:r>
                    </a:p>
                  </a:txBody>
                  <a:tcPr marL="72000" marR="0" marT="45708" marB="45708" anchor="ctr"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+mn-lt"/>
                        </a:rPr>
                        <a:t>25%</a:t>
                      </a:r>
                    </a:p>
                  </a:txBody>
                  <a:tcPr marL="91430" marR="91430" marT="45708" marB="45708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261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50" dirty="0">
                        <a:latin typeface="+mn-lt"/>
                      </a:endParaRPr>
                    </a:p>
                  </a:txBody>
                  <a:tcPr marL="72000" marR="0" marT="45708" marB="45708" anchor="ctr"/>
                </a:tc>
                <a:tc gridSpan="3" vMerge="1">
                  <a:txBody>
                    <a:bodyPr/>
                    <a:lstStyle/>
                    <a:p>
                      <a:pPr algn="ctr"/>
                      <a:endParaRPr lang="ru-RU" sz="85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Создание и (или) модернизация</a:t>
                      </a:r>
                    </a:p>
                  </a:txBody>
                  <a:tcPr marL="91430" marR="91430" marT="45708" marB="45708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71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dirty="0">
                          <a:latin typeface="+mn-lt"/>
                        </a:rPr>
                        <a:t>11. </a:t>
                      </a:r>
                      <a:r>
                        <a:rPr lang="ru-RU" sz="8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Объектов</a:t>
                      </a:r>
                      <a:r>
                        <a:rPr lang="ru-RU" sz="8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производству кормов для </a:t>
                      </a:r>
                      <a:r>
                        <a:rPr lang="ru-RU" sz="85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аквакультуры</a:t>
                      </a:r>
                      <a:endParaRPr lang="ru-RU" sz="8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45708" marB="45708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+mn-lt"/>
                        </a:rPr>
                        <a:t>25%</a:t>
                      </a:r>
                    </a:p>
                  </a:txBody>
                  <a:tcPr marL="91430" marR="91430" marT="45708" marB="4570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Создание и (или) модернизация</a:t>
                      </a:r>
                    </a:p>
                  </a:txBody>
                  <a:tcPr marL="91430" marR="91430" marT="45708" marB="45708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29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dirty="0">
                          <a:latin typeface="+mn-lt"/>
                        </a:rPr>
                        <a:t>12. Маркировочное</a:t>
                      </a:r>
                      <a:r>
                        <a:rPr lang="ru-RU" sz="850" baseline="0" dirty="0">
                          <a:latin typeface="+mn-lt"/>
                        </a:rPr>
                        <a:t> </a:t>
                      </a:r>
                      <a:r>
                        <a:rPr lang="ru-RU" sz="850" dirty="0">
                          <a:latin typeface="+mn-lt"/>
                        </a:rPr>
                        <a:t>оборудование для организаций, осуществляющих производство и (или) переработку молока</a:t>
                      </a:r>
                    </a:p>
                  </a:txBody>
                  <a:tcPr marL="72000" marR="0" marT="45708" marB="45708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+mn-lt"/>
                        </a:rPr>
                        <a:t>70%</a:t>
                      </a:r>
                    </a:p>
                  </a:txBody>
                  <a:tcPr marL="91430" marR="91430" marT="45708" marB="4570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Приобретение</a:t>
                      </a:r>
                    </a:p>
                  </a:txBody>
                  <a:tcPr marL="91430" marR="91430" marT="45708" marB="45708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624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13.Предприятия по глубокой переработке зерна</a:t>
                      </a:r>
                      <a:endParaRPr lang="ru-RU" sz="850" dirty="0">
                        <a:latin typeface="+mn-lt"/>
                      </a:endParaRPr>
                    </a:p>
                  </a:txBody>
                  <a:tcPr marL="72000" marR="0" marT="45708" marB="45708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+mn-lt"/>
                        </a:rPr>
                        <a:t>20%</a:t>
                      </a:r>
                    </a:p>
                  </a:txBody>
                  <a:tcPr marL="91430" marR="91430" marT="45708" marB="4570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85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Создание и (или) модернизация</a:t>
                      </a:r>
                    </a:p>
                  </a:txBody>
                  <a:tcPr marL="91430" marR="91430" marT="45708" marB="45708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102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dirty="0">
                          <a:latin typeface="+mn-lt"/>
                        </a:rPr>
                        <a:t>14. Предприятия по переработке масличных культур и предприятий по переработке и консервированию рыбы, ракообразных и моллюсков</a:t>
                      </a:r>
                    </a:p>
                  </a:txBody>
                  <a:tcPr marL="72000" marR="0" marT="45708" marB="45708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+mn-lt"/>
                        </a:rPr>
                        <a:t>25%</a:t>
                      </a:r>
                    </a:p>
                  </a:txBody>
                  <a:tcPr marL="91430" marR="91430" marT="45708" marB="4570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85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Создание и (или) модернизация</a:t>
                      </a:r>
                    </a:p>
                  </a:txBody>
                  <a:tcPr marL="91430" marR="91430" marT="45708" marB="45708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47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dirty="0">
                          <a:latin typeface="+mn-lt"/>
                        </a:rPr>
                        <a:t>15. Маркировочное оборудование для мороженого</a:t>
                      </a:r>
                    </a:p>
                  </a:txBody>
                  <a:tcPr marL="72000" marR="0" marT="45708" marB="45708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ru-RU" sz="85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85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+mn-lt"/>
                        </a:rPr>
                        <a:t>50%</a:t>
                      </a:r>
                    </a:p>
                  </a:txBody>
                  <a:tcPr marL="91430" marR="91430" marT="45708" marB="4570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5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Приобретение</a:t>
                      </a:r>
                    </a:p>
                  </a:txBody>
                  <a:tcPr marL="91430" marR="91430" marT="45708" marB="45708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63241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dirty="0">
                          <a:latin typeface="+mn-lt"/>
                        </a:rPr>
                        <a:t>16. Оборудование для свиноводческих комплексов</a:t>
                      </a:r>
                    </a:p>
                  </a:txBody>
                  <a:tcPr marL="72000" marR="0" marT="45708" marB="45708" anchor="ctr"/>
                </a:tc>
                <a:tc rowSpan="2" gridSpan="2">
                  <a:txBody>
                    <a:bodyPr/>
                    <a:lstStyle/>
                    <a:p>
                      <a:endParaRPr lang="ru-RU" sz="8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08" marB="45708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1430" marR="91430" marT="45708" marB="45708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17439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50" dirty="0">
                        <a:latin typeface="+mn-lt"/>
                      </a:endParaRPr>
                    </a:p>
                  </a:txBody>
                  <a:tcPr marL="72000" marR="0" marT="45708" marB="45708" anchor="ctr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ru-RU" sz="85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850" dirty="0">
                        <a:latin typeface="+mn-lt"/>
                      </a:endParaRP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Приобретение</a:t>
                      </a:r>
                    </a:p>
                  </a:txBody>
                  <a:tcPr marL="91430" marR="91430" marT="45708" marB="45708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35F2879-8899-4387-BB4C-F79EB47C58CB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8918" name="TextBox 8"/>
          <p:cNvSpPr txBox="1">
            <a:spLocks noChangeArrowheads="1"/>
          </p:cNvSpPr>
          <p:nvPr/>
        </p:nvSpPr>
        <p:spPr bwMode="auto">
          <a:xfrm>
            <a:off x="2063750" y="203200"/>
            <a:ext cx="8640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+mn-lt"/>
                <a:cs typeface="Arial" panose="020B0604020202020204" pitchFamily="34" charset="0"/>
              </a:rPr>
              <a:t>3. ВОЗМЕЩЕНИЕ ЧАСТИ ПРЯМЫХ ПОНЕСЕННЫХ ЗАТРАТ НА СОЗДАНИЕ И МОДЕРНИЗАЦИЮ ОБЪЕКТОВ АПК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223956"/>
              </p:ext>
            </p:extLst>
          </p:nvPr>
        </p:nvGraphicFramePr>
        <p:xfrm>
          <a:off x="2049341" y="881857"/>
          <a:ext cx="9155844" cy="350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58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92620">
                <a:tc>
                  <a:txBody>
                    <a:bodyPr/>
                    <a:lstStyle/>
                    <a:p>
                      <a:r>
                        <a:rPr lang="en-US" sz="1500" baseline="0" dirty="0">
                          <a:solidFill>
                            <a:srgbClr val="262626"/>
                          </a:solidFill>
                        </a:rPr>
                        <a:t>   </a:t>
                      </a:r>
                      <a:r>
                        <a:rPr lang="ru-RU" sz="1500" u="sng" baseline="0" dirty="0">
                          <a:solidFill>
                            <a:srgbClr val="262626"/>
                          </a:solidFill>
                        </a:rPr>
                        <a:t>&lt;*&gt; </a:t>
                      </a:r>
                    </a:p>
                    <a:p>
                      <a:r>
                        <a:rPr lang="ru-RU" sz="1500" u="none" baseline="0" dirty="0">
                          <a:solidFill>
                            <a:srgbClr val="262626"/>
                          </a:solidFill>
                        </a:rPr>
                        <a:t>   </a:t>
                      </a:r>
                      <a:r>
                        <a:rPr lang="en-US" sz="1500" u="sng" baseline="0" dirty="0">
                          <a:solidFill>
                            <a:srgbClr val="262626"/>
                          </a:solidFill>
                        </a:rPr>
                        <a:t>ПРИ СОЗДАНИИ: </a:t>
                      </a:r>
                    </a:p>
                    <a:p>
                      <a:r>
                        <a:rPr lang="ru-RU" sz="1500" baseline="0" dirty="0">
                          <a:solidFill>
                            <a:srgbClr val="262626"/>
                          </a:solidFill>
                        </a:rPr>
                        <a:t>   </a:t>
                      </a:r>
                      <a:r>
                        <a:rPr lang="en-US" sz="1500" baseline="0" dirty="0">
                          <a:solidFill>
                            <a:srgbClr val="262626"/>
                          </a:solidFill>
                        </a:rPr>
                        <a:t>а) ж</a:t>
                      </a:r>
                      <a:r>
                        <a:rPr lang="ru-RU" sz="1500" baseline="0" dirty="0" err="1">
                          <a:solidFill>
                            <a:srgbClr val="262626"/>
                          </a:solidFill>
                        </a:rPr>
                        <a:t>ивотноводческого</a:t>
                      </a:r>
                      <a:r>
                        <a:rPr lang="ru-RU" sz="1500" baseline="0" dirty="0">
                          <a:solidFill>
                            <a:srgbClr val="262626"/>
                          </a:solidFill>
                        </a:rPr>
                        <a:t> комплекса молочного направления (молочной фермы) мощностью</a:t>
                      </a:r>
                      <a:r>
                        <a:rPr lang="en-US" sz="1500" baseline="0" dirty="0">
                          <a:solidFill>
                            <a:srgbClr val="262626"/>
                          </a:solidFill>
                        </a:rPr>
                        <a:t>:</a:t>
                      </a:r>
                      <a:endParaRPr lang="ru-RU" sz="1500" baseline="0" dirty="0">
                        <a:solidFill>
                          <a:srgbClr val="262626"/>
                        </a:solidFill>
                      </a:endParaRPr>
                    </a:p>
                    <a:p>
                      <a:r>
                        <a:rPr lang="en-US" sz="1500" dirty="0">
                          <a:solidFill>
                            <a:srgbClr val="262626"/>
                          </a:solidFill>
                        </a:rPr>
                        <a:t> </a:t>
                      </a:r>
                      <a:r>
                        <a:rPr lang="ru-RU" sz="1500" dirty="0">
                          <a:solidFill>
                            <a:srgbClr val="262626"/>
                          </a:solidFill>
                        </a:rPr>
                        <a:t>    </a:t>
                      </a:r>
                      <a:r>
                        <a:rPr lang="en-US" sz="1500" baseline="0" dirty="0">
                          <a:solidFill>
                            <a:srgbClr val="262626"/>
                          </a:solidFill>
                        </a:rPr>
                        <a:t>  </a:t>
                      </a:r>
                      <a:r>
                        <a:rPr lang="ru-RU" sz="1500" dirty="0">
                          <a:solidFill>
                            <a:srgbClr val="262626"/>
                          </a:solidFill>
                        </a:rPr>
                        <a:t>до 250 голов </a:t>
                      </a:r>
                      <a:r>
                        <a:rPr lang="ru-RU" sz="1500" u="sng" dirty="0">
                          <a:solidFill>
                            <a:srgbClr val="262626"/>
                          </a:solidFill>
                        </a:rPr>
                        <a:t>коров</a:t>
                      </a:r>
                      <a:r>
                        <a:rPr lang="ru-RU" sz="1500" dirty="0">
                          <a:solidFill>
                            <a:srgbClr val="262626"/>
                          </a:solidFill>
                        </a:rPr>
                        <a:t> включительно - 70 тысяч рублей на одно </a:t>
                      </a:r>
                      <a:r>
                        <a:rPr lang="ru-RU" sz="1500" dirty="0" err="1">
                          <a:solidFill>
                            <a:srgbClr val="262626"/>
                          </a:solidFill>
                        </a:rPr>
                        <a:t>ското</a:t>
                      </a:r>
                      <a:r>
                        <a:rPr lang="ru-RU" sz="1500" dirty="0">
                          <a:solidFill>
                            <a:srgbClr val="262626"/>
                          </a:solidFill>
                        </a:rPr>
                        <a:t>-место коров</a:t>
                      </a:r>
                      <a:r>
                        <a:rPr lang="en-US" sz="1500" dirty="0">
                          <a:solidFill>
                            <a:srgbClr val="262626"/>
                          </a:solidFill>
                        </a:rPr>
                        <a:t>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262626"/>
                          </a:solidFill>
                        </a:rPr>
                        <a:t> </a:t>
                      </a:r>
                      <a:r>
                        <a:rPr lang="ru-RU" sz="1500" dirty="0">
                          <a:solidFill>
                            <a:srgbClr val="262626"/>
                          </a:solidFill>
                        </a:rPr>
                        <a:t>    </a:t>
                      </a:r>
                      <a:r>
                        <a:rPr lang="en-US" sz="1500" dirty="0">
                          <a:solidFill>
                            <a:srgbClr val="262626"/>
                          </a:solidFill>
                        </a:rPr>
                        <a:t>  </a:t>
                      </a:r>
                      <a:r>
                        <a:rPr lang="ru-RU" sz="1500" dirty="0">
                          <a:solidFill>
                            <a:srgbClr val="262626"/>
                          </a:solidFill>
                        </a:rPr>
                        <a:t>от 251 до 399 голов</a:t>
                      </a:r>
                      <a:r>
                        <a:rPr lang="ru-RU" sz="1500" u="none" dirty="0">
                          <a:solidFill>
                            <a:srgbClr val="262626"/>
                          </a:solidFill>
                        </a:rPr>
                        <a:t> </a:t>
                      </a:r>
                      <a:r>
                        <a:rPr lang="ru-RU" sz="1500" u="sng" dirty="0">
                          <a:solidFill>
                            <a:srgbClr val="262626"/>
                          </a:solidFill>
                        </a:rPr>
                        <a:t>коров</a:t>
                      </a:r>
                      <a:r>
                        <a:rPr lang="ru-RU" sz="1500" u="none" dirty="0">
                          <a:solidFill>
                            <a:srgbClr val="262626"/>
                          </a:solidFill>
                        </a:rPr>
                        <a:t> </a:t>
                      </a:r>
                      <a:r>
                        <a:rPr lang="ru-RU" sz="1500" dirty="0">
                          <a:solidFill>
                            <a:srgbClr val="262626"/>
                          </a:solidFill>
                        </a:rPr>
                        <a:t>включительно</a:t>
                      </a:r>
                      <a:r>
                        <a:rPr lang="en-US" sz="1500" dirty="0">
                          <a:solidFill>
                            <a:srgbClr val="262626"/>
                          </a:solidFill>
                        </a:rPr>
                        <a:t> </a:t>
                      </a:r>
                      <a:r>
                        <a:rPr lang="ru-RU" sz="1500" dirty="0">
                          <a:solidFill>
                            <a:srgbClr val="262626"/>
                          </a:solidFill>
                        </a:rPr>
                        <a:t>- 80 тысяч рублей на одно </a:t>
                      </a:r>
                      <a:r>
                        <a:rPr lang="ru-RU" sz="1500" dirty="0" err="1">
                          <a:solidFill>
                            <a:srgbClr val="262626"/>
                          </a:solidFill>
                        </a:rPr>
                        <a:t>ското</a:t>
                      </a:r>
                      <a:r>
                        <a:rPr lang="ru-RU" sz="1500" dirty="0">
                          <a:solidFill>
                            <a:srgbClr val="262626"/>
                          </a:solidFill>
                        </a:rPr>
                        <a:t>-место коров</a:t>
                      </a:r>
                      <a:r>
                        <a:rPr lang="en-US" sz="1500" dirty="0">
                          <a:solidFill>
                            <a:srgbClr val="262626"/>
                          </a:solidFill>
                        </a:rPr>
                        <a:t>;</a:t>
                      </a:r>
                    </a:p>
                    <a:p>
                      <a:r>
                        <a:rPr lang="en-US" sz="1500" baseline="0" dirty="0">
                          <a:solidFill>
                            <a:srgbClr val="262626"/>
                          </a:solidFill>
                        </a:rPr>
                        <a:t>   </a:t>
                      </a:r>
                      <a:r>
                        <a:rPr lang="ru-RU" sz="1500" baseline="0" dirty="0">
                          <a:solidFill>
                            <a:srgbClr val="262626"/>
                          </a:solidFill>
                        </a:rPr>
                        <a:t>    </a:t>
                      </a:r>
                      <a:r>
                        <a:rPr lang="ru-RU" sz="1500" dirty="0">
                          <a:solidFill>
                            <a:srgbClr val="262626"/>
                          </a:solidFill>
                        </a:rPr>
                        <a:t>от </a:t>
                      </a:r>
                      <a:r>
                        <a:rPr lang="en-US" sz="1500" dirty="0">
                          <a:solidFill>
                            <a:srgbClr val="262626"/>
                          </a:solidFill>
                        </a:rPr>
                        <a:t>400</a:t>
                      </a:r>
                      <a:r>
                        <a:rPr lang="ru-RU" sz="1500" dirty="0">
                          <a:solidFill>
                            <a:srgbClr val="262626"/>
                          </a:solidFill>
                        </a:rPr>
                        <a:t> до </a:t>
                      </a:r>
                      <a:r>
                        <a:rPr lang="en-US" sz="1500" dirty="0">
                          <a:solidFill>
                            <a:srgbClr val="262626"/>
                          </a:solidFill>
                        </a:rPr>
                        <a:t>5</a:t>
                      </a:r>
                      <a:r>
                        <a:rPr lang="ru-RU" sz="1500" dirty="0">
                          <a:solidFill>
                            <a:srgbClr val="262626"/>
                          </a:solidFill>
                        </a:rPr>
                        <a:t>99 голов </a:t>
                      </a:r>
                      <a:r>
                        <a:rPr lang="ru-RU" sz="1500" u="sng" dirty="0">
                          <a:solidFill>
                            <a:srgbClr val="262626"/>
                          </a:solidFill>
                        </a:rPr>
                        <a:t>коров</a:t>
                      </a:r>
                      <a:r>
                        <a:rPr lang="ru-RU" sz="1500" dirty="0">
                          <a:solidFill>
                            <a:srgbClr val="262626"/>
                          </a:solidFill>
                        </a:rPr>
                        <a:t> включительно</a:t>
                      </a:r>
                      <a:r>
                        <a:rPr lang="en-US" sz="1500" dirty="0">
                          <a:solidFill>
                            <a:srgbClr val="262626"/>
                          </a:solidFill>
                        </a:rPr>
                        <a:t> </a:t>
                      </a:r>
                      <a:r>
                        <a:rPr lang="ru-RU" sz="1500" dirty="0">
                          <a:solidFill>
                            <a:srgbClr val="262626"/>
                          </a:solidFill>
                        </a:rPr>
                        <a:t>- </a:t>
                      </a:r>
                      <a:r>
                        <a:rPr lang="en-US" sz="1500" dirty="0">
                          <a:solidFill>
                            <a:srgbClr val="262626"/>
                          </a:solidFill>
                        </a:rPr>
                        <a:t>1</a:t>
                      </a:r>
                      <a:r>
                        <a:rPr lang="ru-RU" sz="1500" dirty="0">
                          <a:solidFill>
                            <a:srgbClr val="262626"/>
                          </a:solidFill>
                        </a:rPr>
                        <a:t>20 тысяч рублей на одно </a:t>
                      </a:r>
                      <a:r>
                        <a:rPr lang="ru-RU" sz="1500" dirty="0" err="1">
                          <a:solidFill>
                            <a:srgbClr val="262626"/>
                          </a:solidFill>
                        </a:rPr>
                        <a:t>ското</a:t>
                      </a:r>
                      <a:r>
                        <a:rPr lang="ru-RU" sz="1500" dirty="0">
                          <a:solidFill>
                            <a:srgbClr val="262626"/>
                          </a:solidFill>
                        </a:rPr>
                        <a:t>-место коров</a:t>
                      </a:r>
                      <a:r>
                        <a:rPr lang="en-US" sz="1500" dirty="0">
                          <a:solidFill>
                            <a:srgbClr val="262626"/>
                          </a:solidFill>
                        </a:rPr>
                        <a:t>;</a:t>
                      </a:r>
                    </a:p>
                    <a:p>
                      <a:r>
                        <a:rPr lang="en-US" sz="1500" dirty="0">
                          <a:solidFill>
                            <a:srgbClr val="262626"/>
                          </a:solidFill>
                        </a:rPr>
                        <a:t>  </a:t>
                      </a:r>
                      <a:r>
                        <a:rPr lang="ru-RU" sz="1500" dirty="0">
                          <a:solidFill>
                            <a:srgbClr val="262626"/>
                          </a:solidFill>
                        </a:rPr>
                        <a:t>    </a:t>
                      </a:r>
                      <a:r>
                        <a:rPr lang="en-US" sz="1500" dirty="0">
                          <a:solidFill>
                            <a:srgbClr val="262626"/>
                          </a:solidFill>
                        </a:rPr>
                        <a:t> </a:t>
                      </a:r>
                      <a:r>
                        <a:rPr lang="ru-RU" sz="1500" dirty="0">
                          <a:solidFill>
                            <a:srgbClr val="262626"/>
                          </a:solidFill>
                        </a:rPr>
                        <a:t>от </a:t>
                      </a:r>
                      <a:r>
                        <a:rPr lang="en-US" sz="1500" dirty="0">
                          <a:solidFill>
                            <a:srgbClr val="262626"/>
                          </a:solidFill>
                        </a:rPr>
                        <a:t>600</a:t>
                      </a:r>
                      <a:r>
                        <a:rPr lang="ru-RU" sz="1500" dirty="0">
                          <a:solidFill>
                            <a:srgbClr val="262626"/>
                          </a:solidFill>
                        </a:rPr>
                        <a:t> до </a:t>
                      </a:r>
                      <a:r>
                        <a:rPr lang="en-US" sz="1500" dirty="0">
                          <a:solidFill>
                            <a:srgbClr val="262626"/>
                          </a:solidFill>
                        </a:rPr>
                        <a:t>7</a:t>
                      </a:r>
                      <a:r>
                        <a:rPr lang="ru-RU" sz="1500" dirty="0">
                          <a:solidFill>
                            <a:srgbClr val="262626"/>
                          </a:solidFill>
                        </a:rPr>
                        <a:t>99 голов </a:t>
                      </a:r>
                      <a:r>
                        <a:rPr lang="ru-RU" sz="1500" u="sng" dirty="0">
                          <a:solidFill>
                            <a:srgbClr val="262626"/>
                          </a:solidFill>
                        </a:rPr>
                        <a:t>коров</a:t>
                      </a:r>
                      <a:r>
                        <a:rPr lang="ru-RU" sz="1500" dirty="0">
                          <a:solidFill>
                            <a:srgbClr val="262626"/>
                          </a:solidFill>
                        </a:rPr>
                        <a:t> включительно</a:t>
                      </a:r>
                      <a:r>
                        <a:rPr lang="en-US" sz="1500" dirty="0">
                          <a:solidFill>
                            <a:srgbClr val="262626"/>
                          </a:solidFill>
                        </a:rPr>
                        <a:t> </a:t>
                      </a:r>
                      <a:r>
                        <a:rPr lang="ru-RU" sz="1500" dirty="0">
                          <a:solidFill>
                            <a:srgbClr val="262626"/>
                          </a:solidFill>
                        </a:rPr>
                        <a:t>- </a:t>
                      </a:r>
                      <a:r>
                        <a:rPr lang="en-US" sz="1500" dirty="0">
                          <a:solidFill>
                            <a:srgbClr val="262626"/>
                          </a:solidFill>
                        </a:rPr>
                        <a:t>1</a:t>
                      </a:r>
                      <a:r>
                        <a:rPr lang="ru-RU" sz="1500" dirty="0">
                          <a:solidFill>
                            <a:srgbClr val="262626"/>
                          </a:solidFill>
                        </a:rPr>
                        <a:t>40 тысяч рублей на одно </a:t>
                      </a:r>
                      <a:r>
                        <a:rPr lang="ru-RU" sz="1500" dirty="0" err="1">
                          <a:solidFill>
                            <a:srgbClr val="262626"/>
                          </a:solidFill>
                        </a:rPr>
                        <a:t>ското</a:t>
                      </a:r>
                      <a:r>
                        <a:rPr lang="ru-RU" sz="1500" dirty="0">
                          <a:solidFill>
                            <a:srgbClr val="262626"/>
                          </a:solidFill>
                        </a:rPr>
                        <a:t>-место коров</a:t>
                      </a:r>
                      <a:r>
                        <a:rPr lang="en-US" sz="1500" dirty="0">
                          <a:solidFill>
                            <a:srgbClr val="262626"/>
                          </a:solidFill>
                        </a:rPr>
                        <a:t>;</a:t>
                      </a:r>
                    </a:p>
                    <a:p>
                      <a:r>
                        <a:rPr lang="en-US" sz="1500" dirty="0">
                          <a:solidFill>
                            <a:srgbClr val="262626"/>
                          </a:solidFill>
                        </a:rPr>
                        <a:t>  </a:t>
                      </a:r>
                      <a:r>
                        <a:rPr lang="ru-RU" sz="1500" dirty="0">
                          <a:solidFill>
                            <a:srgbClr val="262626"/>
                          </a:solidFill>
                        </a:rPr>
                        <a:t>    </a:t>
                      </a:r>
                      <a:r>
                        <a:rPr lang="en-US" sz="1500" dirty="0">
                          <a:solidFill>
                            <a:srgbClr val="262626"/>
                          </a:solidFill>
                        </a:rPr>
                        <a:t> 800 и </a:t>
                      </a:r>
                      <a:r>
                        <a:rPr lang="en-US" sz="1500" dirty="0" err="1">
                          <a:solidFill>
                            <a:srgbClr val="262626"/>
                          </a:solidFill>
                        </a:rPr>
                        <a:t>более</a:t>
                      </a:r>
                      <a:r>
                        <a:rPr lang="en-US" sz="1500" dirty="0">
                          <a:solidFill>
                            <a:srgbClr val="262626"/>
                          </a:solidFill>
                        </a:rPr>
                        <a:t> </a:t>
                      </a:r>
                      <a:r>
                        <a:rPr lang="ru-RU" sz="1500" dirty="0">
                          <a:solidFill>
                            <a:srgbClr val="262626"/>
                          </a:solidFill>
                        </a:rPr>
                        <a:t>голов </a:t>
                      </a:r>
                      <a:r>
                        <a:rPr lang="ru-RU" sz="1500" u="sng" dirty="0">
                          <a:solidFill>
                            <a:srgbClr val="262626"/>
                          </a:solidFill>
                        </a:rPr>
                        <a:t>коров</a:t>
                      </a:r>
                      <a:r>
                        <a:rPr lang="ru-RU" sz="1500" dirty="0">
                          <a:solidFill>
                            <a:srgbClr val="262626"/>
                          </a:solidFill>
                        </a:rPr>
                        <a:t> включительно</a:t>
                      </a:r>
                      <a:r>
                        <a:rPr lang="en-US" sz="1500" dirty="0">
                          <a:solidFill>
                            <a:srgbClr val="262626"/>
                          </a:solidFill>
                        </a:rPr>
                        <a:t> </a:t>
                      </a:r>
                      <a:r>
                        <a:rPr lang="ru-RU" sz="1500" dirty="0">
                          <a:solidFill>
                            <a:srgbClr val="262626"/>
                          </a:solidFill>
                        </a:rPr>
                        <a:t>- </a:t>
                      </a:r>
                      <a:r>
                        <a:rPr lang="en-US" sz="1500" dirty="0">
                          <a:solidFill>
                            <a:srgbClr val="262626"/>
                          </a:solidFill>
                        </a:rPr>
                        <a:t>1</a:t>
                      </a:r>
                      <a:r>
                        <a:rPr lang="ru-RU" sz="1500" dirty="0">
                          <a:solidFill>
                            <a:srgbClr val="262626"/>
                          </a:solidFill>
                        </a:rPr>
                        <a:t>60 тысяч рублей на одно </a:t>
                      </a:r>
                      <a:r>
                        <a:rPr lang="ru-RU" sz="1500" dirty="0" err="1">
                          <a:solidFill>
                            <a:srgbClr val="262626"/>
                          </a:solidFill>
                        </a:rPr>
                        <a:t>ското</a:t>
                      </a:r>
                      <a:r>
                        <a:rPr lang="ru-RU" sz="1500" dirty="0">
                          <a:solidFill>
                            <a:srgbClr val="262626"/>
                          </a:solidFill>
                        </a:rPr>
                        <a:t>-место коров</a:t>
                      </a:r>
                      <a:r>
                        <a:rPr lang="en-US" sz="1500" dirty="0">
                          <a:solidFill>
                            <a:srgbClr val="262626"/>
                          </a:solidFill>
                        </a:rPr>
                        <a:t>;</a:t>
                      </a:r>
                    </a:p>
                    <a:p>
                      <a:r>
                        <a:rPr lang="en-US" sz="1500" dirty="0">
                          <a:solidFill>
                            <a:srgbClr val="262626"/>
                          </a:solidFill>
                        </a:rPr>
                        <a:t> </a:t>
                      </a:r>
                      <a:r>
                        <a:rPr lang="ru-RU" sz="1500" dirty="0">
                          <a:solidFill>
                            <a:srgbClr val="262626"/>
                          </a:solidFill>
                        </a:rPr>
                        <a:t>    </a:t>
                      </a:r>
                      <a:r>
                        <a:rPr lang="en-US" sz="1500" dirty="0">
                          <a:solidFill>
                            <a:srgbClr val="262626"/>
                          </a:solidFill>
                        </a:rPr>
                        <a:t>  </a:t>
                      </a:r>
                      <a:r>
                        <a:rPr lang="ru-RU" sz="1500" dirty="0">
                          <a:solidFill>
                            <a:srgbClr val="262626"/>
                          </a:solidFill>
                        </a:rPr>
                        <a:t>500 и более голов дойного стада </a:t>
                      </a:r>
                      <a:r>
                        <a:rPr lang="ru-RU" sz="1500" u="sng" dirty="0">
                          <a:solidFill>
                            <a:srgbClr val="262626"/>
                          </a:solidFill>
                        </a:rPr>
                        <a:t>коз</a:t>
                      </a:r>
                      <a:r>
                        <a:rPr lang="en-US" sz="1500" dirty="0">
                          <a:solidFill>
                            <a:srgbClr val="262626"/>
                          </a:solidFill>
                        </a:rPr>
                        <a:t> </a:t>
                      </a:r>
                      <a:r>
                        <a:rPr lang="ru-RU" sz="1500" dirty="0">
                          <a:solidFill>
                            <a:srgbClr val="262626"/>
                          </a:solidFill>
                        </a:rPr>
                        <a:t>- 25 тысяч рублей на одно </a:t>
                      </a:r>
                      <a:r>
                        <a:rPr lang="ru-RU" sz="1500" dirty="0" err="1">
                          <a:solidFill>
                            <a:srgbClr val="262626"/>
                          </a:solidFill>
                        </a:rPr>
                        <a:t>ското</a:t>
                      </a:r>
                      <a:r>
                        <a:rPr lang="ru-RU" sz="1500" dirty="0">
                          <a:solidFill>
                            <a:srgbClr val="262626"/>
                          </a:solidFill>
                        </a:rPr>
                        <a:t>-место дойного стада </a:t>
                      </a:r>
                      <a:r>
                        <a:rPr lang="en-US" sz="1500" dirty="0" err="1">
                          <a:solidFill>
                            <a:srgbClr val="262626"/>
                          </a:solidFill>
                        </a:rPr>
                        <a:t>коз</a:t>
                      </a:r>
                      <a:r>
                        <a:rPr lang="en-US" sz="1500" dirty="0">
                          <a:solidFill>
                            <a:srgbClr val="262626"/>
                          </a:solidFill>
                        </a:rPr>
                        <a:t>.</a:t>
                      </a:r>
                    </a:p>
                    <a:p>
                      <a:r>
                        <a:rPr lang="ru-RU" sz="1500" dirty="0">
                          <a:solidFill>
                            <a:srgbClr val="262626"/>
                          </a:solidFill>
                        </a:rPr>
                        <a:t>   </a:t>
                      </a:r>
                      <a:r>
                        <a:rPr lang="en-US" sz="1500" dirty="0">
                          <a:solidFill>
                            <a:srgbClr val="262626"/>
                          </a:solidFill>
                        </a:rPr>
                        <a:t>б) </a:t>
                      </a:r>
                      <a:r>
                        <a:rPr lang="ru-RU" sz="1500" dirty="0">
                          <a:solidFill>
                            <a:srgbClr val="262626"/>
                          </a:solidFill>
                        </a:rPr>
                        <a:t>специализированной фермы и (или) площадки по выращиванию и (или) откорму молодняка крупного рогатого скота молочных пород</a:t>
                      </a:r>
                      <a:r>
                        <a:rPr lang="en-US" sz="1500" dirty="0">
                          <a:solidFill>
                            <a:srgbClr val="262626"/>
                          </a:solidFill>
                        </a:rPr>
                        <a:t>:</a:t>
                      </a:r>
                    </a:p>
                    <a:p>
                      <a:r>
                        <a:rPr lang="en-US" sz="1500" dirty="0">
                          <a:solidFill>
                            <a:srgbClr val="262626"/>
                          </a:solidFill>
                        </a:rPr>
                        <a:t>  </a:t>
                      </a:r>
                      <a:r>
                        <a:rPr lang="ru-RU" sz="1500" dirty="0">
                          <a:solidFill>
                            <a:srgbClr val="262626"/>
                          </a:solidFill>
                        </a:rPr>
                        <a:t>    </a:t>
                      </a:r>
                      <a:r>
                        <a:rPr lang="en-US" sz="1500" dirty="0">
                          <a:solidFill>
                            <a:srgbClr val="262626"/>
                          </a:solidFill>
                        </a:rPr>
                        <a:t> - </a:t>
                      </a:r>
                      <a:r>
                        <a:rPr lang="ru-RU" sz="1500" dirty="0">
                          <a:solidFill>
                            <a:srgbClr val="262626"/>
                          </a:solidFill>
                        </a:rPr>
                        <a:t>40 тысяч рублей на одно </a:t>
                      </a:r>
                      <a:r>
                        <a:rPr lang="ru-RU" sz="1500" dirty="0" err="1">
                          <a:solidFill>
                            <a:srgbClr val="262626"/>
                          </a:solidFill>
                        </a:rPr>
                        <a:t>ското</a:t>
                      </a:r>
                      <a:r>
                        <a:rPr lang="ru-RU" sz="1500" dirty="0">
                          <a:solidFill>
                            <a:srgbClr val="262626"/>
                          </a:solidFill>
                        </a:rPr>
                        <a:t>-место</a:t>
                      </a:r>
                      <a:r>
                        <a:rPr lang="en-US" sz="1500" dirty="0">
                          <a:solidFill>
                            <a:srgbClr val="262626"/>
                          </a:solidFill>
                        </a:rPr>
                        <a:t>.</a:t>
                      </a:r>
                    </a:p>
                    <a:p>
                      <a:r>
                        <a:rPr lang="en-US" sz="1500" dirty="0">
                          <a:solidFill>
                            <a:srgbClr val="262626"/>
                          </a:solidFill>
                        </a:rPr>
                        <a:t>   </a:t>
                      </a:r>
                      <a:r>
                        <a:rPr lang="en-US" sz="1500" u="sng" dirty="0">
                          <a:solidFill>
                            <a:srgbClr val="262626"/>
                          </a:solidFill>
                        </a:rPr>
                        <a:t>ПРИ МОДЕРНИЗАЦИИ</a:t>
                      </a:r>
                      <a:r>
                        <a:rPr lang="en-US" sz="1500" baseline="0" dirty="0">
                          <a:solidFill>
                            <a:srgbClr val="262626"/>
                          </a:solidFill>
                        </a:rPr>
                        <a:t> </a:t>
                      </a:r>
                      <a:r>
                        <a:rPr lang="en-US" sz="1500" dirty="0">
                          <a:solidFill>
                            <a:srgbClr val="262626"/>
                          </a:solidFill>
                        </a:rPr>
                        <a:t> </a:t>
                      </a:r>
                      <a:r>
                        <a:rPr lang="ru-RU" sz="1500" dirty="0">
                          <a:solidFill>
                            <a:srgbClr val="262626"/>
                          </a:solidFill>
                        </a:rPr>
                        <a:t>животноводческого комплекса молочного направления (молочной фермы)</a:t>
                      </a:r>
                      <a:r>
                        <a:rPr lang="en-US" sz="1500" dirty="0">
                          <a:solidFill>
                            <a:srgbClr val="262626"/>
                          </a:solidFill>
                        </a:rPr>
                        <a:t>:</a:t>
                      </a:r>
                    </a:p>
                    <a:p>
                      <a:r>
                        <a:rPr lang="en-US" sz="1500" dirty="0">
                          <a:solidFill>
                            <a:srgbClr val="262626"/>
                          </a:solidFill>
                        </a:rPr>
                        <a:t>   </a:t>
                      </a:r>
                      <a:r>
                        <a:rPr lang="ru-RU" sz="1500" dirty="0">
                          <a:solidFill>
                            <a:srgbClr val="262626"/>
                          </a:solidFill>
                        </a:rPr>
                        <a:t>    </a:t>
                      </a:r>
                      <a:r>
                        <a:rPr lang="en-US" sz="1500" dirty="0">
                          <a:solidFill>
                            <a:srgbClr val="262626"/>
                          </a:solidFill>
                        </a:rPr>
                        <a:t>- </a:t>
                      </a:r>
                      <a:r>
                        <a:rPr lang="ru-RU" sz="1500" dirty="0">
                          <a:solidFill>
                            <a:srgbClr val="262626"/>
                          </a:solidFill>
                        </a:rPr>
                        <a:t>40 тысяч рублей на одно </a:t>
                      </a:r>
                      <a:r>
                        <a:rPr lang="ru-RU" sz="1500" dirty="0" err="1">
                          <a:solidFill>
                            <a:srgbClr val="262626"/>
                          </a:solidFill>
                        </a:rPr>
                        <a:t>ското</a:t>
                      </a:r>
                      <a:r>
                        <a:rPr lang="ru-RU" sz="1500" dirty="0">
                          <a:solidFill>
                            <a:srgbClr val="262626"/>
                          </a:solidFill>
                        </a:rPr>
                        <a:t>-место </a:t>
                      </a:r>
                      <a:r>
                        <a:rPr lang="ru-RU" sz="1500" u="sng" dirty="0">
                          <a:solidFill>
                            <a:srgbClr val="262626"/>
                          </a:solidFill>
                        </a:rPr>
                        <a:t>коров</a:t>
                      </a:r>
                      <a:r>
                        <a:rPr lang="en-US" sz="1500" u="none" dirty="0">
                          <a:solidFill>
                            <a:srgbClr val="262626"/>
                          </a:solidFill>
                        </a:rPr>
                        <a:t>;</a:t>
                      </a:r>
                      <a:endParaRPr lang="en-US" sz="1500" dirty="0">
                        <a:solidFill>
                          <a:srgbClr val="262626"/>
                        </a:solidFill>
                      </a:endParaRPr>
                    </a:p>
                    <a:p>
                      <a:r>
                        <a:rPr lang="en-US" sz="1500" baseline="0" dirty="0">
                          <a:solidFill>
                            <a:srgbClr val="262626"/>
                          </a:solidFill>
                        </a:rPr>
                        <a:t>  </a:t>
                      </a:r>
                      <a:r>
                        <a:rPr lang="ru-RU" sz="1500" baseline="0" dirty="0">
                          <a:solidFill>
                            <a:srgbClr val="262626"/>
                          </a:solidFill>
                        </a:rPr>
                        <a:t>    </a:t>
                      </a:r>
                      <a:r>
                        <a:rPr lang="ru-RU" sz="1500" dirty="0">
                          <a:solidFill>
                            <a:srgbClr val="262626"/>
                          </a:solidFill>
                        </a:rPr>
                        <a:t>мощностью 500 и более голов дойного стада </a:t>
                      </a:r>
                      <a:r>
                        <a:rPr lang="ru-RU" sz="1500" u="sng" dirty="0">
                          <a:solidFill>
                            <a:srgbClr val="262626"/>
                          </a:solidFill>
                        </a:rPr>
                        <a:t>коз</a:t>
                      </a:r>
                      <a:r>
                        <a:rPr lang="en-US" sz="1500" dirty="0">
                          <a:solidFill>
                            <a:srgbClr val="262626"/>
                          </a:solidFill>
                        </a:rPr>
                        <a:t> </a:t>
                      </a:r>
                      <a:r>
                        <a:rPr lang="ru-RU" sz="1500" dirty="0">
                          <a:solidFill>
                            <a:srgbClr val="262626"/>
                          </a:solidFill>
                        </a:rPr>
                        <a:t>- 15 тысяч рублей на одно </a:t>
                      </a:r>
                      <a:r>
                        <a:rPr lang="ru-RU" sz="1500" dirty="0" err="1">
                          <a:solidFill>
                            <a:srgbClr val="262626"/>
                          </a:solidFill>
                        </a:rPr>
                        <a:t>ското</a:t>
                      </a:r>
                      <a:r>
                        <a:rPr lang="ru-RU" sz="1500" dirty="0">
                          <a:solidFill>
                            <a:srgbClr val="262626"/>
                          </a:solidFill>
                        </a:rPr>
                        <a:t>-место дойного стада коз</a:t>
                      </a:r>
                      <a:r>
                        <a:rPr lang="en-US" sz="1500" dirty="0">
                          <a:solidFill>
                            <a:srgbClr val="262626"/>
                          </a:solidFill>
                        </a:rPr>
                        <a:t>.</a:t>
                      </a:r>
                    </a:p>
                  </a:txBody>
                  <a:tcPr marL="0" marR="0" marT="36000" marB="360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2063750" y="4496844"/>
            <a:ext cx="9208153" cy="2248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rgbClr val="262626"/>
                </a:solidFill>
              </a:rPr>
              <a:t>Условия: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600" dirty="0">
                <a:solidFill>
                  <a:srgbClr val="262626"/>
                </a:solidFill>
              </a:rPr>
              <a:t>Строительство и (или) модернизация объекта начаты не более чем за 3 года, предшествующие году предоставления субсидии;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600" dirty="0">
                <a:solidFill>
                  <a:srgbClr val="262626"/>
                </a:solidFill>
              </a:rPr>
              <a:t>Объект введен в эксплуатацию;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600" dirty="0">
                <a:solidFill>
                  <a:srgbClr val="262626"/>
                </a:solidFill>
              </a:rPr>
              <a:t>Инвестиционный проект соответствует критериям отбора и одобрен Минсельхозом России;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600" dirty="0">
                <a:solidFill>
                  <a:srgbClr val="262626"/>
                </a:solidFill>
              </a:rPr>
              <a:t>Наличие</a:t>
            </a:r>
            <a:r>
              <a:rPr lang="en-US" sz="1600" dirty="0">
                <a:solidFill>
                  <a:srgbClr val="262626"/>
                </a:solidFill>
              </a:rPr>
              <a:t>:</a:t>
            </a:r>
          </a:p>
          <a:p>
            <a:pPr marL="171450" indent="-171450">
              <a:buFontTx/>
              <a:buChar char="-"/>
              <a:defRPr/>
            </a:pPr>
            <a:r>
              <a:rPr lang="ru-RU" sz="1600" dirty="0">
                <a:solidFill>
                  <a:srgbClr val="262626"/>
                </a:solidFill>
              </a:rPr>
              <a:t>государственной экспертизы на проектную документацию</a:t>
            </a:r>
            <a:r>
              <a:rPr lang="en-US" sz="1600" dirty="0">
                <a:solidFill>
                  <a:srgbClr val="262626"/>
                </a:solidFill>
              </a:rPr>
              <a:t>;</a:t>
            </a:r>
          </a:p>
          <a:p>
            <a:pPr marL="171450" indent="-171450">
              <a:buFontTx/>
              <a:buChar char="-"/>
              <a:defRPr/>
            </a:pPr>
            <a:r>
              <a:rPr lang="ru-RU" sz="1600" dirty="0">
                <a:solidFill>
                  <a:srgbClr val="262626"/>
                </a:solidFill>
              </a:rPr>
              <a:t>бизнес-план</a:t>
            </a:r>
            <a:r>
              <a:rPr lang="en-US" sz="1600" dirty="0">
                <a:solidFill>
                  <a:srgbClr val="262626"/>
                </a:solidFill>
              </a:rPr>
              <a:t>а</a:t>
            </a:r>
            <a:r>
              <a:rPr lang="ru-RU" sz="1600" dirty="0">
                <a:solidFill>
                  <a:srgbClr val="262626"/>
                </a:solidFill>
              </a:rPr>
              <a:t> инвестиционного проекта</a:t>
            </a:r>
            <a:r>
              <a:rPr lang="en-US" sz="1600" dirty="0">
                <a:solidFill>
                  <a:srgbClr val="26262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0300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093A198-EE05-4CCE-A751-665345E26D7B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0965" name="TextBox 8"/>
          <p:cNvSpPr txBox="1">
            <a:spLocks noChangeArrowheads="1"/>
          </p:cNvSpPr>
          <p:nvPr/>
        </p:nvSpPr>
        <p:spPr bwMode="auto">
          <a:xfrm>
            <a:off x="2834346" y="69011"/>
            <a:ext cx="7643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+mn-lt"/>
                <a:cs typeface="Arial" panose="020B0604020202020204" pitchFamily="34" charset="0"/>
              </a:rPr>
              <a:t>4. МЕЛИОРАЦИЯ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65312505"/>
              </p:ext>
            </p:extLst>
          </p:nvPr>
        </p:nvGraphicFramePr>
        <p:xfrm>
          <a:off x="2200466" y="517944"/>
          <a:ext cx="8742592" cy="959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2009956" y="1270503"/>
            <a:ext cx="9273396" cy="822878"/>
          </a:xfrm>
          <a:prstGeom prst="rect">
            <a:avLst/>
          </a:prstGeom>
          <a:noFill/>
        </p:spPr>
        <p:txBody>
          <a:bodyPr wrap="square" lIns="3600" tIns="3600" rIns="3600" bIns="3600">
            <a:spAutoFit/>
          </a:bodyPr>
          <a:lstStyle/>
          <a:p>
            <a:pPr algn="ctr">
              <a:defRPr/>
            </a:pPr>
            <a:r>
              <a:rPr lang="ru-RU" sz="1300" b="1" dirty="0">
                <a:latin typeface="+mn-lt"/>
                <a:cs typeface="Arial" panose="020B0604020202020204" pitchFamily="34" charset="0"/>
              </a:rPr>
              <a:t>Субсидия предоставляется в размере не превышающем 50% от суммы фактически осуществленных расходов (гидромелиоративные мероприятия, культуртехнические мероприятия), 70% от суммы фактически осуществленных расходов (мероприятия по известкованию), но не более 50% предельного размера стоимости работ на 1 гектар площади</a:t>
            </a:r>
            <a:r>
              <a:rPr lang="en-US" sz="1300" b="1" dirty="0">
                <a:latin typeface="+mn-lt"/>
                <a:cs typeface="Arial" panose="020B0604020202020204" pitchFamily="34" charset="0"/>
              </a:rPr>
              <a:t>. </a:t>
            </a:r>
            <a:endParaRPr lang="ru-RU" sz="1300" b="1" dirty="0">
              <a:latin typeface="+mn-lt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300" b="1" dirty="0">
                <a:latin typeface="+mn-lt"/>
                <a:cs typeface="Arial" panose="020B0604020202020204" pitchFamily="34" charset="0"/>
              </a:rPr>
              <a:t>По мероприятиям по агрохимическому обследованию  в размере, не превышающем 90% от суммы фактических </a:t>
            </a:r>
            <a:r>
              <a:rPr lang="ru-RU" sz="1400" b="1" dirty="0">
                <a:latin typeface="+mn-lt"/>
                <a:cs typeface="Arial" panose="020B0604020202020204" pitchFamily="34" charset="0"/>
              </a:rPr>
              <a:t>затрат.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473077"/>
              </p:ext>
            </p:extLst>
          </p:nvPr>
        </p:nvGraphicFramePr>
        <p:xfrm>
          <a:off x="2009956" y="2093381"/>
          <a:ext cx="9213276" cy="4498816"/>
        </p:xfrm>
        <a:graphic>
          <a:graphicData uri="http://schemas.openxmlformats.org/drawingml/2006/table">
            <a:tbl>
              <a:tblPr/>
              <a:tblGrid>
                <a:gridCol w="1853730">
                  <a:extLst>
                    <a:ext uri="{9D8B030D-6E8A-4147-A177-3AD203B41FA5}">
                      <a16:colId xmlns="" xmlns:a16="http://schemas.microsoft.com/office/drawing/2014/main" val="1355555908"/>
                    </a:ext>
                  </a:extLst>
                </a:gridCol>
                <a:gridCol w="7359546">
                  <a:extLst>
                    <a:ext uri="{9D8B030D-6E8A-4147-A177-3AD203B41FA5}">
                      <a16:colId xmlns="" xmlns:a16="http://schemas.microsoft.com/office/drawing/2014/main" val="322310257"/>
                    </a:ext>
                  </a:extLst>
                </a:gridCol>
              </a:tblGrid>
              <a:tr h="4781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Направление поддержки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УСЛОВИЯ: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20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гидромелиоративные мероприятия</a:t>
                      </a:r>
                    </a:p>
                  </a:txBody>
                  <a:tcPr marL="36000" marR="36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наличие проектной документации;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введение в эксплуатацию мелиоративной системы (отдельно расположенного гидротехнического сооружения, рыбоводного пруда) либо завершение их технического перевооружения;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заключение соглашения о предоставлении субсидии с обязательством получателя субсидии по достижению планового объема производства сельскохозяйственной продукции на 3 года, на землях, на которых реализован проект мелиорации.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7634202"/>
                  </a:ext>
                </a:extLst>
              </a:tr>
              <a:tr h="10408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культуртехнические мероприятия</a:t>
                      </a:r>
                    </a:p>
                  </a:txBody>
                  <a:tcPr marL="36000" marR="36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наличие проектной документации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вовлечение в оборот сельскохозяйственных угодий, на которых проведены культуртехнические мероприятия;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заключение соглашения о предоставлении субсидии с обязательством получателя субсидии по достижению планового объема производства сельскохозяйственной продукции на 3 года, на землях, на которых реализован проект мелиорации.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78198285"/>
                  </a:ext>
                </a:extLst>
              </a:tr>
              <a:tr h="94564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мероприятия по известкованию</a:t>
                      </a:r>
                    </a:p>
                  </a:txBody>
                  <a:tcPr marL="36000" marR="36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наличие проектной документации;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выполнение работ по известкованию;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заключение соглашения о предоставлении субсидии с обязательством получателя субсидии по достижению планового объема производства сельскохозяйственной продукции на 3 года, на землях, на которых реализован проект мелиорации.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70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мероприятия по агрохимическому обследованию</a:t>
                      </a:r>
                    </a:p>
                  </a:txBody>
                  <a:tcPr marL="36000" marR="36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данные агрохимического обследования, затраты на которое представлены к субсидированию, послужили основанием для составления проектной документации на осуществление мероприятий по известкованию и последующего проведения мероприятий по известкованию, затраты на проведение которых представлены к субсидированию, не позднее двух лет с года получения субсидии.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3255371"/>
            <a:ext cx="18236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Проект мелиорации прошел отбор в Министерстве сельского хозяйства Российской Федерации</a:t>
            </a:r>
          </a:p>
        </p:txBody>
      </p:sp>
      <p:sp>
        <p:nvSpPr>
          <p:cNvPr id="3" name="Левая фигурная скобка 2"/>
          <p:cNvSpPr/>
          <p:nvPr/>
        </p:nvSpPr>
        <p:spPr>
          <a:xfrm>
            <a:off x="1615155" y="3110669"/>
            <a:ext cx="333854" cy="23415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093A198-EE05-4CCE-A751-665345E26D7B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0965" name="TextBox 8"/>
          <p:cNvSpPr txBox="1">
            <a:spLocks noChangeArrowheads="1"/>
          </p:cNvSpPr>
          <p:nvPr/>
        </p:nvSpPr>
        <p:spPr bwMode="auto">
          <a:xfrm>
            <a:off x="2366025" y="133621"/>
            <a:ext cx="84042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+mn-lt"/>
                <a:cs typeface="Arial" panose="020B0604020202020204" pitchFamily="34" charset="0"/>
              </a:rPr>
              <a:t>5. Субсидии производителям зерновых культур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42385841"/>
              </p:ext>
            </p:extLst>
          </p:nvPr>
        </p:nvGraphicFramePr>
        <p:xfrm>
          <a:off x="2276507" y="733618"/>
          <a:ext cx="8742592" cy="1372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69671" y="1943102"/>
            <a:ext cx="859699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/>
              <a:t>Субсидии предоставляются по ставке на 1 тонну реализованных зерновых культур собственного производства (пшеница, рожь, кукуруза, ячмень)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325073"/>
              </p:ext>
            </p:extLst>
          </p:nvPr>
        </p:nvGraphicFramePr>
        <p:xfrm>
          <a:off x="2122713" y="3004458"/>
          <a:ext cx="8922221" cy="2144205"/>
        </p:xfrm>
        <a:graphic>
          <a:graphicData uri="http://schemas.openxmlformats.org/drawingml/2006/table">
            <a:tbl>
              <a:tblPr/>
              <a:tblGrid>
                <a:gridCol w="1941248">
                  <a:extLst>
                    <a:ext uri="{9D8B030D-6E8A-4147-A177-3AD203B41FA5}">
                      <a16:colId xmlns="" xmlns:a16="http://schemas.microsoft.com/office/drawing/2014/main" val="1355555908"/>
                    </a:ext>
                  </a:extLst>
                </a:gridCol>
                <a:gridCol w="6980973">
                  <a:extLst>
                    <a:ext uri="{9D8B030D-6E8A-4147-A177-3AD203B41FA5}">
                      <a16:colId xmlns="" xmlns:a16="http://schemas.microsoft.com/office/drawing/2014/main" val="322310257"/>
                    </a:ext>
                  </a:extLst>
                </a:gridCol>
              </a:tblGrid>
              <a:tr h="506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Ставка субсидии: 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УСЛОВИЯ: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631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560 рублей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за 1 тонну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Общий объем субсидии не должен превышать 50 процентов фактических затрат получателя, на возмещение которых предоставляется субсидия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</a:rPr>
                        <a:t>Коэффициент Кс = 1 – применяется в случае осуществления сельскохозяйственного страхования с государственной поддержкой, в отношении земельного участка (земельных участков), занятого (занятых) посевами конкретной зерновой культуры.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</a:rPr>
                        <a:t>Для остальных земельных участков применяется коэффициент Кс = 0,5.</a:t>
                      </a:r>
                    </a:p>
                  </a:txBody>
                  <a:tcPr marL="72000" marR="72000" marT="72000" marB="72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4124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675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093A198-EE05-4CCE-A751-665345E26D7B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0965" name="TextBox 8"/>
          <p:cNvSpPr txBox="1">
            <a:spLocks noChangeArrowheads="1"/>
          </p:cNvSpPr>
          <p:nvPr/>
        </p:nvSpPr>
        <p:spPr bwMode="auto">
          <a:xfrm>
            <a:off x="2253240" y="47357"/>
            <a:ext cx="905284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dirty="0"/>
              <a:t>6. </a:t>
            </a:r>
            <a:r>
              <a:rPr lang="ru-RU" dirty="0">
                <a:latin typeface="+mn-lt"/>
              </a:rPr>
              <a:t>Федеральный проект «Акселерация субъектов малого и среднего предпринимательства»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73536070"/>
              </p:ext>
            </p:extLst>
          </p:nvPr>
        </p:nvGraphicFramePr>
        <p:xfrm>
          <a:off x="2302343" y="906089"/>
          <a:ext cx="9003741" cy="1238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53240" y="2010094"/>
            <a:ext cx="9052844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2" indent="-180975">
              <a:buFontTx/>
              <a:buAutoNum type="arabicPeriod"/>
            </a:pPr>
            <a:r>
              <a:rPr lang="ru-RU" sz="1600" b="1" dirty="0">
                <a:latin typeface="+mn-lt"/>
                <a:cs typeface="Times New Roman" panose="02020603050405020304" pitchFamily="18" charset="0"/>
              </a:rPr>
              <a:t>Грант </a:t>
            </a:r>
            <a:r>
              <a:rPr lang="ru-RU" sz="1600" b="1" dirty="0" smtClean="0">
                <a:latin typeface="+mn-lt"/>
                <a:cs typeface="Times New Roman" panose="02020603050405020304" pitchFamily="18" charset="0"/>
              </a:rPr>
              <a:t>«</a:t>
            </a:r>
            <a:r>
              <a:rPr lang="ru-RU" sz="1600" b="1" dirty="0" err="1" smtClean="0">
                <a:latin typeface="+mn-lt"/>
                <a:cs typeface="Times New Roman" panose="02020603050405020304" pitchFamily="18" charset="0"/>
              </a:rPr>
              <a:t>Агростартап</a:t>
            </a:r>
            <a:r>
              <a:rPr lang="ru-RU" sz="1600" b="1" dirty="0" smtClean="0">
                <a:latin typeface="+mn-lt"/>
                <a:cs typeface="Times New Roman" panose="02020603050405020304" pitchFamily="18" charset="0"/>
              </a:rPr>
              <a:t>» на реализацию проекта создания и (или) развития хозяйства</a:t>
            </a:r>
          </a:p>
          <a:p>
            <a:pPr marL="0" lvl="2"/>
            <a:r>
              <a:rPr lang="ru-RU" sz="1200" b="1" dirty="0" smtClean="0">
                <a:latin typeface="+mn-lt"/>
                <a:cs typeface="Times New Roman" panose="02020603050405020304" pitchFamily="18" charset="0"/>
              </a:rPr>
              <a:t>Размер гранта </a:t>
            </a:r>
            <a:r>
              <a:rPr lang="ru-RU" sz="1200" dirty="0" smtClean="0">
                <a:latin typeface="+mn-lt"/>
                <a:cs typeface="Times New Roman" panose="02020603050405020304" pitchFamily="18" charset="0"/>
              </a:rPr>
              <a:t>не </a:t>
            </a:r>
            <a:r>
              <a:rPr lang="ru-RU" sz="1200" dirty="0">
                <a:latin typeface="+mn-lt"/>
                <a:cs typeface="Times New Roman" panose="02020603050405020304" pitchFamily="18" charset="0"/>
              </a:rPr>
              <a:t>может быть менее 1,5 млн </a:t>
            </a:r>
            <a:r>
              <a:rPr lang="ru-RU" sz="1200" dirty="0" smtClean="0">
                <a:latin typeface="+mn-lt"/>
                <a:cs typeface="Times New Roman" panose="02020603050405020304" pitchFamily="18" charset="0"/>
              </a:rPr>
              <a:t>рублей;</a:t>
            </a:r>
          </a:p>
          <a:p>
            <a:r>
              <a:rPr lang="ru-RU" sz="1200" dirty="0">
                <a:solidFill>
                  <a:srgbClr val="262626"/>
                </a:solidFill>
                <a:latin typeface="+mn-lt"/>
                <a:cs typeface="Times New Roman" panose="02020603050405020304" pitchFamily="18" charset="0"/>
              </a:rPr>
              <a:t>Получатели: крестьянские (фермерские) хозяйства и индивидуальные </a:t>
            </a:r>
            <a:r>
              <a:rPr lang="ru-RU" sz="1200" dirty="0" smtClean="0">
                <a:solidFill>
                  <a:srgbClr val="262626"/>
                </a:solidFill>
                <a:latin typeface="+mn-lt"/>
                <a:cs typeface="Times New Roman" panose="02020603050405020304" pitchFamily="18" charset="0"/>
              </a:rPr>
              <a:t>предприниматели</a:t>
            </a:r>
            <a:endParaRPr lang="ru-RU" sz="1200" dirty="0">
              <a:solidFill>
                <a:srgbClr val="262626"/>
              </a:solidFill>
              <a:latin typeface="+mn-lt"/>
              <a:cs typeface="Times New Roman" panose="02020603050405020304" pitchFamily="18" charset="0"/>
            </a:endParaRPr>
          </a:p>
          <a:p>
            <a:endParaRPr lang="ru-RU" sz="500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262626"/>
                </a:solidFill>
                <a:latin typeface="+mn-lt"/>
                <a:cs typeface="Times New Roman" panose="02020603050405020304" pitchFamily="18" charset="0"/>
              </a:rPr>
              <a:t>Направление проекта:</a:t>
            </a:r>
            <a:endParaRPr lang="ru-RU" sz="1200" dirty="0">
              <a:solidFill>
                <a:srgbClr val="262626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+mn-lt"/>
                <a:cs typeface="Times New Roman" panose="02020603050405020304" pitchFamily="18" charset="0"/>
              </a:rPr>
              <a:t>1.1</a:t>
            </a:r>
            <a:r>
              <a:rPr lang="ru-RU" sz="1200" dirty="0" smtClean="0">
                <a:latin typeface="+mn-lt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latin typeface="+mn-lt"/>
                <a:cs typeface="Times New Roman" panose="02020603050405020304" pitchFamily="18" charset="0"/>
              </a:rPr>
              <a:t>По развитию мясного или молочного направлений продуктивности.</a:t>
            </a:r>
          </a:p>
          <a:p>
            <a:r>
              <a:rPr lang="ru-RU" sz="1200" dirty="0" smtClean="0">
                <a:latin typeface="+mn-lt"/>
                <a:cs typeface="Times New Roman" panose="02020603050405020304" pitchFamily="18" charset="0"/>
              </a:rPr>
              <a:t>Размер </a:t>
            </a:r>
            <a:r>
              <a:rPr lang="ru-RU" sz="1200" dirty="0">
                <a:latin typeface="+mn-lt"/>
                <a:cs typeface="Times New Roman" panose="02020603050405020304" pitchFamily="18" charset="0"/>
              </a:rPr>
              <a:t>гранта: до 7 млн рублей, </a:t>
            </a:r>
            <a:r>
              <a:rPr lang="ru-RU" sz="1200" dirty="0" smtClean="0">
                <a:latin typeface="+mn-lt"/>
                <a:cs typeface="Times New Roman" panose="02020603050405020304" pitchFamily="18" charset="0"/>
              </a:rPr>
              <a:t>но не более 90</a:t>
            </a:r>
            <a:r>
              <a:rPr lang="ru-RU" sz="1200" dirty="0">
                <a:latin typeface="+mn-lt"/>
                <a:cs typeface="Times New Roman" panose="02020603050405020304" pitchFamily="18" charset="0"/>
              </a:rPr>
              <a:t>% </a:t>
            </a:r>
            <a:r>
              <a:rPr lang="ru-RU" sz="1200" dirty="0" smtClean="0">
                <a:latin typeface="+mn-lt"/>
                <a:cs typeface="Times New Roman" panose="02020603050405020304" pitchFamily="18" charset="0"/>
              </a:rPr>
              <a:t>затрат;</a:t>
            </a:r>
            <a:endParaRPr lang="ru-RU" sz="1200" dirty="0">
              <a:latin typeface="+mn-lt"/>
              <a:cs typeface="Times New Roman" panose="02020603050405020304" pitchFamily="18" charset="0"/>
            </a:endParaRPr>
          </a:p>
          <a:p>
            <a:endParaRPr lang="ru-RU" sz="500" dirty="0">
              <a:latin typeface="+mn-lt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+mn-lt"/>
                <a:cs typeface="Times New Roman" panose="02020603050405020304" pitchFamily="18" charset="0"/>
              </a:rPr>
              <a:t>1.2. </a:t>
            </a:r>
            <a:r>
              <a:rPr lang="ru-RU" sz="1200" b="1" dirty="0">
                <a:latin typeface="+mn-lt"/>
                <a:cs typeface="Times New Roman" panose="02020603050405020304" pitchFamily="18" charset="0"/>
              </a:rPr>
              <a:t>По развитию мясного или молочного направлений </a:t>
            </a:r>
            <a:r>
              <a:rPr lang="ru-RU" sz="1200" b="1" dirty="0" smtClean="0">
                <a:latin typeface="+mn-lt"/>
                <a:cs typeface="Times New Roman" panose="02020603050405020304" pitchFamily="18" charset="0"/>
              </a:rPr>
              <a:t>продуктивности в случае использования части гранта на цели формирования неделимого фонда </a:t>
            </a:r>
            <a:r>
              <a:rPr lang="ru-RU" sz="1200" b="1" dirty="0" err="1" smtClean="0">
                <a:latin typeface="+mn-lt"/>
                <a:cs typeface="Times New Roman" panose="02020603050405020304" pitchFamily="18" charset="0"/>
              </a:rPr>
              <a:t>СПоК</a:t>
            </a:r>
            <a:r>
              <a:rPr lang="ru-RU" sz="1200" b="1" dirty="0" smtClean="0">
                <a:latin typeface="+mn-lt"/>
                <a:cs typeface="Times New Roman" panose="02020603050405020304" pitchFamily="18" charset="0"/>
              </a:rPr>
              <a:t>, членом которого является </a:t>
            </a:r>
            <a:r>
              <a:rPr lang="ru-RU" sz="1200" b="1" dirty="0" err="1" smtClean="0">
                <a:latin typeface="+mn-lt"/>
                <a:cs typeface="Times New Roman" panose="02020603050405020304" pitchFamily="18" charset="0"/>
              </a:rPr>
              <a:t>грантополучатель</a:t>
            </a:r>
            <a:r>
              <a:rPr lang="ru-RU" sz="1200" b="1" dirty="0" smtClean="0">
                <a:latin typeface="+mn-lt"/>
                <a:cs typeface="Times New Roman" panose="02020603050405020304" pitchFamily="18" charset="0"/>
              </a:rPr>
              <a:t>:</a:t>
            </a:r>
          </a:p>
          <a:p>
            <a:r>
              <a:rPr lang="ru-RU" sz="1200" dirty="0">
                <a:latin typeface="+mn-lt"/>
                <a:cs typeface="Times New Roman" panose="02020603050405020304" pitchFamily="18" charset="0"/>
              </a:rPr>
              <a:t>Размер гранта: до </a:t>
            </a:r>
            <a:r>
              <a:rPr lang="ru-RU" sz="1200" dirty="0" smtClean="0">
                <a:latin typeface="+mn-lt"/>
                <a:cs typeface="Times New Roman" panose="02020603050405020304" pitchFamily="18" charset="0"/>
              </a:rPr>
              <a:t>8 </a:t>
            </a:r>
            <a:r>
              <a:rPr lang="ru-RU" sz="1200" dirty="0">
                <a:latin typeface="+mn-lt"/>
                <a:cs typeface="Times New Roman" panose="02020603050405020304" pitchFamily="18" charset="0"/>
              </a:rPr>
              <a:t>млн рублей, но не более 90% затрат;</a:t>
            </a:r>
          </a:p>
          <a:p>
            <a:endParaRPr lang="ru-RU" sz="500" dirty="0">
              <a:solidFill>
                <a:srgbClr val="262626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rgbClr val="262626"/>
                </a:solidFill>
                <a:latin typeface="+mn-lt"/>
                <a:cs typeface="Times New Roman" panose="02020603050405020304" pitchFamily="18" charset="0"/>
              </a:rPr>
              <a:t>1.3. По иным направлениям:</a:t>
            </a:r>
          </a:p>
          <a:p>
            <a:r>
              <a:rPr lang="ru-RU" sz="1200" dirty="0">
                <a:latin typeface="+mn-lt"/>
                <a:cs typeface="Times New Roman" panose="02020603050405020304" pitchFamily="18" charset="0"/>
              </a:rPr>
              <a:t>Размер гранта: до </a:t>
            </a:r>
            <a:r>
              <a:rPr lang="ru-RU" sz="1200" dirty="0" smtClean="0">
                <a:latin typeface="+mn-lt"/>
                <a:cs typeface="Times New Roman" panose="02020603050405020304" pitchFamily="18" charset="0"/>
              </a:rPr>
              <a:t>5 </a:t>
            </a:r>
            <a:r>
              <a:rPr lang="ru-RU" sz="1200" dirty="0">
                <a:latin typeface="+mn-lt"/>
                <a:cs typeface="Times New Roman" panose="02020603050405020304" pitchFamily="18" charset="0"/>
              </a:rPr>
              <a:t>млн рублей, но не более 90% затрат</a:t>
            </a:r>
            <a:r>
              <a:rPr lang="ru-RU" sz="1200" dirty="0" smtClean="0">
                <a:latin typeface="+mn-lt"/>
                <a:cs typeface="Times New Roman" panose="02020603050405020304" pitchFamily="18" charset="0"/>
              </a:rPr>
              <a:t>;</a:t>
            </a:r>
            <a:endParaRPr lang="ru-RU" sz="1200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  <a:p>
            <a:endParaRPr lang="ru-RU" sz="5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rgbClr val="262626"/>
                </a:solidFill>
                <a:latin typeface="+mn-lt"/>
                <a:cs typeface="Times New Roman" panose="02020603050405020304" pitchFamily="18" charset="0"/>
              </a:rPr>
              <a:t>1.4</a:t>
            </a:r>
            <a:r>
              <a:rPr lang="ru-RU" sz="1200" dirty="0" smtClean="0">
                <a:solidFill>
                  <a:srgbClr val="262626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ru-RU" sz="1200" b="1" dirty="0">
                <a:solidFill>
                  <a:srgbClr val="262626"/>
                </a:solidFill>
                <a:latin typeface="+mn-lt"/>
                <a:cs typeface="Times New Roman" panose="02020603050405020304" pitchFamily="18" charset="0"/>
              </a:rPr>
              <a:t>По иным </a:t>
            </a:r>
            <a:r>
              <a:rPr lang="ru-RU" sz="1200" b="1" dirty="0" smtClean="0">
                <a:solidFill>
                  <a:srgbClr val="262626"/>
                </a:solidFill>
                <a:latin typeface="+mn-lt"/>
                <a:cs typeface="Times New Roman" panose="02020603050405020304" pitchFamily="18" charset="0"/>
              </a:rPr>
              <a:t>направлениям </a:t>
            </a:r>
            <a:r>
              <a:rPr lang="ru-RU" sz="1200" b="1" dirty="0">
                <a:latin typeface="+mn-lt"/>
                <a:cs typeface="Times New Roman" panose="02020603050405020304" pitchFamily="18" charset="0"/>
              </a:rPr>
              <a:t>в случае использования части гранта на цели формирования неделимого фонда </a:t>
            </a:r>
            <a:r>
              <a:rPr lang="ru-RU" sz="1200" b="1" dirty="0" err="1">
                <a:latin typeface="+mn-lt"/>
                <a:cs typeface="Times New Roman" panose="02020603050405020304" pitchFamily="18" charset="0"/>
              </a:rPr>
              <a:t>СПоК</a:t>
            </a:r>
            <a:r>
              <a:rPr lang="ru-RU" sz="1200" b="1" dirty="0">
                <a:latin typeface="+mn-lt"/>
                <a:cs typeface="Times New Roman" panose="02020603050405020304" pitchFamily="18" charset="0"/>
              </a:rPr>
              <a:t>, членом которого является </a:t>
            </a:r>
            <a:r>
              <a:rPr lang="ru-RU" sz="1200" b="1" dirty="0" err="1" smtClean="0">
                <a:latin typeface="+mn-lt"/>
                <a:cs typeface="Times New Roman" panose="02020603050405020304" pitchFamily="18" charset="0"/>
              </a:rPr>
              <a:t>грантополучатель</a:t>
            </a:r>
            <a:r>
              <a:rPr lang="ru-RU" sz="1200" b="1" dirty="0" smtClean="0">
                <a:latin typeface="+mn-lt"/>
                <a:cs typeface="Times New Roman" panose="02020603050405020304" pitchFamily="18" charset="0"/>
              </a:rPr>
              <a:t>:</a:t>
            </a:r>
          </a:p>
          <a:p>
            <a:r>
              <a:rPr lang="ru-RU" sz="1200" dirty="0">
                <a:latin typeface="+mn-lt"/>
                <a:cs typeface="Times New Roman" panose="02020603050405020304" pitchFamily="18" charset="0"/>
              </a:rPr>
              <a:t>Размер гранта: до </a:t>
            </a:r>
            <a:r>
              <a:rPr lang="ru-RU" sz="1200" dirty="0" smtClean="0">
                <a:latin typeface="+mn-lt"/>
                <a:cs typeface="Times New Roman" panose="02020603050405020304" pitchFamily="18" charset="0"/>
              </a:rPr>
              <a:t>6 </a:t>
            </a:r>
            <a:r>
              <a:rPr lang="ru-RU" sz="1200" dirty="0">
                <a:latin typeface="+mn-lt"/>
                <a:cs typeface="Times New Roman" panose="02020603050405020304" pitchFamily="18" charset="0"/>
              </a:rPr>
              <a:t>млн рублей, но не более 90% затрат;</a:t>
            </a:r>
          </a:p>
          <a:p>
            <a:r>
              <a:rPr lang="ru-RU" sz="11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ru-RU" sz="1100" dirty="0">
              <a:latin typeface="+mn-lt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+mn-lt"/>
                <a:cs typeface="Times New Roman" panose="02020603050405020304" pitchFamily="18" charset="0"/>
              </a:rPr>
              <a:t>2. Субсидии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+mn-lt"/>
                <a:cs typeface="Times New Roman" panose="02020603050405020304" pitchFamily="18" charset="0"/>
              </a:rPr>
              <a:t>сельскохозяйственным потребительским кооперативам </a:t>
            </a:r>
          </a:p>
          <a:p>
            <a:r>
              <a:rPr lang="ru-RU" sz="1200" dirty="0">
                <a:latin typeface="+mn-lt"/>
                <a:cs typeface="Times New Roman" panose="02020603050405020304" pitchFamily="18" charset="0"/>
              </a:rPr>
              <a:t>Возмещение до 50% затрат (но не более 10 млн рублей) на приобретение: сельскохозяйственной техники, специализированного автотранспорта, оборудования для организации хранения, переработки, упаковки, маркировки, транспортировки и реализации сельскохозяйственной продукции и мобильных торговых </a:t>
            </a:r>
            <a:r>
              <a:rPr lang="ru-RU" sz="1200" dirty="0" smtClean="0">
                <a:latin typeface="+mn-lt"/>
                <a:cs typeface="Times New Roman" panose="02020603050405020304" pitchFamily="18" charset="0"/>
              </a:rPr>
              <a:t>объектов</a:t>
            </a:r>
            <a:endParaRPr lang="ru-RU" sz="12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052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093A198-EE05-4CCE-A751-665345E26D7B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0965" name="TextBox 8"/>
          <p:cNvSpPr txBox="1">
            <a:spLocks noChangeArrowheads="1"/>
          </p:cNvSpPr>
          <p:nvPr/>
        </p:nvSpPr>
        <p:spPr bwMode="auto">
          <a:xfrm>
            <a:off x="2162085" y="47357"/>
            <a:ext cx="9143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dirty="0">
                <a:latin typeface="+mn-lt"/>
              </a:rPr>
              <a:t>7. Гранты на развитие сельского туризма</a:t>
            </a:r>
            <a:endParaRPr lang="ru-RU" altLang="ru-RU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27657645"/>
              </p:ext>
            </p:extLst>
          </p:nvPr>
        </p:nvGraphicFramePr>
        <p:xfrm>
          <a:off x="2244694" y="570577"/>
          <a:ext cx="8884102" cy="959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322332" y="1528344"/>
            <a:ext cx="92493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atin typeface="+mn-lt"/>
                <a:cs typeface="Times New Roman" panose="02020603050405020304" pitchFamily="18" charset="0"/>
              </a:rPr>
              <a:t>Размер грантов:</a:t>
            </a:r>
          </a:p>
          <a:p>
            <a:r>
              <a:rPr lang="ru-RU" sz="1500" b="1" dirty="0">
                <a:latin typeface="+mn-lt"/>
                <a:cs typeface="Times New Roman" panose="02020603050405020304" pitchFamily="18" charset="0"/>
              </a:rPr>
              <a:t>до 3 млн. рублей </a:t>
            </a:r>
            <a:r>
              <a:rPr lang="ru-RU" sz="1500" dirty="0">
                <a:latin typeface="+mn-lt"/>
                <a:cs typeface="Times New Roman" panose="02020603050405020304" pitchFamily="18" charset="0"/>
              </a:rPr>
              <a:t>- при направлении на реализацию проекта развития сельского туризма собственных средств получателя в размере не менее 10 процентов его стоимости;</a:t>
            </a:r>
          </a:p>
          <a:p>
            <a:r>
              <a:rPr lang="ru-RU" sz="1500" b="1" dirty="0">
                <a:latin typeface="+mn-lt"/>
                <a:cs typeface="Times New Roman" panose="02020603050405020304" pitchFamily="18" charset="0"/>
              </a:rPr>
              <a:t>до 5 млн. рублей </a:t>
            </a:r>
            <a:r>
              <a:rPr lang="ru-RU" sz="1500" dirty="0">
                <a:latin typeface="+mn-lt"/>
                <a:cs typeface="Times New Roman" panose="02020603050405020304" pitchFamily="18" charset="0"/>
              </a:rPr>
              <a:t>- при направлении на реализацию проекта развития сельского туризма собственных средств получателя в размере не менее 15 процентов его стоимости;</a:t>
            </a:r>
          </a:p>
          <a:p>
            <a:r>
              <a:rPr lang="ru-RU" sz="1500" b="1" dirty="0">
                <a:latin typeface="+mn-lt"/>
                <a:cs typeface="Times New Roman" panose="02020603050405020304" pitchFamily="18" charset="0"/>
              </a:rPr>
              <a:t>до 8 млн. рублей  </a:t>
            </a:r>
            <a:r>
              <a:rPr lang="ru-RU" sz="1500" dirty="0">
                <a:latin typeface="+mn-lt"/>
                <a:cs typeface="Times New Roman" panose="02020603050405020304" pitchFamily="18" charset="0"/>
              </a:rPr>
              <a:t>- при направлении на реализацию проекта развития сельского туризма собственных средств получателя в размере не менее 20 процентов его стоимости;</a:t>
            </a:r>
          </a:p>
          <a:p>
            <a:r>
              <a:rPr lang="ru-RU" sz="1500" b="1" dirty="0">
                <a:latin typeface="+mn-lt"/>
                <a:cs typeface="Times New Roman" panose="02020603050405020304" pitchFamily="18" charset="0"/>
              </a:rPr>
              <a:t>до 10 млн. рублей  </a:t>
            </a:r>
            <a:r>
              <a:rPr lang="ru-RU" sz="1500" dirty="0">
                <a:latin typeface="+mn-lt"/>
                <a:cs typeface="Times New Roman" panose="02020603050405020304" pitchFamily="18" charset="0"/>
              </a:rPr>
              <a:t>- при направлении на реализацию проекта развития сельского туризма собственных средств получателя в размере не менее 25 процентов его стоимости.</a:t>
            </a:r>
          </a:p>
          <a:p>
            <a:endParaRPr lang="ru-RU" sz="1000" dirty="0">
              <a:latin typeface="+mn-lt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+mn-lt"/>
                <a:cs typeface="Times New Roman" panose="02020603050405020304" pitchFamily="18" charset="0"/>
              </a:rPr>
              <a:t>Получатели грантов: сельскохозяйственные товаропроизводители, прошедшие отбор проектов развития сельского туризма в Минсельхозе России </a:t>
            </a:r>
          </a:p>
          <a:p>
            <a:endParaRPr lang="ru-RU" sz="1000" dirty="0">
              <a:latin typeface="+mn-lt"/>
              <a:cs typeface="Times New Roman" panose="02020603050405020304" pitchFamily="18" charset="0"/>
            </a:endParaRPr>
          </a:p>
          <a:p>
            <a:r>
              <a:rPr lang="ru-RU" sz="1500" b="1" dirty="0">
                <a:latin typeface="+mn-lt"/>
                <a:cs typeface="Times New Roman" panose="02020603050405020304" pitchFamily="18" charset="0"/>
              </a:rPr>
              <a:t>Целевые направления использования средств гранта:</a:t>
            </a:r>
          </a:p>
          <a:p>
            <a:pPr lvl="0"/>
            <a:r>
              <a:rPr lang="ru-RU" sz="1500" dirty="0">
                <a:latin typeface="+mn-lt"/>
                <a:cs typeface="Times New Roman" panose="02020603050405020304" pitchFamily="18" charset="0"/>
              </a:rPr>
              <a:t>- приобретение, строительство, модернизацию или реконструкцию средств размещения, в том числе модульных;</a:t>
            </a:r>
          </a:p>
          <a:p>
            <a:pPr lvl="0"/>
            <a:r>
              <a:rPr lang="ru-RU" sz="1500" dirty="0">
                <a:latin typeface="+mn-lt"/>
                <a:cs typeface="Times New Roman" panose="02020603050405020304" pitchFamily="18" charset="0"/>
              </a:rPr>
              <a:t>- подключение средств размещения (объектов), используемых для осуществления деятельности по оказанию услуг в сфере сельского туризма, к электрическим, водо-, газо- и теплопроводным сетям;</a:t>
            </a:r>
          </a:p>
          <a:p>
            <a:pPr marL="285750" lvl="0" indent="-285750">
              <a:buFontTx/>
              <a:buChar char="-"/>
            </a:pPr>
            <a:r>
              <a:rPr lang="ru-RU" sz="1500" dirty="0">
                <a:latin typeface="+mn-lt"/>
                <a:cs typeface="Times New Roman" panose="02020603050405020304" pitchFamily="18" charset="0"/>
              </a:rPr>
              <a:t>приобретение и монтаж туристского </a:t>
            </a:r>
            <a:r>
              <a:rPr lang="ru-RU" sz="1500" dirty="0" smtClean="0">
                <a:latin typeface="+mn-lt"/>
                <a:cs typeface="Times New Roman" panose="02020603050405020304" pitchFamily="18" charset="0"/>
              </a:rPr>
              <a:t>оборудования, снаряжения, инвентаря;</a:t>
            </a:r>
          </a:p>
          <a:p>
            <a:pPr marL="285750" indent="-285750">
              <a:buFontTx/>
              <a:buChar char="-"/>
            </a:pPr>
            <a:r>
              <a:rPr lang="ru-RU" sz="1500" dirty="0">
                <a:latin typeface="+mn-lt"/>
                <a:cs typeface="Times New Roman" panose="02020603050405020304" pitchFamily="18" charset="0"/>
              </a:rPr>
              <a:t>проведение работ по благоустройству территорий, прилегающих к средствам </a:t>
            </a:r>
            <a:r>
              <a:rPr lang="ru-RU" sz="1500" dirty="0" smtClean="0">
                <a:latin typeface="+mn-lt"/>
                <a:cs typeface="Times New Roman" panose="02020603050405020304" pitchFamily="18" charset="0"/>
              </a:rPr>
              <a:t>размещения</a:t>
            </a:r>
            <a:endParaRPr lang="ru-RU" sz="1500" dirty="0">
              <a:latin typeface="+mn-lt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+mn-lt"/>
                <a:cs typeface="Times New Roman" panose="02020603050405020304" pitchFamily="18" charset="0"/>
              </a:rPr>
              <a:t>Максимальный срок реализации проекта – 5 лет, </a:t>
            </a:r>
          </a:p>
          <a:p>
            <a:r>
              <a:rPr lang="ru-RU" sz="1500" dirty="0">
                <a:latin typeface="+mn-lt"/>
                <a:cs typeface="Times New Roman" panose="02020603050405020304" pitchFamily="18" charset="0"/>
              </a:rPr>
              <a:t>освоения средств гранта – 18 </a:t>
            </a:r>
            <a:r>
              <a:rPr lang="ru-RU" sz="1500" dirty="0" smtClean="0">
                <a:latin typeface="+mn-lt"/>
                <a:cs typeface="Times New Roman" panose="02020603050405020304" pitchFamily="18" charset="0"/>
              </a:rPr>
              <a:t>месяцев со дня получения средств</a:t>
            </a:r>
            <a:endParaRPr lang="ru-RU" sz="15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79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9011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02146B9-5B10-46EE-93A8-52638B9BE452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573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0244" name="TextBox 8"/>
          <p:cNvSpPr txBox="1">
            <a:spLocks noChangeArrowheads="1"/>
          </p:cNvSpPr>
          <p:nvPr/>
        </p:nvSpPr>
        <p:spPr bwMode="auto">
          <a:xfrm>
            <a:off x="2327274" y="103187"/>
            <a:ext cx="86407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БАЗОВЫЕ УСЛОВИЯ ПОЛУЧЕНИЯ ГОСУДАРСТВЕННОЙ ПОДДЕРЖКИ</a:t>
            </a:r>
          </a:p>
        </p:txBody>
      </p:sp>
      <p:sp>
        <p:nvSpPr>
          <p:cNvPr id="10245" name="Прямоугольник 12"/>
          <p:cNvSpPr>
            <a:spLocks noChangeArrowheads="1"/>
          </p:cNvSpPr>
          <p:nvPr/>
        </p:nvSpPr>
        <p:spPr bwMode="auto">
          <a:xfrm>
            <a:off x="1995487" y="954088"/>
            <a:ext cx="946837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rebuchet MS" panose="020B0603020202020204" pitchFamily="34" charset="0"/>
                <a:cs typeface="Times New Roman" panose="02020603050405020304" pitchFamily="18" charset="0"/>
              </a:rPr>
              <a:t>Требования, которым должен соответствовать  получатель на первое число месяца, предшествующего месяцу, в котором принимается решение о предоставлении субсидии:</a:t>
            </a:r>
            <a:endParaRPr lang="ru-RU" altLang="ru-RU" sz="1700" dirty="0">
              <a:latin typeface="Trebuchet MS" panose="020B0603020202020204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956824799"/>
              </p:ext>
            </p:extLst>
          </p:nvPr>
        </p:nvGraphicFramePr>
        <p:xfrm>
          <a:off x="2165395" y="1569641"/>
          <a:ext cx="8964519" cy="5315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86252" y="2831751"/>
            <a:ext cx="4392348" cy="724249"/>
          </a:xfrm>
          <a:prstGeom prst="rect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808038">
              <a:tabLst>
                <a:tab pos="271463" algn="l"/>
              </a:tabLst>
            </a:pPr>
            <a:r>
              <a:rPr lang="ru-RU" sz="1100" dirty="0"/>
              <a:t>Не находится в перечне организаций и физических лиц, в отношении которых имеются сведения об их причастности к экстремистской деятельности или терроризму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86252" y="3690319"/>
            <a:ext cx="4392348" cy="724930"/>
          </a:xfrm>
          <a:prstGeom prst="rect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808038">
              <a:tabLst>
                <a:tab pos="271463" algn="l"/>
              </a:tabLst>
            </a:pPr>
            <a:r>
              <a:rPr lang="ru-RU" sz="1100" dirty="0"/>
              <a:t>Не находится в перечнях организаций и физических лиц, связанных с террористическими организациями и террористами или с распространением оружия массового уничтожения </a:t>
            </a:r>
          </a:p>
        </p:txBody>
      </p:sp>
      <p:pic>
        <p:nvPicPr>
          <p:cNvPr id="1026" name="Picture 2" descr="https://avatars.mds.yandex.net/i?id=4edbca8f26c39e99799aaac022769813de308709-12420713-images-thumbs&amp;n=1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-6521" r="11643" b="6521"/>
          <a:stretch/>
        </p:blipFill>
        <p:spPr bwMode="auto">
          <a:xfrm>
            <a:off x="2275943" y="2831751"/>
            <a:ext cx="746657" cy="68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36c2c69e25b1697aeba5e63b7137f3889e35c35c-10962086-images-thumbs&amp;n=1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4" r="7618"/>
          <a:stretch/>
        </p:blipFill>
        <p:spPr bwMode="auto">
          <a:xfrm>
            <a:off x="2327274" y="3734709"/>
            <a:ext cx="695326" cy="63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600" b="0" i="0" u="none" strike="noStrike" kern="1200" cap="none" spc="0" normalizeH="0" baseline="0" noProof="0">
              <a:ln>
                <a:noFill/>
              </a:ln>
              <a:solidFill>
                <a:srgbClr val="C7947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8482A7-B62A-429C-BC70-30BDE7AFC42C}" type="slidenum">
              <a:rPr kumimoji="0" lang="uk-UA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C794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uk-UA" altLang="ru-RU" sz="1600" b="0" i="0" u="none" strike="noStrike" kern="1200" cap="none" spc="0" normalizeH="0" baseline="0" noProof="0">
              <a:ln>
                <a:noFill/>
              </a:ln>
              <a:solidFill>
                <a:srgbClr val="C7947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600" b="0" i="0" u="none" strike="noStrike" kern="1200" cap="none" spc="0" normalizeH="0" baseline="0" noProof="0">
              <a:ln>
                <a:noFill/>
              </a:ln>
              <a:solidFill>
                <a:srgbClr val="C7947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982625" y="258436"/>
            <a:ext cx="95200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alt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производителям картофеля и овощей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628764502"/>
              </p:ext>
            </p:extLst>
          </p:nvPr>
        </p:nvGraphicFramePr>
        <p:xfrm>
          <a:off x="2204170" y="799254"/>
          <a:ext cx="8904384" cy="629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213296" y="2598131"/>
            <a:ext cx="8913328" cy="6267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anchor="ctr"/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Субсидии на 1 га посевной площади, занятой картофелем и овощами открытого грунта (получатели – субъекты малого предпринимательства)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13298" y="1820463"/>
            <a:ext cx="8913323" cy="5638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anchor="ctr"/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Субсидии на 1 тонну произведенных картофеля и овощей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13301" y="3380013"/>
            <a:ext cx="8913320" cy="6041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anchor="ctr"/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Субсидии на 1 тонну овощей защищённого грунта, произведенных по технологии </a:t>
            </a:r>
            <a:r>
              <a:rPr lang="ru-RU" dirty="0" err="1">
                <a:solidFill>
                  <a:srgbClr val="000000"/>
                </a:solidFill>
              </a:rPr>
              <a:t>досвечивания</a:t>
            </a:r>
            <a:r>
              <a:rPr lang="ru-RU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13299" y="4170557"/>
            <a:ext cx="8913323" cy="5638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anchor="ctr"/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Субсидии на поддержку элитного семеноводства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13301" y="4956770"/>
            <a:ext cx="8913323" cy="5638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anchor="ctr"/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Субсидии гражданам, ведущим ЛПХ и применяющим специальный налоговый режим «Налог на профессиональный доход», на 1 кг реализованных картофеля и овощей </a:t>
            </a:r>
          </a:p>
        </p:txBody>
      </p:sp>
    </p:spTree>
    <p:extLst>
      <p:ext uri="{BB962C8B-B14F-4D97-AF65-F5344CB8AC3E}">
        <p14:creationId xmlns:p14="http://schemas.microsoft.com/office/powerpoint/2010/main" val="1416917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BBD8E26-77A4-4937-8EB6-C99AC70F1E36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915816" y="510767"/>
            <a:ext cx="97321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.1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Субсидии на 1 тонну произведенных картофеля 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овощей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947939"/>
              </p:ext>
            </p:extLst>
          </p:nvPr>
        </p:nvGraphicFramePr>
        <p:xfrm>
          <a:off x="2319073" y="1470790"/>
          <a:ext cx="8925588" cy="1219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27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627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37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Ставки субсидии в 2024 году:</a:t>
                      </a:r>
                    </a:p>
                  </a:txBody>
                  <a:tcPr marL="91433" marR="91433" marT="45718" marB="457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93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культуры</a:t>
                      </a: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Ставка субсидии на 1 тонну, рублей</a:t>
                      </a:r>
                    </a:p>
                  </a:txBody>
                  <a:tcPr marL="36000" marR="36000" marT="45718" marB="45718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297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Картофель</a:t>
                      </a: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127</a:t>
                      </a:r>
                    </a:p>
                  </a:txBody>
                  <a:tcPr marL="36000" marR="36000" marT="45718" marB="4571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276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Овощи открытого грунта</a:t>
                      </a: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705</a:t>
                      </a:r>
                    </a:p>
                  </a:txBody>
                  <a:tcPr marL="36000" marR="36000" marT="45718" marB="4571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217263"/>
              </p:ext>
            </p:extLst>
          </p:nvPr>
        </p:nvGraphicFramePr>
        <p:xfrm>
          <a:off x="2324455" y="3505377"/>
          <a:ext cx="8921809" cy="2208240"/>
        </p:xfrm>
        <a:graphic>
          <a:graphicData uri="http://schemas.openxmlformats.org/drawingml/2006/table">
            <a:tbl>
              <a:tblPr/>
              <a:tblGrid>
                <a:gridCol w="8921809">
                  <a:extLst>
                    <a:ext uri="{9D8B030D-6E8A-4147-A177-3AD203B41FA5}">
                      <a16:colId xmlns="" xmlns:a16="http://schemas.microsoft.com/office/drawing/2014/main" val="322310257"/>
                    </a:ext>
                  </a:extLst>
                </a:gridCol>
              </a:tblGrid>
              <a:tr h="3170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УСЛОВИЕ: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429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внесение удобрений, используемых при производстве картофеля и овощей открытого и закрытого грунта, в объеме 5 кг действующего вещества удобрений на 1 га посевной площади;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использование семян и посадочного материала сельскохозяйственных культур, сорта или гибриды которых внесены в Государственный реестр селекционных достижений, допущенных к использованию, при условии, что сортовые и посевные качества таких семян и посадочного материала соответствуют для овощных культур ГОСТ 32592-2013, ГОСТ Р 30106-94, ГОСТ 32917-2014, для картофеля - ГОСТ 33996-2016.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4124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86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BBD8E26-77A4-4937-8EB6-C99AC70F1E36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915816" y="510767"/>
            <a:ext cx="97321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.2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Субсидии на 1 га посевной площади, занятой картофелем и овощами открытого грунта (получатели – субъекты малого предпринимательства)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137786"/>
              </p:ext>
            </p:extLst>
          </p:nvPr>
        </p:nvGraphicFramePr>
        <p:xfrm>
          <a:off x="2319073" y="1470790"/>
          <a:ext cx="8925588" cy="1219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27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627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37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Ставки субсидии в 2024 году:</a:t>
                      </a:r>
                    </a:p>
                  </a:txBody>
                  <a:tcPr marL="91433" marR="91433" marT="45718" marB="457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93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культуры</a:t>
                      </a: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Ставка субсидии на 1 га посевной площади, рублей</a:t>
                      </a:r>
                    </a:p>
                  </a:txBody>
                  <a:tcPr marL="36000" marR="36000" marT="45718" marB="45718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297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Картофель</a:t>
                      </a: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2 985</a:t>
                      </a:r>
                    </a:p>
                  </a:txBody>
                  <a:tcPr marL="36000" marR="36000" marT="45718" marB="4571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276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Овощи открытого грунта</a:t>
                      </a: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26 350</a:t>
                      </a:r>
                    </a:p>
                  </a:txBody>
                  <a:tcPr marL="36000" marR="36000" marT="45718" marB="4571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199968"/>
              </p:ext>
            </p:extLst>
          </p:nvPr>
        </p:nvGraphicFramePr>
        <p:xfrm>
          <a:off x="2324455" y="3505377"/>
          <a:ext cx="8921809" cy="1431652"/>
        </p:xfrm>
        <a:graphic>
          <a:graphicData uri="http://schemas.openxmlformats.org/drawingml/2006/table">
            <a:tbl>
              <a:tblPr/>
              <a:tblGrid>
                <a:gridCol w="8921809">
                  <a:extLst>
                    <a:ext uri="{9D8B030D-6E8A-4147-A177-3AD203B41FA5}">
                      <a16:colId xmlns="" xmlns:a16="http://schemas.microsoft.com/office/drawing/2014/main" val="322310257"/>
                    </a:ext>
                  </a:extLst>
                </a:gridCol>
              </a:tblGrid>
              <a:tr h="3170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УСЛОВИЕ: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429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использование на посев при проведении агротехнологических работ семян сельскохозяйственных культур, сорта или гибриды которых включены в Государственный реестр селекционных достижений, допущенных к использованию, при условии, что сортовые и посевные качества таких семян соответствуют для овощных культур ГОСТ 32592-2013, ГОСТ Р 30106-94, ГОСТ 32917-2014, для картофеля - ГОСТ 33996-2016.</a:t>
                      </a:r>
                    </a:p>
                  </a:txBody>
                  <a:tcPr marL="72000" marR="72000" marT="72000" marB="72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4124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4897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BBD8E26-77A4-4937-8EB6-C99AC70F1E36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915816" y="485775"/>
            <a:ext cx="97321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+mn-lt"/>
                <a:cs typeface="Arial" panose="020B0604020202020204" pitchFamily="34" charset="0"/>
              </a:rPr>
              <a:t>8</a:t>
            </a:r>
            <a:r>
              <a:rPr lang="ru-RU" altLang="ru-RU" dirty="0" smtClean="0">
                <a:latin typeface="+mn-lt"/>
                <a:cs typeface="Arial" panose="020B0604020202020204" pitchFamily="34" charset="0"/>
              </a:rPr>
              <a:t>.3</a:t>
            </a:r>
            <a:r>
              <a:rPr lang="ru-RU" altLang="ru-RU" dirty="0">
                <a:latin typeface="+mn-lt"/>
                <a:cs typeface="Arial" panose="020B0604020202020204" pitchFamily="34" charset="0"/>
              </a:rPr>
              <a:t>. Субсидии на 1 тонну </a:t>
            </a:r>
            <a:r>
              <a:rPr lang="ru-RU" dirty="0">
                <a:latin typeface="+mn-lt"/>
                <a:cs typeface="Arial" panose="020B0604020202020204" pitchFamily="34" charset="0"/>
              </a:rPr>
              <a:t>овощей защищенного грунта, произведенных с применением технологии досвечивания</a:t>
            </a:r>
            <a:endParaRPr lang="ru-RU" altLang="ru-RU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788879"/>
              </p:ext>
            </p:extLst>
          </p:nvPr>
        </p:nvGraphicFramePr>
        <p:xfrm>
          <a:off x="2320962" y="3746917"/>
          <a:ext cx="8921809" cy="1354800"/>
        </p:xfrm>
        <a:graphic>
          <a:graphicData uri="http://schemas.openxmlformats.org/drawingml/2006/table">
            <a:tbl>
              <a:tblPr/>
              <a:tblGrid>
                <a:gridCol w="8921809">
                  <a:extLst>
                    <a:ext uri="{9D8B030D-6E8A-4147-A177-3AD203B41FA5}">
                      <a16:colId xmlns="" xmlns:a16="http://schemas.microsoft.com/office/drawing/2014/main" val="322310257"/>
                    </a:ext>
                  </a:extLst>
                </a:gridCol>
              </a:tblGrid>
              <a:tr h="2400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УСЛОВИЕ: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8035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Требования к мощности досвечивания и урожайности овощей с 1 гектара производственной площади для Нижегородской области определены приказом Министерства сельского хозяйства Российской Федерации </a:t>
                      </a:r>
                      <a:b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от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 апреля 2024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г. №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4124924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458947"/>
              </p:ext>
            </p:extLst>
          </p:nvPr>
        </p:nvGraphicFramePr>
        <p:xfrm>
          <a:off x="2319073" y="1789968"/>
          <a:ext cx="8925588" cy="1737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27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627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37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Ставки субсидии в </a:t>
                      </a:r>
                      <a:r>
                        <a:rPr lang="ru-RU" sz="1400" b="1" dirty="0" smtClean="0"/>
                        <a:t>2024 </a:t>
                      </a:r>
                      <a:r>
                        <a:rPr lang="ru-RU" sz="1400" b="1" dirty="0"/>
                        <a:t>году:</a:t>
                      </a:r>
                    </a:p>
                  </a:txBody>
                  <a:tcPr marL="91433" marR="91433" marT="45718" marB="457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93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культуры овощей защищенного грунта собственного производства</a:t>
                      </a: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Ставка субсидии на 1 тонну, рублей</a:t>
                      </a:r>
                    </a:p>
                  </a:txBody>
                  <a:tcPr marL="36000" marR="36000" marT="45718" marB="45718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297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огурец</a:t>
                      </a: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На рассмотрении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45718" marB="4571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276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томат</a:t>
                      </a: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На рассмотрении</a:t>
                      </a:r>
                    </a:p>
                  </a:txBody>
                  <a:tcPr marL="36000" marR="36000" marT="45718" marB="4571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937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зеленные культуры</a:t>
                      </a: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На рассмотрении</a:t>
                      </a:r>
                    </a:p>
                  </a:txBody>
                  <a:tcPr marL="36000" marR="36000" marT="45718" marB="4571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163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324262" y="6308725"/>
            <a:ext cx="22803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0990792-278E-4D7F-852F-ABA2CA5563E5}" type="slidenum">
              <a:rPr lang="uk-UA" altLang="ru-RU" sz="1600">
                <a:solidFill>
                  <a:srgbClr val="C79478"/>
                </a:solidFill>
              </a:rPr>
              <a:pPr/>
              <a:t>24</a:t>
            </a:fld>
            <a:endParaRPr lang="uk-UA" altLang="ru-RU" sz="1600" dirty="0">
              <a:solidFill>
                <a:srgbClr val="C79478"/>
              </a:solidFill>
            </a:endParaRPr>
          </a:p>
        </p:txBody>
      </p:sp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2037815" y="94542"/>
            <a:ext cx="9274032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rgbClr val="262626"/>
                </a:solidFill>
                <a:latin typeface="+mn-lt"/>
              </a:rPr>
              <a:t>9</a:t>
            </a:r>
            <a:r>
              <a:rPr lang="ru-RU" altLang="ru-RU" sz="2800" dirty="0" smtClean="0">
                <a:solidFill>
                  <a:srgbClr val="262626"/>
                </a:solidFill>
                <a:latin typeface="+mn-lt"/>
              </a:rPr>
              <a:t>. </a:t>
            </a:r>
            <a:r>
              <a:rPr lang="ru-RU" altLang="ru-RU" sz="2800" dirty="0">
                <a:solidFill>
                  <a:srgbClr val="262626"/>
                </a:solidFill>
                <a:latin typeface="+mn-lt"/>
              </a:rPr>
              <a:t>ФЕДЕРАЛЬНЫЙ  ПРОЕКТ «ЭКСПОРТ ПРОДУКЦИИ АГРОПРОМЫШЛЕННОГО КОМПЛЕКСА»</a:t>
            </a:r>
          </a:p>
          <a:p>
            <a:pPr algn="ctr"/>
            <a:r>
              <a:rPr lang="ru-RU" altLang="ru-RU" sz="2400" dirty="0">
                <a:solidFill>
                  <a:srgbClr val="262626"/>
                </a:solidFill>
                <a:latin typeface="+mn-lt"/>
              </a:rPr>
              <a:t>9</a:t>
            </a:r>
            <a:r>
              <a:rPr lang="ru-RU" altLang="ru-RU" sz="2400" dirty="0" smtClean="0">
                <a:solidFill>
                  <a:srgbClr val="262626"/>
                </a:solidFill>
                <a:latin typeface="+mn-lt"/>
              </a:rPr>
              <a:t>.1</a:t>
            </a:r>
            <a:r>
              <a:rPr lang="ru-RU" altLang="ru-RU" sz="2400" dirty="0">
                <a:solidFill>
                  <a:srgbClr val="262626"/>
                </a:solidFill>
                <a:latin typeface="+mn-lt"/>
              </a:rPr>
              <a:t>. Льготное кредитование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174848" y="2659016"/>
            <a:ext cx="1930607" cy="5304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Минсельхозпрод НО</a:t>
            </a:r>
          </a:p>
        </p:txBody>
      </p:sp>
      <p:sp>
        <p:nvSpPr>
          <p:cNvPr id="51" name="Стрелка вправо 50"/>
          <p:cNvSpPr/>
          <p:nvPr/>
        </p:nvSpPr>
        <p:spPr>
          <a:xfrm>
            <a:off x="4087329" y="2802987"/>
            <a:ext cx="491083" cy="258458"/>
          </a:xfrm>
          <a:prstGeom prst="rightArrow">
            <a:avLst>
              <a:gd name="adj1" fmla="val 50000"/>
              <a:gd name="adj2" fmla="val 4306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2" name="TextBox 10"/>
          <p:cNvSpPr txBox="1">
            <a:spLocks noChangeArrowheads="1"/>
          </p:cNvSpPr>
          <p:nvPr/>
        </p:nvSpPr>
        <p:spPr bwMode="auto">
          <a:xfrm>
            <a:off x="2037815" y="1928397"/>
            <a:ext cx="99351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кредит по льготной процентной ставке от </a:t>
            </a:r>
            <a:r>
              <a:rPr lang="ru-RU" altLang="ru-RU" sz="14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6,8% </a:t>
            </a:r>
            <a:r>
              <a:rPr lang="ru-RU" altLang="ru-RU" sz="1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до </a:t>
            </a:r>
            <a:r>
              <a:rPr lang="ru-RU" altLang="ru-RU" sz="14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10% </a:t>
            </a:r>
            <a:r>
              <a:rPr lang="ru-RU" altLang="ru-RU" sz="1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годовых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110752" y="2636126"/>
            <a:ext cx="1930607" cy="5304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Заемщик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633674" y="2646454"/>
            <a:ext cx="1930607" cy="512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b="1" dirty="0">
                <a:solidFill>
                  <a:prstClr val="white"/>
                </a:solidFill>
              </a:rPr>
              <a:t>Уполномоченный б</a:t>
            </a:r>
            <a:r>
              <a:rPr lang="ru-RU" b="1" dirty="0" err="1">
                <a:solidFill>
                  <a:prstClr val="white"/>
                </a:solidFill>
              </a:rPr>
              <a:t>анк</a:t>
            </a:r>
            <a:endParaRPr lang="ru-RU" b="1" dirty="0">
              <a:solidFill>
                <a:prstClr val="white"/>
              </a:solidFill>
            </a:endParaRPr>
          </a:p>
        </p:txBody>
      </p:sp>
      <p:graphicFrame>
        <p:nvGraphicFramePr>
          <p:cNvPr id="55" name="Схема 54"/>
          <p:cNvGraphicFramePr/>
          <p:nvPr>
            <p:extLst>
              <p:ext uri="{D42A27DB-BD31-4B8C-83A1-F6EECF244321}">
                <p14:modId xmlns:p14="http://schemas.microsoft.com/office/powerpoint/2010/main" val="4180670468"/>
              </p:ext>
            </p:extLst>
          </p:nvPr>
        </p:nvGraphicFramePr>
        <p:xfrm>
          <a:off x="1719870" y="1408769"/>
          <a:ext cx="9921057" cy="534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6" name="Скругленный прямоугольник 55"/>
          <p:cNvSpPr/>
          <p:nvPr/>
        </p:nvSpPr>
        <p:spPr>
          <a:xfrm>
            <a:off x="2110752" y="3495439"/>
            <a:ext cx="9623662" cy="29058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anchor="ctr"/>
          <a:lstStyle/>
          <a:p>
            <a:pPr>
              <a:defRPr/>
            </a:pPr>
            <a:r>
              <a:rPr lang="ru-RU" sz="1300" u="sng" dirty="0">
                <a:solidFill>
                  <a:srgbClr val="000000"/>
                </a:solidFill>
              </a:rPr>
              <a:t>Порядок получения льготного кредита: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300" dirty="0">
                <a:solidFill>
                  <a:srgbClr val="000000"/>
                </a:solidFill>
              </a:rPr>
              <a:t>Потенциальный заемщик представляет в уполномоченный банк, заявку на получение льготного кредита,</a:t>
            </a:r>
            <a:r>
              <a:rPr lang="en-US" sz="1300" dirty="0">
                <a:solidFill>
                  <a:srgbClr val="000000"/>
                </a:solidFill>
              </a:rPr>
              <a:t> </a:t>
            </a:r>
            <a:r>
              <a:rPr lang="en-US" sz="1300" dirty="0" err="1">
                <a:solidFill>
                  <a:srgbClr val="000000"/>
                </a:solidFill>
              </a:rPr>
              <a:t>программ</a:t>
            </a:r>
            <a:r>
              <a:rPr lang="ru-RU" sz="1300" dirty="0">
                <a:solidFill>
                  <a:srgbClr val="000000"/>
                </a:solidFill>
              </a:rPr>
              <a:t>у</a:t>
            </a:r>
            <a:r>
              <a:rPr lang="en-US" sz="1300" dirty="0">
                <a:solidFill>
                  <a:srgbClr val="000000"/>
                </a:solidFill>
              </a:rPr>
              <a:t> повышения </a:t>
            </a:r>
            <a:r>
              <a:rPr lang="ru-RU" sz="1300" dirty="0">
                <a:solidFill>
                  <a:srgbClr val="000000"/>
                </a:solidFill>
              </a:rPr>
              <a:t>конкурентоспособности, документы, подтверждающие его соответствие требованиям, а также иные документы в соответствии с требованиями уполномоченного банка;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300" dirty="0">
                <a:solidFill>
                  <a:srgbClr val="000000"/>
                </a:solidFill>
              </a:rPr>
              <a:t>Банк проверяет потенциального заемщика на соответствие требованиям и целевого назначения кредита</a:t>
            </a:r>
            <a:r>
              <a:rPr lang="en-US" sz="1300" dirty="0">
                <a:solidFill>
                  <a:srgbClr val="000000"/>
                </a:solidFill>
              </a:rPr>
              <a:t>.</a:t>
            </a:r>
            <a:r>
              <a:rPr lang="ru-RU" sz="1300" dirty="0">
                <a:solidFill>
                  <a:srgbClr val="000000"/>
                </a:solidFill>
              </a:rPr>
              <a:t> </a:t>
            </a:r>
            <a:r>
              <a:rPr lang="en-US" sz="1300" dirty="0">
                <a:solidFill>
                  <a:srgbClr val="000000"/>
                </a:solidFill>
              </a:rPr>
              <a:t>Пакет документов н</a:t>
            </a:r>
            <a:r>
              <a:rPr lang="ru-RU" sz="1300" dirty="0">
                <a:solidFill>
                  <a:srgbClr val="000000"/>
                </a:solidFill>
              </a:rPr>
              <a:t>аправляет</a:t>
            </a:r>
            <a:r>
              <a:rPr lang="en-US" sz="1300" dirty="0">
                <a:solidFill>
                  <a:srgbClr val="000000"/>
                </a:solidFill>
              </a:rPr>
              <a:t>ся</a:t>
            </a:r>
            <a:r>
              <a:rPr lang="ru-RU" sz="1300" dirty="0">
                <a:solidFill>
                  <a:srgbClr val="000000"/>
                </a:solidFill>
              </a:rPr>
              <a:t> </a:t>
            </a:r>
            <a:r>
              <a:rPr lang="en-US" sz="1300" dirty="0">
                <a:solidFill>
                  <a:srgbClr val="000000"/>
                </a:solidFill>
              </a:rPr>
              <a:t>на согласование в </a:t>
            </a:r>
            <a:r>
              <a:rPr lang="en-US" sz="1300" dirty="0" err="1">
                <a:solidFill>
                  <a:srgbClr val="000000"/>
                </a:solidFill>
              </a:rPr>
              <a:t>Минсельхозпрод</a:t>
            </a:r>
            <a:r>
              <a:rPr lang="ru-RU" sz="1300" dirty="0">
                <a:solidFill>
                  <a:srgbClr val="000000"/>
                </a:solidFill>
              </a:rPr>
              <a:t> НО.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sz="1300" dirty="0">
                <a:solidFill>
                  <a:srgbClr val="000000"/>
                </a:solidFill>
              </a:rPr>
              <a:t>В случае положительного </a:t>
            </a:r>
            <a:r>
              <a:rPr lang="en-US" sz="1300" dirty="0" err="1">
                <a:solidFill>
                  <a:srgbClr val="000000"/>
                </a:solidFill>
              </a:rPr>
              <a:t>решения</a:t>
            </a:r>
            <a:r>
              <a:rPr lang="en-US" sz="1300" dirty="0">
                <a:solidFill>
                  <a:srgbClr val="000000"/>
                </a:solidFill>
              </a:rPr>
              <a:t> </a:t>
            </a:r>
            <a:r>
              <a:rPr lang="en-US" sz="1300" dirty="0" err="1">
                <a:solidFill>
                  <a:srgbClr val="000000"/>
                </a:solidFill>
              </a:rPr>
              <a:t>Минсельхозпрод</a:t>
            </a:r>
            <a:r>
              <a:rPr lang="ru-RU" sz="1300" dirty="0">
                <a:solidFill>
                  <a:srgbClr val="000000"/>
                </a:solidFill>
              </a:rPr>
              <a:t> НО направляет соответствующий пакет </a:t>
            </a:r>
            <a:r>
              <a:rPr lang="en-US" sz="1300" dirty="0" err="1">
                <a:solidFill>
                  <a:srgbClr val="000000"/>
                </a:solidFill>
              </a:rPr>
              <a:t>документ</a:t>
            </a:r>
            <a:r>
              <a:rPr lang="ru-RU" sz="1300" dirty="0" err="1">
                <a:solidFill>
                  <a:srgbClr val="000000"/>
                </a:solidFill>
              </a:rPr>
              <a:t>ов</a:t>
            </a:r>
            <a:r>
              <a:rPr lang="en-US" sz="1300" dirty="0">
                <a:solidFill>
                  <a:srgbClr val="000000"/>
                </a:solidFill>
              </a:rPr>
              <a:t> </a:t>
            </a:r>
            <a:r>
              <a:rPr lang="ru-RU" sz="1300" dirty="0">
                <a:solidFill>
                  <a:srgbClr val="000000"/>
                </a:solidFill>
              </a:rPr>
              <a:t>в Минсельхоз России;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300" dirty="0">
                <a:solidFill>
                  <a:srgbClr val="000000"/>
                </a:solidFill>
              </a:rPr>
              <a:t>Минсельхоз России рассматривает полученные документы и </a:t>
            </a:r>
            <a:r>
              <a:rPr lang="en-US" sz="1300" dirty="0">
                <a:solidFill>
                  <a:srgbClr val="000000"/>
                </a:solidFill>
              </a:rPr>
              <a:t>нап</a:t>
            </a:r>
            <a:r>
              <a:rPr lang="ru-RU" sz="1300" dirty="0">
                <a:solidFill>
                  <a:srgbClr val="000000"/>
                </a:solidFill>
              </a:rPr>
              <a:t>равляет</a:t>
            </a:r>
            <a:r>
              <a:rPr lang="en-US" sz="1300" dirty="0">
                <a:solidFill>
                  <a:srgbClr val="000000"/>
                </a:solidFill>
              </a:rPr>
              <a:t> в </a:t>
            </a:r>
            <a:r>
              <a:rPr lang="en-US" sz="1300" dirty="0" err="1">
                <a:solidFill>
                  <a:srgbClr val="000000"/>
                </a:solidFill>
              </a:rPr>
              <a:t>Минсельхозпрод</a:t>
            </a:r>
            <a:r>
              <a:rPr lang="ru-RU" sz="1300" dirty="0">
                <a:solidFill>
                  <a:srgbClr val="000000"/>
                </a:solidFill>
              </a:rPr>
              <a:t> НО информацию о результатах отбора</a:t>
            </a:r>
            <a:r>
              <a:rPr lang="en-US" sz="1300" dirty="0">
                <a:solidFill>
                  <a:srgbClr val="000000"/>
                </a:solidFill>
              </a:rPr>
              <a:t>. В</a:t>
            </a:r>
            <a:r>
              <a:rPr lang="ru-RU" sz="1300" dirty="0">
                <a:solidFill>
                  <a:srgbClr val="000000"/>
                </a:solidFill>
              </a:rPr>
              <a:t> случае положительного решения</a:t>
            </a:r>
            <a:r>
              <a:rPr lang="en-US" sz="1300" dirty="0">
                <a:solidFill>
                  <a:srgbClr val="000000"/>
                </a:solidFill>
              </a:rPr>
              <a:t> </a:t>
            </a:r>
            <a:r>
              <a:rPr lang="ru-RU" sz="1300" dirty="0">
                <a:solidFill>
                  <a:srgbClr val="000000"/>
                </a:solidFill>
              </a:rPr>
              <a:t>Минсельхозпрод</a:t>
            </a:r>
            <a:r>
              <a:rPr lang="en-US" sz="1300" dirty="0">
                <a:solidFill>
                  <a:srgbClr val="000000"/>
                </a:solidFill>
              </a:rPr>
              <a:t> подготавливает</a:t>
            </a:r>
            <a:r>
              <a:rPr lang="ru-RU" sz="1300" dirty="0">
                <a:solidFill>
                  <a:srgbClr val="000000"/>
                </a:solidFill>
              </a:rPr>
              <a:t> трехсторонне</a:t>
            </a:r>
            <a:r>
              <a:rPr lang="en-US" sz="1300" dirty="0">
                <a:solidFill>
                  <a:srgbClr val="000000"/>
                </a:solidFill>
              </a:rPr>
              <a:t>е</a:t>
            </a:r>
            <a:r>
              <a:rPr lang="ru-RU" sz="1300" dirty="0">
                <a:solidFill>
                  <a:srgbClr val="000000"/>
                </a:solidFill>
              </a:rPr>
              <a:t> соглашения о повышении конкурентоспособности</a:t>
            </a:r>
            <a:r>
              <a:rPr lang="en-US" sz="1300" dirty="0">
                <a:solidFill>
                  <a:srgbClr val="000000"/>
                </a:solidFill>
              </a:rPr>
              <a:t> (СПК). СПК заключается между Заемщиком, </a:t>
            </a:r>
            <a:r>
              <a:rPr lang="en-US" sz="1300" dirty="0" err="1">
                <a:solidFill>
                  <a:srgbClr val="000000"/>
                </a:solidFill>
              </a:rPr>
              <a:t>Минсельхозпродом</a:t>
            </a:r>
            <a:r>
              <a:rPr lang="ru-RU" sz="1300" dirty="0">
                <a:solidFill>
                  <a:srgbClr val="000000"/>
                </a:solidFill>
              </a:rPr>
              <a:t> НО</a:t>
            </a:r>
            <a:r>
              <a:rPr lang="en-US" sz="1300" dirty="0">
                <a:solidFill>
                  <a:srgbClr val="000000"/>
                </a:solidFill>
              </a:rPr>
              <a:t> и Минсельхозом России.</a:t>
            </a:r>
            <a:endParaRPr lang="ru-RU" sz="1300" dirty="0">
              <a:solidFill>
                <a:srgbClr val="000000"/>
              </a:solidFill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ru-RU" sz="1300" dirty="0">
                <a:solidFill>
                  <a:srgbClr val="000000"/>
                </a:solidFill>
              </a:rPr>
              <a:t>Заемщик предоставляет копию СПК в уполномоченный банк</a:t>
            </a:r>
            <a:r>
              <a:rPr lang="en-US" sz="1300" dirty="0">
                <a:solidFill>
                  <a:srgbClr val="000000"/>
                </a:solidFill>
              </a:rPr>
              <a:t>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sz="1300" dirty="0">
                <a:solidFill>
                  <a:srgbClr val="000000"/>
                </a:solidFill>
              </a:rPr>
              <a:t>Уполномоченный банк включает Заемщика в реестр потенциальных заемщиков и направляет его на одобрение в Минсельхоз России. В случае положительного решения Минсельхоза России, уполномоченный банк выдает Заемщику кредит.</a:t>
            </a:r>
            <a:endParaRPr lang="ru-RU" sz="1300" dirty="0">
              <a:solidFill>
                <a:srgbClr val="000000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9730868" y="2663242"/>
            <a:ext cx="1930607" cy="5304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Минсельхоз России</a:t>
            </a:r>
          </a:p>
        </p:txBody>
      </p:sp>
      <p:sp>
        <p:nvSpPr>
          <p:cNvPr id="58" name="Стрелка вправо 57"/>
          <p:cNvSpPr/>
          <p:nvPr/>
        </p:nvSpPr>
        <p:spPr>
          <a:xfrm>
            <a:off x="6638791" y="2799247"/>
            <a:ext cx="491083" cy="25845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9" name="Стрелка вправо 58"/>
          <p:cNvSpPr/>
          <p:nvPr/>
        </p:nvSpPr>
        <p:spPr>
          <a:xfrm>
            <a:off x="9172620" y="2802987"/>
            <a:ext cx="491083" cy="25845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2936452" y="3371089"/>
            <a:ext cx="7857607" cy="19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 flipV="1">
            <a:off x="2929456" y="3189198"/>
            <a:ext cx="4693" cy="181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 flipV="1">
            <a:off x="8108718" y="3198909"/>
            <a:ext cx="4693" cy="181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10780002" y="3198909"/>
            <a:ext cx="4693" cy="181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521138" y="2456816"/>
            <a:ext cx="5284763" cy="82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780000">
            <a:off x="10765094" y="2460698"/>
            <a:ext cx="57929" cy="215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 bwMode="auto">
          <a:xfrm>
            <a:off x="8131597" y="2373405"/>
            <a:ext cx="159693" cy="276999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rot="780000">
            <a:off x="5503004" y="2458988"/>
            <a:ext cx="57929" cy="215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039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324262" y="6308725"/>
            <a:ext cx="22803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0990792-278E-4D7F-852F-ABA2CA5563E5}" type="slidenum">
              <a:rPr lang="uk-UA" altLang="ru-RU" sz="1600">
                <a:solidFill>
                  <a:srgbClr val="C79478"/>
                </a:solidFill>
              </a:rPr>
              <a:pPr/>
              <a:t>25</a:t>
            </a:fld>
            <a:endParaRPr lang="uk-UA" altLang="ru-RU" sz="1600">
              <a:solidFill>
                <a:srgbClr val="C79478"/>
              </a:solidFill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959139" y="186379"/>
            <a:ext cx="9702336" cy="169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rgbClr val="262626"/>
                </a:solidFill>
                <a:latin typeface="+mn-lt"/>
              </a:rPr>
              <a:t>9</a:t>
            </a:r>
            <a:r>
              <a:rPr lang="ru-RU" altLang="ru-RU" sz="2800" dirty="0" smtClean="0">
                <a:solidFill>
                  <a:srgbClr val="262626"/>
                </a:solidFill>
                <a:latin typeface="+mn-lt"/>
              </a:rPr>
              <a:t>. </a:t>
            </a:r>
            <a:r>
              <a:rPr lang="ru-RU" altLang="ru-RU" sz="2800" dirty="0">
                <a:solidFill>
                  <a:srgbClr val="262626"/>
                </a:solidFill>
                <a:latin typeface="+mn-lt"/>
              </a:rPr>
              <a:t>ФЕДЕРАЛЬНЫЙ  ПРОЕКТ «ЭКСПОРТ ПРОДУКЦИИ АГРОПРОМЫШЛЕННОГО КОМПЛЕКСА»</a:t>
            </a:r>
          </a:p>
          <a:p>
            <a:pPr algn="ctr"/>
            <a:r>
              <a:rPr lang="ru-RU" altLang="ru-RU" sz="2400" dirty="0">
                <a:solidFill>
                  <a:srgbClr val="262626"/>
                </a:solidFill>
                <a:latin typeface="+mn-lt"/>
              </a:rPr>
              <a:t>9</a:t>
            </a:r>
            <a:r>
              <a:rPr lang="ru-RU" altLang="ru-RU" sz="2400" dirty="0" smtClean="0">
                <a:solidFill>
                  <a:srgbClr val="262626"/>
                </a:solidFill>
                <a:latin typeface="+mn-lt"/>
              </a:rPr>
              <a:t>.2</a:t>
            </a:r>
            <a:r>
              <a:rPr lang="ru-RU" altLang="ru-RU" sz="2400" dirty="0">
                <a:solidFill>
                  <a:srgbClr val="262626"/>
                </a:solidFill>
                <a:latin typeface="+mn-lt"/>
              </a:rPr>
              <a:t>. Субсидии на компенсацию части затрат на транспортировку сельскохозяйственной и продовольственной продукции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24825603"/>
              </p:ext>
            </p:extLst>
          </p:nvPr>
        </p:nvGraphicFramePr>
        <p:xfrm>
          <a:off x="4182011" y="1827000"/>
          <a:ext cx="4931166" cy="441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156450" y="4184081"/>
            <a:ext cx="9623660" cy="13688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Ins="36000" bIns="36000" anchor="ctr"/>
          <a:lstStyle/>
          <a:p>
            <a:pPr>
              <a:defRPr/>
            </a:pPr>
            <a:r>
              <a:rPr lang="ru-RU" sz="1100" u="sng" dirty="0">
                <a:solidFill>
                  <a:srgbClr val="000000"/>
                </a:solidFill>
              </a:rPr>
              <a:t>Порядок получения </a:t>
            </a:r>
            <a:r>
              <a:rPr lang="en-US" sz="1100" u="sng" dirty="0">
                <a:solidFill>
                  <a:srgbClr val="000000"/>
                </a:solidFill>
              </a:rPr>
              <a:t>компенсации</a:t>
            </a:r>
            <a:r>
              <a:rPr lang="ru-RU" sz="1100" u="sng" dirty="0">
                <a:solidFill>
                  <a:srgbClr val="000000"/>
                </a:solidFill>
              </a:rPr>
              <a:t>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sz="1100" dirty="0">
                <a:solidFill>
                  <a:srgbClr val="000000"/>
                </a:solidFill>
              </a:rPr>
              <a:t>Р</a:t>
            </a:r>
            <a:r>
              <a:rPr lang="ru-RU" sz="1100" dirty="0">
                <a:solidFill>
                  <a:srgbClr val="000000"/>
                </a:solidFill>
              </a:rPr>
              <a:t>оссийская организация не позднее 1 ноября текущего финансового года представляет в АО </a:t>
            </a:r>
            <a:r>
              <a:rPr lang="ru-RU" sz="1100" dirty="0" smtClean="0">
                <a:solidFill>
                  <a:srgbClr val="000000"/>
                </a:solidFill>
              </a:rPr>
              <a:t>«Российский </a:t>
            </a:r>
            <a:r>
              <a:rPr lang="ru-RU" sz="1100" dirty="0">
                <a:solidFill>
                  <a:srgbClr val="000000"/>
                </a:solidFill>
              </a:rPr>
              <a:t>экспортный </a:t>
            </a:r>
            <a:r>
              <a:rPr lang="ru-RU" sz="1100" dirty="0" smtClean="0">
                <a:solidFill>
                  <a:srgbClr val="000000"/>
                </a:solidFill>
              </a:rPr>
              <a:t>центр»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>
                <a:solidFill>
                  <a:srgbClr val="000000"/>
                </a:solidFill>
              </a:rPr>
              <a:t>заявление на получение </a:t>
            </a:r>
            <a:r>
              <a:rPr lang="en-US" sz="1100" dirty="0">
                <a:solidFill>
                  <a:schemeClr val="tx1"/>
                </a:solidFill>
              </a:rPr>
              <a:t>субсидии с необходимым </a:t>
            </a:r>
            <a:r>
              <a:rPr lang="en-US" sz="1100" dirty="0" err="1">
                <a:solidFill>
                  <a:schemeClr val="tx1"/>
                </a:solidFill>
              </a:rPr>
              <a:t>комплектом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документов</a:t>
            </a:r>
            <a:r>
              <a:rPr lang="ru-RU" sz="1100" dirty="0" smtClean="0">
                <a:solidFill>
                  <a:schemeClr val="tx1"/>
                </a:solidFill>
              </a:rPr>
              <a:t> в электронной форме с использованием информационной системы «Одно окно» в сфере внешнеторговой деятельности;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100" dirty="0" smtClean="0">
                <a:solidFill>
                  <a:srgbClr val="000000"/>
                </a:solidFill>
              </a:rPr>
              <a:t>АО «Российский </a:t>
            </a:r>
            <a:r>
              <a:rPr lang="ru-RU" sz="1100" dirty="0">
                <a:solidFill>
                  <a:srgbClr val="000000"/>
                </a:solidFill>
              </a:rPr>
              <a:t>экспортный </a:t>
            </a:r>
            <a:r>
              <a:rPr lang="ru-RU" sz="1100" dirty="0" smtClean="0">
                <a:solidFill>
                  <a:srgbClr val="000000"/>
                </a:solidFill>
              </a:rPr>
              <a:t>центр»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>
                <a:solidFill>
                  <a:srgbClr val="000000"/>
                </a:solidFill>
              </a:rPr>
              <a:t>проверяет предоставленный комплект документов и направляет в Минсельхоз России заключение о соответствии р</a:t>
            </a:r>
            <a:r>
              <a:rPr lang="ru-RU" sz="1100" dirty="0" err="1">
                <a:solidFill>
                  <a:srgbClr val="000000"/>
                </a:solidFill>
              </a:rPr>
              <a:t>оссийск</a:t>
            </a:r>
            <a:r>
              <a:rPr lang="en-US" sz="1100" dirty="0">
                <a:solidFill>
                  <a:srgbClr val="000000"/>
                </a:solidFill>
              </a:rPr>
              <a:t>ой</a:t>
            </a:r>
            <a:r>
              <a:rPr lang="ru-RU" sz="1100" dirty="0">
                <a:solidFill>
                  <a:srgbClr val="000000"/>
                </a:solidFill>
              </a:rPr>
              <a:t> организаци</a:t>
            </a:r>
            <a:r>
              <a:rPr lang="en-US" sz="1100" dirty="0">
                <a:solidFill>
                  <a:srgbClr val="000000"/>
                </a:solidFill>
              </a:rPr>
              <a:t>и установленным требованиям;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100" dirty="0">
                <a:solidFill>
                  <a:srgbClr val="000000"/>
                </a:solidFill>
              </a:rPr>
              <a:t>Минсельхоз России прин</a:t>
            </a:r>
            <a:r>
              <a:rPr lang="en-US" sz="1100" dirty="0">
                <a:solidFill>
                  <a:srgbClr val="000000"/>
                </a:solidFill>
              </a:rPr>
              <a:t>имает</a:t>
            </a:r>
            <a:r>
              <a:rPr lang="ru-RU" sz="1100" dirty="0">
                <a:solidFill>
                  <a:srgbClr val="000000"/>
                </a:solidFill>
              </a:rPr>
              <a:t> решени</a:t>
            </a:r>
            <a:r>
              <a:rPr lang="en-US" sz="1100" dirty="0">
                <a:solidFill>
                  <a:srgbClr val="000000"/>
                </a:solidFill>
              </a:rPr>
              <a:t>е по</a:t>
            </a:r>
            <a:r>
              <a:rPr lang="ru-RU" sz="1100" dirty="0">
                <a:solidFill>
                  <a:srgbClr val="000000"/>
                </a:solidFill>
              </a:rPr>
              <a:t> предоставлени</a:t>
            </a:r>
            <a:r>
              <a:rPr lang="en-US" sz="1100" dirty="0">
                <a:solidFill>
                  <a:srgbClr val="000000"/>
                </a:solidFill>
              </a:rPr>
              <a:t>ю</a:t>
            </a:r>
            <a:r>
              <a:rPr lang="ru-RU" sz="1100" dirty="0">
                <a:solidFill>
                  <a:srgbClr val="000000"/>
                </a:solidFill>
              </a:rPr>
              <a:t> субсидии</a:t>
            </a:r>
            <a:r>
              <a:rPr lang="en-US" sz="1100" dirty="0">
                <a:solidFill>
                  <a:srgbClr val="000000"/>
                </a:solidFill>
              </a:rPr>
              <a:t> и уведомляет об этом </a:t>
            </a:r>
            <a:r>
              <a:rPr lang="ru-RU" sz="1100" dirty="0">
                <a:solidFill>
                  <a:srgbClr val="000000"/>
                </a:solidFill>
              </a:rPr>
              <a:t>АО </a:t>
            </a:r>
            <a:r>
              <a:rPr lang="ru-RU" sz="1100" dirty="0" smtClean="0">
                <a:solidFill>
                  <a:srgbClr val="000000"/>
                </a:solidFill>
              </a:rPr>
              <a:t>«Российский </a:t>
            </a:r>
            <a:r>
              <a:rPr lang="ru-RU" sz="1100" dirty="0">
                <a:solidFill>
                  <a:srgbClr val="000000"/>
                </a:solidFill>
              </a:rPr>
              <a:t>экспортный </a:t>
            </a:r>
            <a:r>
              <a:rPr lang="ru-RU" sz="1100" dirty="0" smtClean="0">
                <a:solidFill>
                  <a:srgbClr val="000000"/>
                </a:solidFill>
              </a:rPr>
              <a:t>центр»;</a:t>
            </a:r>
            <a:endParaRPr lang="ru-RU" sz="1100" dirty="0">
              <a:solidFill>
                <a:srgbClr val="000000"/>
              </a:solidFill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ru-RU" sz="1100" dirty="0">
                <a:solidFill>
                  <a:srgbClr val="000000"/>
                </a:solidFill>
              </a:rPr>
              <a:t>АО </a:t>
            </a:r>
            <a:r>
              <a:rPr lang="ru-RU" sz="1100" dirty="0" smtClean="0">
                <a:solidFill>
                  <a:srgbClr val="000000"/>
                </a:solidFill>
              </a:rPr>
              <a:t>«Российский </a:t>
            </a:r>
            <a:r>
              <a:rPr lang="ru-RU" sz="1100" dirty="0">
                <a:solidFill>
                  <a:srgbClr val="000000"/>
                </a:solidFill>
              </a:rPr>
              <a:t>экспортный </a:t>
            </a:r>
            <a:r>
              <a:rPr lang="ru-RU" sz="1100" dirty="0" smtClean="0">
                <a:solidFill>
                  <a:srgbClr val="000000"/>
                </a:solidFill>
              </a:rPr>
              <a:t>центр» </a:t>
            </a:r>
            <a:r>
              <a:rPr lang="en-US" sz="1100" dirty="0">
                <a:solidFill>
                  <a:srgbClr val="000000"/>
                </a:solidFill>
              </a:rPr>
              <a:t>заключает трехстороннее соглашение и предоставляет р</a:t>
            </a:r>
            <a:r>
              <a:rPr lang="ru-RU" sz="1100" dirty="0">
                <a:solidFill>
                  <a:srgbClr val="000000"/>
                </a:solidFill>
              </a:rPr>
              <a:t>оссийск</a:t>
            </a:r>
            <a:r>
              <a:rPr lang="en-US" sz="1100" dirty="0">
                <a:solidFill>
                  <a:srgbClr val="000000"/>
                </a:solidFill>
              </a:rPr>
              <a:t>ой</a:t>
            </a:r>
            <a:r>
              <a:rPr lang="ru-RU" sz="1100" dirty="0">
                <a:solidFill>
                  <a:srgbClr val="000000"/>
                </a:solidFill>
              </a:rPr>
              <a:t> организаци</a:t>
            </a:r>
            <a:r>
              <a:rPr lang="en-US" sz="1100" dirty="0">
                <a:solidFill>
                  <a:srgbClr val="000000"/>
                </a:solidFill>
              </a:rPr>
              <a:t>и</a:t>
            </a:r>
            <a:r>
              <a:rPr lang="ru-RU" sz="1100" dirty="0">
                <a:solidFill>
                  <a:srgbClr val="000000"/>
                </a:solidFill>
              </a:rPr>
              <a:t> </a:t>
            </a:r>
            <a:r>
              <a:rPr lang="en-US" sz="1100" dirty="0">
                <a:solidFill>
                  <a:srgbClr val="000000"/>
                </a:solidFill>
              </a:rPr>
              <a:t>субсидии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56450" y="5636029"/>
            <a:ext cx="7850580" cy="10058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Ins="36000" bIns="36000" anchor="ctr"/>
          <a:lstStyle/>
          <a:p>
            <a:pPr>
              <a:defRPr/>
            </a:pPr>
            <a:r>
              <a:rPr lang="ru-RU" sz="1100" u="sng" dirty="0">
                <a:solidFill>
                  <a:srgbClr val="000000"/>
                </a:solidFill>
              </a:rPr>
              <a:t>УСЛОВИЯ:</a:t>
            </a:r>
          </a:p>
          <a:p>
            <a:r>
              <a:rPr lang="ru-RU" sz="1100" dirty="0">
                <a:solidFill>
                  <a:srgbClr val="000000"/>
                </a:solidFill>
              </a:rPr>
              <a:t>- </a:t>
            </a:r>
            <a:r>
              <a:rPr lang="en-US" sz="1100" dirty="0">
                <a:solidFill>
                  <a:srgbClr val="000000"/>
                </a:solidFill>
              </a:rPr>
              <a:t>Р</a:t>
            </a:r>
            <a:r>
              <a:rPr lang="ru-RU" sz="1100" dirty="0">
                <a:solidFill>
                  <a:srgbClr val="000000"/>
                </a:solidFill>
              </a:rPr>
              <a:t>оссийская организация при осуществлении транспортировки продукции понесла затраты по договорам поставки, согласно которым стоимость продукции превышает размер запрашиваемой субсидии не менее чем в 3 раза</a:t>
            </a:r>
            <a:r>
              <a:rPr lang="en-US" sz="1100" dirty="0">
                <a:solidFill>
                  <a:srgbClr val="000000"/>
                </a:solidFill>
              </a:rPr>
              <a:t>;</a:t>
            </a:r>
            <a:endParaRPr lang="ru-RU" sz="1100" dirty="0">
              <a:solidFill>
                <a:srgbClr val="000000"/>
              </a:solidFill>
            </a:endParaRPr>
          </a:p>
          <a:p>
            <a:r>
              <a:rPr lang="en-US" sz="1100" dirty="0">
                <a:solidFill>
                  <a:srgbClr val="000000"/>
                </a:solidFill>
              </a:rPr>
              <a:t>- Т</a:t>
            </a:r>
            <a:r>
              <a:rPr lang="ru-RU" sz="1100" dirty="0" err="1">
                <a:solidFill>
                  <a:srgbClr val="000000"/>
                </a:solidFill>
              </a:rPr>
              <a:t>ранспортировка</a:t>
            </a:r>
            <a:r>
              <a:rPr lang="ru-RU" sz="1100" dirty="0">
                <a:solidFill>
                  <a:srgbClr val="000000"/>
                </a:solidFill>
              </a:rPr>
              <a:t> продукции осуществлялась не ранее 1 октября года, предшествующего текущему финансовому году, автомобильным транспортом (с использованием транспортных средств не ниже 3-го экологического класса), железнодорожным</a:t>
            </a:r>
            <a:r>
              <a:rPr lang="en-US" sz="1100" dirty="0">
                <a:solidFill>
                  <a:srgbClr val="000000"/>
                </a:solidFill>
              </a:rPr>
              <a:t>,</a:t>
            </a:r>
            <a:r>
              <a:rPr lang="ru-RU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водным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ru-RU" sz="1100" dirty="0">
                <a:solidFill>
                  <a:srgbClr val="000000"/>
                </a:solidFill>
              </a:rPr>
              <a:t>транспортом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08703" y="3480818"/>
            <a:ext cx="2136116" cy="5304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Минсельхоз России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52057" y="3498550"/>
            <a:ext cx="2136116" cy="5304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Российская организация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73603" y="3498550"/>
            <a:ext cx="2136116" cy="512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АО "Российский экспортный центр"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7867058" y="3505326"/>
            <a:ext cx="491083" cy="25845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938734" y="3670382"/>
            <a:ext cx="491083" cy="25845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6561815" y="3966427"/>
            <a:ext cx="159693" cy="276999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8" name="Стрелка влево 17"/>
          <p:cNvSpPr/>
          <p:nvPr/>
        </p:nvSpPr>
        <p:spPr>
          <a:xfrm>
            <a:off x="7867056" y="3729839"/>
            <a:ext cx="491083" cy="278482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3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56450" y="2332841"/>
            <a:ext cx="9623660" cy="10740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Ins="36000" bIns="36000" anchor="ctr"/>
          <a:lstStyle/>
          <a:p>
            <a:pPr>
              <a:defRPr/>
            </a:pPr>
            <a:r>
              <a:rPr lang="ru-RU" sz="1200" b="1" u="sng" dirty="0" smtClean="0">
                <a:solidFill>
                  <a:srgbClr val="000000"/>
                </a:solidFill>
              </a:rPr>
              <a:t>Размер </a:t>
            </a:r>
            <a:r>
              <a:rPr lang="ru-RU" sz="1200" b="1" u="sng" dirty="0">
                <a:solidFill>
                  <a:srgbClr val="000000"/>
                </a:solidFill>
              </a:rPr>
              <a:t>компенсации: </a:t>
            </a:r>
            <a:r>
              <a:rPr lang="ru-RU" sz="1200" b="1" u="sng" dirty="0" smtClean="0">
                <a:solidFill>
                  <a:srgbClr val="000000"/>
                </a:solidFill>
              </a:rPr>
              <a:t> </a:t>
            </a:r>
            <a:r>
              <a:rPr lang="ru-RU" sz="1400" b="1" dirty="0">
                <a:solidFill>
                  <a:srgbClr val="000000"/>
                </a:solidFill>
              </a:rPr>
              <a:t>Фактические затраты </a:t>
            </a:r>
            <a:r>
              <a:rPr lang="ru-RU" sz="1300" b="1" dirty="0">
                <a:solidFill>
                  <a:srgbClr val="000000"/>
                </a:solidFill>
              </a:rPr>
              <a:t>х</a:t>
            </a:r>
            <a:r>
              <a:rPr lang="ru-RU" sz="1400" b="1" dirty="0">
                <a:solidFill>
                  <a:srgbClr val="000000"/>
                </a:solidFill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</a:rPr>
              <a:t>K </a:t>
            </a:r>
            <a:r>
              <a:rPr lang="ru-RU" sz="1300" b="1" dirty="0">
                <a:solidFill>
                  <a:srgbClr val="000000"/>
                </a:solidFill>
              </a:rPr>
              <a:t>х</a:t>
            </a:r>
            <a:r>
              <a:rPr lang="ru-RU" sz="1400" b="1" dirty="0">
                <a:solidFill>
                  <a:srgbClr val="000000"/>
                </a:solidFill>
              </a:rPr>
              <a:t> 1/3 от стоимости перевезенной </a:t>
            </a:r>
            <a:r>
              <a:rPr lang="ru-RU" sz="1400" b="1" dirty="0" smtClean="0">
                <a:solidFill>
                  <a:srgbClr val="000000"/>
                </a:solidFill>
              </a:rPr>
              <a:t>продукции (за отчетный квартал)</a:t>
            </a:r>
          </a:p>
          <a:p>
            <a:pPr>
              <a:defRPr/>
            </a:pPr>
            <a:endParaRPr lang="ru-RU" sz="500" b="1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ru-RU" sz="1100" b="1" dirty="0" smtClean="0">
                <a:solidFill>
                  <a:srgbClr val="000000"/>
                </a:solidFill>
              </a:rPr>
              <a:t>К</a:t>
            </a:r>
            <a:r>
              <a:rPr lang="ru-RU" sz="1100" dirty="0" smtClean="0">
                <a:solidFill>
                  <a:srgbClr val="000000"/>
                </a:solidFill>
              </a:rPr>
              <a:t> – коэффициент субсидирования, равный </a:t>
            </a:r>
            <a:r>
              <a:rPr lang="ru-RU" sz="1100" b="1" dirty="0" smtClean="0">
                <a:solidFill>
                  <a:srgbClr val="000000"/>
                </a:solidFill>
              </a:rPr>
              <a:t>0,25</a:t>
            </a:r>
            <a:r>
              <a:rPr lang="ru-RU" sz="1100" dirty="0" smtClean="0">
                <a:solidFill>
                  <a:srgbClr val="000000"/>
                </a:solidFill>
              </a:rPr>
              <a:t> либо:</a:t>
            </a:r>
          </a:p>
          <a:p>
            <a:pPr>
              <a:defRPr/>
            </a:pPr>
            <a:r>
              <a:rPr lang="ru-RU" sz="1100" b="1" dirty="0" smtClean="0">
                <a:solidFill>
                  <a:srgbClr val="000000"/>
                </a:solidFill>
              </a:rPr>
              <a:t>0,5</a:t>
            </a:r>
            <a:r>
              <a:rPr lang="ru-RU" sz="1100" dirty="0" smtClean="0">
                <a:solidFill>
                  <a:srgbClr val="000000"/>
                </a:solidFill>
              </a:rPr>
              <a:t> – по поставкам продукции, конечные пункты назначения которых  определены в агентском договоре (за исключением поставок приоритетной      продукции, осуществленных в 2023 году);</a:t>
            </a:r>
          </a:p>
          <a:p>
            <a:pPr>
              <a:defRPr/>
            </a:pPr>
            <a:r>
              <a:rPr lang="ru-RU" sz="1100" b="1" dirty="0" smtClean="0">
                <a:solidFill>
                  <a:srgbClr val="000000"/>
                </a:solidFill>
              </a:rPr>
              <a:t>1</a:t>
            </a:r>
            <a:r>
              <a:rPr lang="ru-RU" sz="1100" dirty="0" smtClean="0">
                <a:solidFill>
                  <a:srgbClr val="000000"/>
                </a:solidFill>
              </a:rPr>
              <a:t> – по поставкам приоритетной продукции, осуществленным в 2023 году </a:t>
            </a:r>
            <a:endParaRPr lang="ru-RU" sz="1400" b="1" u="sng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69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B9238BF-DCA9-4DE9-8810-12A8B2F5C596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49" name="Схема 48"/>
          <p:cNvGraphicFramePr/>
          <p:nvPr>
            <p:extLst>
              <p:ext uri="{D42A27DB-BD31-4B8C-83A1-F6EECF244321}">
                <p14:modId xmlns:p14="http://schemas.microsoft.com/office/powerpoint/2010/main" val="1168631278"/>
              </p:ext>
            </p:extLst>
          </p:nvPr>
        </p:nvGraphicFramePr>
        <p:xfrm>
          <a:off x="2210540" y="941271"/>
          <a:ext cx="9596429" cy="5135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3253" name="TextBox 8"/>
          <p:cNvSpPr txBox="1">
            <a:spLocks noChangeArrowheads="1"/>
          </p:cNvSpPr>
          <p:nvPr/>
        </p:nvSpPr>
        <p:spPr bwMode="auto">
          <a:xfrm>
            <a:off x="2087563" y="215900"/>
            <a:ext cx="86407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ОБЛАСТНЫЕ МЕРЫ ГОСУДАРСТВЕННОЙ ПОДДЕРЖКИ 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0090150" y="115888"/>
            <a:ext cx="866775" cy="936625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852002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1178E7B-9E7B-4DFA-86B9-D010B9D7B3A7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014374" y="692696"/>
          <a:ext cx="907300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96350729"/>
              </p:ext>
            </p:extLst>
          </p:nvPr>
        </p:nvGraphicFramePr>
        <p:xfrm>
          <a:off x="2822370" y="476271"/>
          <a:ext cx="7128792" cy="379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5302" name="TextBox 7"/>
          <p:cNvSpPr txBox="1">
            <a:spLocks noChangeArrowheads="1"/>
          </p:cNvSpPr>
          <p:nvPr/>
        </p:nvSpPr>
        <p:spPr bwMode="auto">
          <a:xfrm>
            <a:off x="3282378" y="12205"/>
            <a:ext cx="6710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+mn-lt"/>
              </a:rPr>
              <a:t>1. РАЗВИТИЕ МОЛОЧНОГО СКОТОВОДСТВА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62866"/>
              </p:ext>
            </p:extLst>
          </p:nvPr>
        </p:nvGraphicFramePr>
        <p:xfrm>
          <a:off x="2139951" y="895983"/>
          <a:ext cx="8937625" cy="476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10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233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36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00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5950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1705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Строительство/</a:t>
                      </a:r>
                    </a:p>
                    <a:p>
                      <a:pPr algn="ctr"/>
                      <a:r>
                        <a:rPr lang="ru-RU" sz="1000" baseline="0" dirty="0"/>
                        <a:t>реконструкция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Мощность объекта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Размер субсидии на скотоместо, тыс. руб.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Срок строительства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Предельный размер возмещения из бюджета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9766">
                <a:tc rowSpan="6">
                  <a:txBody>
                    <a:bodyPr/>
                    <a:lstStyle/>
                    <a:p>
                      <a:r>
                        <a:rPr lang="ru-RU" sz="1000" dirty="0"/>
                        <a:t>Строительство животноводческих объектов по производству молока </a:t>
                      </a:r>
                      <a:r>
                        <a:rPr lang="en-US" sz="1000" dirty="0"/>
                        <a:t>&lt;*&gt;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До 250</a:t>
                      </a:r>
                      <a:r>
                        <a:rPr lang="ru-RU" sz="1000" baseline="0" dirty="0"/>
                        <a:t> голов дойного стада КРС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70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1 год</a:t>
                      </a:r>
                    </a:p>
                  </a:txBody>
                  <a:tcPr marL="36000" marR="36000" marT="36000" marB="36000" anchor="ctr"/>
                </a:tc>
                <a:tc rowSpan="10"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50% от затраченных средств, но не более 50% сметной стоимости строительства (реконструкции) животноводческого объекта</a:t>
                      </a:r>
                    </a:p>
                    <a:p>
                      <a:pPr algn="l"/>
                      <a:endParaRPr lang="ru-RU" sz="1000" dirty="0"/>
                    </a:p>
                    <a:p>
                      <a:pPr algn="l"/>
                      <a:endParaRPr lang="ru-RU" sz="10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9766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От 251 до 399 голов дойного стада КРС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80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1,5 года</a:t>
                      </a: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9766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От 400 до 599 голов дойного стада КРС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120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2 года</a:t>
                      </a: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9766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От</a:t>
                      </a:r>
                      <a:r>
                        <a:rPr lang="ru-RU" sz="1000" baseline="0" dirty="0"/>
                        <a:t> 600 до 799 голов дойного стада КРС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140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2 года</a:t>
                      </a: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6751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Более 800 голов дойного стада КРС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160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2,5 года–</a:t>
                      </a:r>
                      <a:r>
                        <a:rPr lang="ru-RU" sz="1000" baseline="0" dirty="0"/>
                        <a:t>до 999 гол.</a:t>
                      </a:r>
                    </a:p>
                    <a:p>
                      <a:pPr algn="l"/>
                      <a:r>
                        <a:rPr lang="ru-RU" sz="1000" baseline="0" dirty="0"/>
                        <a:t>3,5 года–от 1000 гол.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4895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1439" marR="91439" marT="45690" marB="45690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Мелкого рогатого скота от 500 гол.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25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1 год</a:t>
                      </a: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7995022"/>
                  </a:ext>
                </a:extLst>
              </a:tr>
              <a:tr h="452748">
                <a:tc gridSpan="2">
                  <a:txBody>
                    <a:bodyPr/>
                    <a:lstStyle/>
                    <a:p>
                      <a:r>
                        <a:rPr lang="ru-RU" sz="1000" dirty="0"/>
                        <a:t>Строительство животноводческого помещения для содержания сухостойных коров, в том числе родильных отделений, помещений для выращивания ремонтного молодняка КРС, помещений для содержания быков-производителей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1 год</a:t>
                      </a: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18361710"/>
                  </a:ext>
                </a:extLst>
              </a:tr>
              <a:tr h="305831">
                <a:tc gridSpan="2">
                  <a:txBody>
                    <a:bodyPr/>
                    <a:lstStyle/>
                    <a:p>
                      <a:r>
                        <a:rPr lang="ru-RU" sz="1000" dirty="0"/>
                        <a:t>Реконструкция животноводческого помещения для содержания дойного стада КРС</a:t>
                      </a:r>
                      <a:r>
                        <a:rPr lang="ru-RU" sz="1000" baseline="0" dirty="0"/>
                        <a:t> с заменой доильного оборудования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1 год – до 250 гол.</a:t>
                      </a:r>
                    </a:p>
                    <a:p>
                      <a:pPr algn="l"/>
                      <a:r>
                        <a:rPr lang="ru-RU" sz="1000" dirty="0"/>
                        <a:t>2 года – более 250 гол.</a:t>
                      </a: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4039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Реконструкция животноводческого помещения для содержания дойного стада без замены доильного оборудования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35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1 год</a:t>
                      </a: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3410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Реконструкция животноводческого для содержания сухостойных коров, в том числе родильных отделений, помещений для содержания быков-производителей и помещений для выращивания ремонтного молодняка крупного рогатого скота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25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1 год</a:t>
                      </a: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3410">
                <a:tc gridSpan="2">
                  <a:txBody>
                    <a:bodyPr/>
                    <a:lstStyle/>
                    <a:p>
                      <a:r>
                        <a:rPr lang="ru-RU" sz="1000"/>
                        <a:t>Реконструкции животноводческих объектов для содержания дойного стада мелкого рогатого скота от 500 гол.</a:t>
                      </a:r>
                      <a:endParaRPr lang="ru-RU" sz="1000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15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1 год</a:t>
                      </a:r>
                    </a:p>
                    <a:p>
                      <a:pPr algn="l"/>
                      <a:endParaRPr lang="ru-RU" sz="1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endParaRPr lang="ru-RU" sz="11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="" xmlns:a16="http://schemas.microsoft.com/office/drawing/2014/main" val="2623227478"/>
                  </a:ext>
                </a:extLst>
              </a:tr>
              <a:tr h="517055">
                <a:tc gridSpan="2">
                  <a:txBody>
                    <a:bodyPr/>
                    <a:lstStyle/>
                    <a:p>
                      <a:r>
                        <a:rPr lang="ru-RU" sz="1000" dirty="0"/>
                        <a:t>Реконструкции животноводческих объектов для содержания мелкого рогатого скота в сухостойный период, в том числе родильных отделений и помещений для выращивания ремонтного молодняка МРС от 500 гол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1 год</a:t>
                      </a:r>
                    </a:p>
                    <a:p>
                      <a:pPr algn="l"/>
                      <a:endParaRPr lang="ru-RU" sz="10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endParaRPr lang="ru-RU" sz="11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="" xmlns:a16="http://schemas.microsoft.com/office/drawing/2014/main" val="1829021433"/>
                  </a:ext>
                </a:extLst>
              </a:tr>
            </a:tbl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2139950" y="5687892"/>
            <a:ext cx="8995220" cy="1154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100" dirty="0">
                <a:solidFill>
                  <a:schemeClr val="tx1"/>
                </a:solidFill>
              </a:rPr>
              <a:t>&lt;*&gt; </a:t>
            </a:r>
            <a:r>
              <a:rPr lang="ru-RU" sz="1100" dirty="0">
                <a:solidFill>
                  <a:schemeClr val="tx1"/>
                </a:solidFill>
              </a:rPr>
              <a:t>Получатель обязуется: </a:t>
            </a:r>
          </a:p>
          <a:p>
            <a:pPr marL="171450" indent="-171450">
              <a:buFontTx/>
              <a:buChar char="-"/>
              <a:defRPr/>
            </a:pPr>
            <a:r>
              <a:rPr lang="ru-RU" sz="1100" dirty="0">
                <a:solidFill>
                  <a:schemeClr val="tx1"/>
                </a:solidFill>
              </a:rPr>
              <a:t>увеличить поголовье дойного стада КРС не менее чем на 30% от количества голов дойного стада, предусмотренного проектной документацией, по сравнению с поголовьем дойного стада на 1 января года, в котором принято решение о включении животноводческого объекта в Перечень</a:t>
            </a:r>
          </a:p>
          <a:p>
            <a:pPr marL="171450" indent="-171450">
              <a:buFontTx/>
              <a:buChar char="-"/>
              <a:defRPr/>
            </a:pPr>
            <a:r>
              <a:rPr lang="ru-RU" sz="1100" dirty="0">
                <a:solidFill>
                  <a:schemeClr val="tx1"/>
                </a:solidFill>
              </a:rPr>
              <a:t>увеличить поголовье дойного стада МРС не менее чем до количества голов дойного стада, предусмотренного проектной документацией, в течении 2-х лет с даты получения разрешения на ввод в эксплуатацию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E1A7F50-767C-44AC-854C-A9D466361315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444628" y="815798"/>
          <a:ext cx="7128792" cy="452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7351" name="TextBox 6"/>
          <p:cNvSpPr txBox="1">
            <a:spLocks noChangeArrowheads="1"/>
          </p:cNvSpPr>
          <p:nvPr/>
        </p:nvSpPr>
        <p:spPr bwMode="auto">
          <a:xfrm>
            <a:off x="3597275" y="142875"/>
            <a:ext cx="62187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+mn-lt"/>
              </a:rPr>
              <a:t>2. РАЗВИТИЕ МЯСНОГО СКОТОВОДСТВА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743716"/>
              </p:ext>
            </p:extLst>
          </p:nvPr>
        </p:nvGraphicFramePr>
        <p:xfrm>
          <a:off x="2182813" y="1341438"/>
          <a:ext cx="8907463" cy="2632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9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75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511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11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7371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241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Строительство/</a:t>
                      </a:r>
                      <a:r>
                        <a:rPr lang="ru-RU" sz="1200" baseline="0" dirty="0"/>
                        <a:t>реконструкция</a:t>
                      </a:r>
                      <a:endParaRPr lang="ru-RU" sz="1200" dirty="0"/>
                    </a:p>
                  </a:txBody>
                  <a:tcPr marL="91431" marR="91431" marT="45687" marB="456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Мощность объекта</a:t>
                      </a:r>
                    </a:p>
                  </a:txBody>
                  <a:tcPr marL="91431" marR="91431" marT="45687" marB="456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Размер субсидии</a:t>
                      </a:r>
                    </a:p>
                  </a:txBody>
                  <a:tcPr marL="91431" marR="91431" marT="45687" marB="456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Срок строительства</a:t>
                      </a:r>
                    </a:p>
                  </a:txBody>
                  <a:tcPr marL="91431" marR="91431" marT="45687" marB="456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Предельный размер возмещения из бюджета</a:t>
                      </a:r>
                    </a:p>
                  </a:txBody>
                  <a:tcPr marL="91431" marR="91431" marT="45687" marB="4568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2622">
                <a:tc rowSpan="2">
                  <a:txBody>
                    <a:bodyPr/>
                    <a:lstStyle/>
                    <a:p>
                      <a:r>
                        <a:rPr lang="ru-RU" sz="1200" dirty="0"/>
                        <a:t>Строительство животноводческих объектов для содержания КРС специализированных мясных пород</a:t>
                      </a:r>
                    </a:p>
                  </a:txBody>
                  <a:tcPr marL="91431" marR="91431" marT="45687" marB="45687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Более 100</a:t>
                      </a:r>
                      <a:r>
                        <a:rPr lang="ru-RU" sz="1200" baseline="0" dirty="0"/>
                        <a:t> голов маточного поголовья</a:t>
                      </a:r>
                      <a:endParaRPr lang="ru-RU" sz="1200" dirty="0"/>
                    </a:p>
                  </a:txBody>
                  <a:tcPr marL="91431" marR="91431" marT="45687" marB="456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40 тыс. руб. на скотоместо маточного поголовья</a:t>
                      </a:r>
                    </a:p>
                  </a:txBody>
                  <a:tcPr marL="91431" marR="91431" marT="45687" marB="45687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 год</a:t>
                      </a:r>
                    </a:p>
                  </a:txBody>
                  <a:tcPr marL="91431" marR="91431" marT="45687" marB="45687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50% от затраченных средств, но не более 50% сметной стоимости строительства (реконструкции) животноводческого объекта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marL="91431" marR="91431" marT="45687" marB="4568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2622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До 100</a:t>
                      </a:r>
                      <a:r>
                        <a:rPr lang="ru-RU" sz="1200" baseline="0" dirty="0"/>
                        <a:t> голов маточного поголовья</a:t>
                      </a:r>
                      <a:endParaRPr lang="ru-RU" sz="1200" dirty="0"/>
                    </a:p>
                  </a:txBody>
                  <a:tcPr marL="91431" marR="91431" marT="45687" marB="456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 тыс. руб. на скотоместо маточного поголовья</a:t>
                      </a:r>
                    </a:p>
                  </a:txBody>
                  <a:tcPr marL="91431" marR="91431" marT="45687" marB="45687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2622">
                <a:tc gridSpan="2">
                  <a:txBody>
                    <a:bodyPr/>
                    <a:lstStyle/>
                    <a:p>
                      <a:r>
                        <a:rPr lang="ru-RU" sz="1200" dirty="0"/>
                        <a:t>Реконструкция животноводческих объектов для содержания КРС специализированных мясных пород</a:t>
                      </a:r>
                    </a:p>
                  </a:txBody>
                  <a:tcPr marL="91431" marR="91431" marT="45687" marB="45687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 тыс. руб. на скотоместо маточного поголовья</a:t>
                      </a:r>
                    </a:p>
                  </a:txBody>
                  <a:tcPr marL="91431" marR="91431" marT="45687" marB="45687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2182812" y="4181475"/>
            <a:ext cx="8866899" cy="2492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</a:rPr>
              <a:t>1. В течение 24 месяцев после завершения строительства животноводческого объекта маточное поголовье КРС специализированных мясных пород на построенном (реконструированном) животноводческом объекте должно соответствовать количеству скотомест маточного поголовья, определенному проектной документацией, и подтверждаться актом комиссии Управления.</a:t>
            </a: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</a:rPr>
              <a:t>2. Получатель обязан использовать построенный животноводческий объект для целей содержания маточного поголовья КРС специализированных мясных пород в течении не менее 5 лет с момента ввода указанного объекта в эксплуатацию.</a:t>
            </a: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</a:rPr>
              <a:t>3. Получатель обязуется не снижать маточное поголовье КРС специализированных мясных пород в течении пять лет с момента ввода животноводческого объекта в эксплуатацию.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D13AD0B-3A79-44D7-B9AE-78BFA7011416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221249"/>
              </p:ext>
            </p:extLst>
          </p:nvPr>
        </p:nvGraphicFramePr>
        <p:xfrm>
          <a:off x="2115602" y="841731"/>
          <a:ext cx="9023297" cy="446583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7099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337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796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44817">
                <a:tc rowSpan="2"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Оборудование и техника</a:t>
                      </a: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Размер возмещения из областного бюджета</a:t>
                      </a: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83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Приобретение</a:t>
                      </a:r>
                      <a:r>
                        <a:rPr lang="ru-RU" sz="1150" baseline="0" dirty="0"/>
                        <a:t> за собственные или заемные средства</a:t>
                      </a:r>
                      <a:endParaRPr lang="ru-RU" sz="115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Приобретение</a:t>
                      </a:r>
                      <a:r>
                        <a:rPr lang="ru-RU" sz="1150" baseline="0" dirty="0"/>
                        <a:t> по договору лизинга</a:t>
                      </a:r>
                      <a:endParaRPr lang="ru-RU" sz="115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8345">
                <a:tc>
                  <a:txBody>
                    <a:bodyPr/>
                    <a:lstStyle/>
                    <a:p>
                      <a:pPr algn="l"/>
                      <a:r>
                        <a:rPr lang="ru-RU" sz="1150" dirty="0"/>
                        <a:t>1. Стационарное оборудование по сушке и очистке зерна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50% от стоимости</a:t>
                      </a:r>
                      <a:r>
                        <a:rPr lang="ru-RU" sz="1150" baseline="0" dirty="0"/>
                        <a:t> (не более 10000 тыс. руб.)</a:t>
                      </a:r>
                      <a:endParaRPr lang="ru-RU" sz="115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100% от первоначального взноса (</a:t>
                      </a:r>
                      <a:r>
                        <a:rPr lang="ru-RU" sz="1150" baseline="0" dirty="0"/>
                        <a:t>не более </a:t>
                      </a:r>
                    </a:p>
                    <a:p>
                      <a:pPr algn="ctr"/>
                      <a:r>
                        <a:rPr lang="ru-RU" sz="1150" baseline="0" dirty="0"/>
                        <a:t>10000 тыс. руб. и 50% стоимости предмета лизинга)</a:t>
                      </a:r>
                      <a:endParaRPr lang="ru-RU" sz="115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8345">
                <a:tc>
                  <a:txBody>
                    <a:bodyPr/>
                    <a:lstStyle/>
                    <a:p>
                      <a:pPr algn="l"/>
                      <a:r>
                        <a:rPr lang="ru-RU" sz="1150" dirty="0"/>
                        <a:t>2. Передвижное оборудование по сушке зерна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30% от стоимости (не более 6000 тыс. руб.)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100% от первоначального взноса (не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6000 тыс. руб. </a:t>
                      </a:r>
                      <a:r>
                        <a:rPr lang="ru-RU" sz="1150" baseline="0" dirty="0"/>
                        <a:t>и 30% стоимости предмета лизинга)</a:t>
                      </a:r>
                      <a:endParaRPr kumimoji="0" lang="ru-RU" sz="11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8345">
                <a:tc>
                  <a:txBody>
                    <a:bodyPr/>
                    <a:lstStyle/>
                    <a:p>
                      <a:pPr algn="l"/>
                      <a:r>
                        <a:rPr lang="ru-RU" sz="1150" dirty="0"/>
                        <a:t>3.</a:t>
                      </a:r>
                      <a:r>
                        <a:rPr lang="ru-RU" sz="1150" baseline="0" dirty="0"/>
                        <a:t> Оборудование по производству витаминно-травяной муки</a:t>
                      </a:r>
                      <a:endParaRPr lang="ru-RU" sz="115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50% от стоимости</a:t>
                      </a:r>
                      <a:r>
                        <a:rPr lang="ru-RU" sz="1150" baseline="0" dirty="0"/>
                        <a:t> (не более 10000 тыс. руб.)</a:t>
                      </a:r>
                      <a:endParaRPr lang="ru-RU" sz="115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100% от первоначального взноса (</a:t>
                      </a:r>
                      <a:r>
                        <a:rPr lang="ru-RU" sz="1150" baseline="0" dirty="0"/>
                        <a:t>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10000 тыс. руб. и 50% стоимости предмета лизинга)</a:t>
                      </a:r>
                      <a:endParaRPr lang="ru-RU" sz="115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3131269543"/>
                  </a:ext>
                </a:extLst>
              </a:tr>
              <a:tr h="938930">
                <a:tc>
                  <a:txBody>
                    <a:bodyPr/>
                    <a:lstStyle/>
                    <a:p>
                      <a:pPr algn="l"/>
                      <a:r>
                        <a:rPr lang="ru-RU" sz="1150" dirty="0"/>
                        <a:t>4. Жатки соевые</a:t>
                      </a:r>
                      <a:r>
                        <a:rPr lang="ru-RU" sz="1150" baseline="0" dirty="0"/>
                        <a:t> и </a:t>
                      </a:r>
                      <a:r>
                        <a:rPr lang="ru-RU" sz="1150" dirty="0"/>
                        <a:t>кукурузные,</a:t>
                      </a:r>
                    </a:p>
                    <a:p>
                      <a:pPr algn="l"/>
                      <a:r>
                        <a:rPr lang="ru-RU" sz="1150" baseline="0" dirty="0" err="1"/>
                        <a:t>плющилки</a:t>
                      </a:r>
                      <a:r>
                        <a:rPr lang="ru-RU" sz="1150" baseline="0" dirty="0"/>
                        <a:t> зерна (вальцевые мельницы), смесители-раздатчики и </a:t>
                      </a:r>
                      <a:r>
                        <a:rPr lang="ru-RU" sz="1150" baseline="0" dirty="0" err="1"/>
                        <a:t>измельчители</a:t>
                      </a:r>
                      <a:endParaRPr lang="ru-RU" sz="115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30% от стоимости (не более 1000 тыс. руб.) -для жаток соевых и кукурузных, смесителей-раздатчиков; (не более 750 тыс. руб.) – для </a:t>
                      </a:r>
                      <a:r>
                        <a:rPr kumimoji="0" lang="ru-RU" sz="11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плющилок</a:t>
                      </a:r>
                      <a:r>
                        <a:rPr kumimoji="0" lang="ru-RU" sz="11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зерна (вальцевых мельниц) и </a:t>
                      </a:r>
                      <a:r>
                        <a:rPr kumimoji="0" lang="ru-RU" sz="11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измельчителей</a:t>
                      </a:r>
                      <a:r>
                        <a:rPr kumimoji="0" lang="ru-RU" sz="11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100% от первоначального взноса (не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1000 тыс. руб. </a:t>
                      </a:r>
                      <a:r>
                        <a:rPr lang="ru-RU" sz="1150" baseline="0" dirty="0"/>
                        <a:t>и 30% стоимости предмета лизинга; 750 тыс. руб. и 30%  стоимости предмета лизинга)</a:t>
                      </a:r>
                      <a:endParaRPr kumimoji="0" lang="ru-RU" sz="11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2162570687"/>
                  </a:ext>
                </a:extLst>
              </a:tr>
              <a:tr h="418345">
                <a:tc>
                  <a:txBody>
                    <a:bodyPr/>
                    <a:lstStyle/>
                    <a:p>
                      <a:pPr algn="l"/>
                      <a:r>
                        <a:rPr lang="ru-RU" sz="1150" dirty="0"/>
                        <a:t>5. </a:t>
                      </a:r>
                      <a:r>
                        <a:rPr lang="ru-RU" sz="1150" dirty="0" err="1"/>
                        <a:t>Мульчеры</a:t>
                      </a:r>
                      <a:r>
                        <a:rPr lang="ru-RU" sz="1150" dirty="0"/>
                        <a:t> (</a:t>
                      </a:r>
                      <a:r>
                        <a:rPr lang="ru-RU" sz="1150" dirty="0" err="1"/>
                        <a:t>ротоваторы</a:t>
                      </a:r>
                      <a:r>
                        <a:rPr lang="ru-RU" sz="1150" dirty="0"/>
                        <a:t>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50% от стоимости (не более 1500 тыс. руб.)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100% от первоначального взноса (не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1500 тыс. руб. </a:t>
                      </a:r>
                      <a:r>
                        <a:rPr lang="ru-RU" sz="1150" baseline="0" dirty="0"/>
                        <a:t>и 50% стоимости предмета лизинга)</a:t>
                      </a:r>
                      <a:endParaRPr lang="ru-RU" sz="115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8345">
                <a:tc>
                  <a:txBody>
                    <a:bodyPr/>
                    <a:lstStyle/>
                    <a:p>
                      <a:pPr algn="l"/>
                      <a:r>
                        <a:rPr lang="ru-RU" sz="1150" dirty="0"/>
                        <a:t>6. Тракторы с мощность двигателя</a:t>
                      </a:r>
                      <a:r>
                        <a:rPr lang="ru-RU" sz="1150" baseline="0" dirty="0"/>
                        <a:t> до 150 </a:t>
                      </a:r>
                      <a:r>
                        <a:rPr lang="ru-RU" sz="1150" baseline="0" dirty="0" err="1"/>
                        <a:t>л.с</a:t>
                      </a:r>
                      <a:r>
                        <a:rPr lang="ru-RU" sz="1150" baseline="0" dirty="0"/>
                        <a:t>.</a:t>
                      </a:r>
                      <a:endParaRPr lang="ru-RU" sz="115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30% от стоимости (</a:t>
                      </a:r>
                      <a:r>
                        <a:rPr lang="ru-RU" sz="1150" baseline="0" dirty="0"/>
                        <a:t>не более 750 тыс. руб.)</a:t>
                      </a:r>
                      <a:endParaRPr lang="ru-RU" sz="115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 </a:t>
                      </a:r>
                      <a:r>
                        <a:rPr lang="ru-RU" sz="1150" baseline="0" dirty="0"/>
                        <a:t> 10</a:t>
                      </a:r>
                      <a:r>
                        <a:rPr lang="ru-RU" sz="1150" dirty="0"/>
                        <a:t>0% от первоначального взноса (</a:t>
                      </a:r>
                      <a:r>
                        <a:rPr lang="ru-RU" sz="1150" baseline="0" dirty="0"/>
                        <a:t>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750 тыс. руб. и 30% стоимости предмета лизинга)</a:t>
                      </a:r>
                      <a:endParaRPr lang="ru-RU" sz="115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541723709"/>
                  </a:ext>
                </a:extLst>
              </a:tr>
              <a:tr h="7351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7. Тракторы с мощность двигателя</a:t>
                      </a:r>
                      <a:r>
                        <a:rPr lang="ru-RU" sz="1150" baseline="0" dirty="0"/>
                        <a:t> от 150 л.с. до 250 л.с., з</a:t>
                      </a:r>
                      <a:r>
                        <a:rPr lang="ru-RU" sz="1150" dirty="0"/>
                        <a:t>ерноуборочные</a:t>
                      </a:r>
                      <a:r>
                        <a:rPr lang="ru-RU" sz="1150" baseline="0" dirty="0"/>
                        <a:t> комбайны с мощностью до 250 </a:t>
                      </a:r>
                      <a:r>
                        <a:rPr lang="ru-RU" sz="1150" baseline="0" dirty="0" err="1"/>
                        <a:t>л.с</a:t>
                      </a:r>
                      <a:r>
                        <a:rPr lang="ru-RU" sz="1150" baseline="0" dirty="0"/>
                        <a:t>.</a:t>
                      </a:r>
                      <a:endParaRPr lang="ru-RU" sz="115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30% от стоимости (</a:t>
                      </a:r>
                      <a:r>
                        <a:rPr lang="ru-RU" sz="1150" baseline="0" dirty="0"/>
                        <a:t>не более 2250 тыс. руб.)</a:t>
                      </a:r>
                      <a:endParaRPr lang="ru-RU" sz="115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100% от первоначального взноса (</a:t>
                      </a:r>
                      <a:r>
                        <a:rPr lang="ru-RU" sz="1150" baseline="0" dirty="0"/>
                        <a:t>не более   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2250 тыс. руб. и 30% стоимости предмета лизинга)</a:t>
                      </a:r>
                      <a:endParaRPr lang="ru-RU" sz="115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514939647"/>
              </p:ext>
            </p:extLst>
          </p:nvPr>
        </p:nvGraphicFramePr>
        <p:xfrm>
          <a:off x="2144711" y="438210"/>
          <a:ext cx="9023297" cy="339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9437" name="TextBox 15"/>
          <p:cNvSpPr txBox="1">
            <a:spLocks noChangeArrowheads="1"/>
          </p:cNvSpPr>
          <p:nvPr/>
        </p:nvSpPr>
        <p:spPr bwMode="auto">
          <a:xfrm>
            <a:off x="2194616" y="22495"/>
            <a:ext cx="90232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+mn-lt"/>
              </a:rPr>
              <a:t>3. ТЕХНИЧЕСКАЯ И ТЕХНОЛОГИЧЕСКАЯ МОДЕРНИЗАЦИЯ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4711" y="5407912"/>
            <a:ext cx="9073201" cy="1265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u="sng" dirty="0">
                <a:solidFill>
                  <a:schemeClr val="tx1"/>
                </a:solidFill>
              </a:rPr>
              <a:t>Условия: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- получатель обязуется не снижать посевные площади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- приобретение новых (не </a:t>
            </a:r>
            <a:r>
              <a:rPr lang="ru-RU" sz="1400" dirty="0" err="1">
                <a:solidFill>
                  <a:schemeClr val="tx1"/>
                </a:solidFill>
              </a:rPr>
              <a:t>эксплуатировавшихся</a:t>
            </a:r>
            <a:r>
              <a:rPr lang="ru-RU" sz="1400" dirty="0">
                <a:solidFill>
                  <a:schemeClr val="tx1"/>
                </a:solidFill>
              </a:rPr>
              <a:t>) оборудования, техники;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- запрещено отчуждать приобретенные технику, оборудование в течение 5 лет с даты их приобретения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19764C1-0D34-45B8-9995-29B3964AADDA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669092" y="219746"/>
            <a:ext cx="906087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НАПРАВЛЕНИЯ ГОСУДАРСТВЕННОЙ ПОДДЕРЖКИ АГРОПРОМЫШЛЕННОГО КОМПЛЕКСА В 2024 ГОДУ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323663" y="3606799"/>
            <a:ext cx="3036415" cy="863601"/>
            <a:chOff x="669585" y="1585571"/>
            <a:chExt cx="3658299" cy="88920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69585" y="1585571"/>
              <a:ext cx="3642558" cy="889206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685326" y="1585571"/>
              <a:ext cx="3642558" cy="7703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2289" tIns="57150" rIns="57150" bIns="57150" numCol="1" spcCol="1270" anchor="ctr" anchorCtr="0">
              <a:noAutofit/>
            </a:bodyPr>
            <a:lstStyle/>
            <a:p>
              <a:pPr marL="85725" lvl="0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500" dirty="0"/>
                <a:t>7. Гранты на развитие сельского туризма</a:t>
              </a:r>
              <a:endParaRPr lang="ru-RU" sz="1500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275572" y="1258826"/>
            <a:ext cx="3030073" cy="1188928"/>
            <a:chOff x="685326" y="1585570"/>
            <a:chExt cx="3642558" cy="889207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685326" y="1585571"/>
              <a:ext cx="3642558" cy="889206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867370" y="1585570"/>
              <a:ext cx="3460514" cy="889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2289" tIns="57150" rIns="57150" bIns="57150" numCol="1" spcCol="1270" anchor="ctr" anchorCtr="0">
              <a:noAutofit/>
            </a:bodyPr>
            <a:lstStyle/>
            <a:p>
              <a:pPr marL="1588" lvl="0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500" dirty="0"/>
                <a:t>1. Субсидия на поддержку приоритетных направлений АПК и развития малых форм хозяйствования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755" y="1165388"/>
            <a:ext cx="762950" cy="825881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5560231" y="1173855"/>
            <a:ext cx="3034842" cy="1326374"/>
            <a:chOff x="-3151047" y="1496726"/>
            <a:chExt cx="3585973" cy="100899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-3151047" y="1561365"/>
              <a:ext cx="3556820" cy="844855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TextBox 24"/>
            <p:cNvSpPr txBox="1"/>
            <p:nvPr/>
          </p:nvSpPr>
          <p:spPr>
            <a:xfrm>
              <a:off x="-3143472" y="1496726"/>
              <a:ext cx="3578398" cy="10089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2289" tIns="57150" rIns="57150" bIns="57150" numCol="1" spcCol="1270" anchor="ctr" anchorCtr="0">
              <a:noAutofit/>
            </a:bodyPr>
            <a:lstStyle/>
            <a:p>
              <a:pPr marL="85725" lvl="0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500" dirty="0"/>
                <a:t>2. Федеральное льготное кредитование</a:t>
              </a: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5479420" y="1331298"/>
            <a:ext cx="663535" cy="62092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Группа 3"/>
          <p:cNvGrpSpPr/>
          <p:nvPr/>
        </p:nvGrpSpPr>
        <p:grpSpPr>
          <a:xfrm>
            <a:off x="8751848" y="1258827"/>
            <a:ext cx="3100686" cy="1110604"/>
            <a:chOff x="12016602" y="1068218"/>
            <a:chExt cx="3100688" cy="1047903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12016602" y="1068218"/>
              <a:ext cx="3100688" cy="1047903"/>
              <a:chOff x="8469974" y="183804"/>
              <a:chExt cx="3726806" cy="1095322"/>
            </a:xfrm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8469974" y="183804"/>
                <a:ext cx="3642558" cy="1095320"/>
              </a:xfrm>
              <a:prstGeom prst="rect">
                <a:avLst/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TextBox 30"/>
              <p:cNvSpPr txBox="1"/>
              <p:nvPr/>
            </p:nvSpPr>
            <p:spPr>
              <a:xfrm>
                <a:off x="8554224" y="255277"/>
                <a:ext cx="3642556" cy="102384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2289" tIns="57150" rIns="57150" bIns="57150" numCol="1" spcCol="1270" anchor="ctr" anchorCtr="0">
                <a:noAutofit/>
              </a:bodyPr>
              <a:lstStyle/>
              <a:p>
                <a:pPr marL="85725" lvl="0"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500" dirty="0"/>
                  <a:t>3. Возмещение прямых понесенных затрат на создание и модернизацию объектов АПК</a:t>
                </a:r>
              </a:p>
            </p:txBody>
          </p:sp>
        </p:grp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86700" y="1068218"/>
              <a:ext cx="596639" cy="627847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2199560" y="2500227"/>
            <a:ext cx="3106085" cy="960967"/>
            <a:chOff x="8584456" y="2301442"/>
            <a:chExt cx="3229893" cy="960967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8783754" y="2406390"/>
              <a:ext cx="3030595" cy="856019"/>
              <a:chOff x="685326" y="1585571"/>
              <a:chExt cx="3642558" cy="889206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685326" y="1585571"/>
                <a:ext cx="3642558" cy="889206"/>
              </a:xfrm>
              <a:prstGeom prst="rect">
                <a:avLst/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TextBox 33"/>
              <p:cNvSpPr txBox="1"/>
              <p:nvPr/>
            </p:nvSpPr>
            <p:spPr>
              <a:xfrm>
                <a:off x="685326" y="1585571"/>
                <a:ext cx="3642558" cy="8892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2289" tIns="57150" rIns="57150" bIns="57150" numCol="1" spcCol="1270" anchor="ctr" anchorCtr="0">
                <a:noAutofit/>
              </a:bodyPr>
              <a:lstStyle/>
              <a:p>
                <a:pPr marL="85725" lvl="0"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500" dirty="0"/>
                  <a:t>4. Эффективное вовлечение в оборот сельхозземель (мелиорация)</a:t>
                </a:r>
              </a:p>
            </p:txBody>
          </p:sp>
        </p:grp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84456" y="2301442"/>
              <a:ext cx="772767" cy="667180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5551921" y="3642737"/>
            <a:ext cx="3030595" cy="827509"/>
            <a:chOff x="685326" y="1732844"/>
            <a:chExt cx="3642558" cy="74193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685326" y="1732844"/>
              <a:ext cx="3642558" cy="741933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TextBox 39"/>
            <p:cNvSpPr txBox="1"/>
            <p:nvPr/>
          </p:nvSpPr>
          <p:spPr>
            <a:xfrm>
              <a:off x="685326" y="1732844"/>
              <a:ext cx="3642558" cy="6265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2289" tIns="57150" rIns="57150" bIns="57150" numCol="1" spcCol="1270" anchor="ctr" anchorCtr="0">
              <a:noAutofit/>
            </a:bodyPr>
            <a:lstStyle/>
            <a:p>
              <a:pPr marL="85725" lvl="0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500" dirty="0"/>
                <a:t>8. Субсидии производителям картофеля и овощей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8749325" y="3484186"/>
            <a:ext cx="3033119" cy="940479"/>
            <a:chOff x="5475854" y="3470517"/>
            <a:chExt cx="3122586" cy="940478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5478452" y="3560099"/>
              <a:ext cx="3119988" cy="850896"/>
              <a:chOff x="599224" y="1585379"/>
              <a:chExt cx="3750001" cy="889399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685326" y="1585571"/>
                <a:ext cx="3642558" cy="889207"/>
              </a:xfrm>
              <a:prstGeom prst="rect">
                <a:avLst/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3" name="TextBox 42"/>
              <p:cNvSpPr txBox="1"/>
              <p:nvPr/>
            </p:nvSpPr>
            <p:spPr>
              <a:xfrm>
                <a:off x="599224" y="1585379"/>
                <a:ext cx="3750001" cy="88920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2289" tIns="57150" rIns="57150" bIns="57150" numCol="1" spcCol="1270" anchor="ctr" anchorCtr="0">
                <a:noAutofit/>
              </a:bodyPr>
              <a:lstStyle/>
              <a:p>
                <a:pPr marL="85725" lvl="0"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500" dirty="0"/>
                  <a:t>9. Федеральный проект «Экспорт продукции агропромышленного комплекса»</a:t>
                </a:r>
              </a:p>
            </p:txBody>
          </p:sp>
        </p:grp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75854" y="3470517"/>
              <a:ext cx="689002" cy="632591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8751847" y="2600113"/>
            <a:ext cx="3030595" cy="850711"/>
            <a:chOff x="685326" y="1585571"/>
            <a:chExt cx="3642558" cy="889206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685326" y="1585571"/>
              <a:ext cx="3642558" cy="889206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TextBox 49"/>
            <p:cNvSpPr txBox="1"/>
            <p:nvPr/>
          </p:nvSpPr>
          <p:spPr>
            <a:xfrm>
              <a:off x="685326" y="1585571"/>
              <a:ext cx="3642558" cy="889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2289" tIns="57150" rIns="57150" bIns="57150" numCol="1" spcCol="1270" anchor="ctr" anchorCtr="0">
              <a:noAutofit/>
            </a:bodyPr>
            <a:lstStyle/>
            <a:p>
              <a:pPr marL="85725" lvl="0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500" dirty="0"/>
                <a:t>6. Федеральный проект «Акселерация субъектов малого и среднего предпринимательства»</a:t>
              </a: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/>
          <a:srcRect l="-20320" t="-1490" b="1490"/>
          <a:stretch/>
        </p:blipFill>
        <p:spPr>
          <a:xfrm>
            <a:off x="8624457" y="2510025"/>
            <a:ext cx="794128" cy="657382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2179756" y="4450139"/>
            <a:ext cx="6457260" cy="878910"/>
            <a:chOff x="276239" y="4620952"/>
            <a:chExt cx="6457260" cy="1253041"/>
          </a:xfrm>
        </p:grpSpPr>
        <p:grpSp>
          <p:nvGrpSpPr>
            <p:cNvPr id="57" name="Группа 56"/>
            <p:cNvGrpSpPr/>
            <p:nvPr/>
          </p:nvGrpSpPr>
          <p:grpSpPr>
            <a:xfrm>
              <a:off x="420146" y="5023282"/>
              <a:ext cx="6313353" cy="850711"/>
              <a:chOff x="-1030983" y="780240"/>
              <a:chExt cx="5745345" cy="889206"/>
            </a:xfrm>
            <a:solidFill>
              <a:schemeClr val="bg1"/>
            </a:solidFill>
          </p:grpSpPr>
          <p:sp>
            <p:nvSpPr>
              <p:cNvPr id="58" name="Прямоугольник 57"/>
              <p:cNvSpPr/>
              <p:nvPr/>
            </p:nvSpPr>
            <p:spPr>
              <a:xfrm>
                <a:off x="-1030983" y="780240"/>
                <a:ext cx="5745345" cy="889206"/>
              </a:xfrm>
              <a:prstGeom prst="rect">
                <a:avLst/>
              </a:prstGeom>
              <a:grpFill/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9" name="TextBox 58"/>
              <p:cNvSpPr txBox="1"/>
              <p:nvPr/>
            </p:nvSpPr>
            <p:spPr>
              <a:xfrm>
                <a:off x="-980926" y="966084"/>
                <a:ext cx="5683859" cy="70336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2289" tIns="57150" rIns="57150" bIns="57150" numCol="1" spcCol="1270" anchor="ctr" anchorCtr="0">
                <a:noAutofit/>
              </a:bodyPr>
              <a:lstStyle/>
              <a:p>
                <a:pPr marL="273050" lvl="0"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500" dirty="0"/>
                  <a:t>         Областные меры государственной поддержки</a:t>
                </a:r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6239" y="4620952"/>
              <a:ext cx="703023" cy="1126066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5360078" y="2426197"/>
            <a:ext cx="3222438" cy="1024628"/>
            <a:chOff x="2083207" y="2227412"/>
            <a:chExt cx="3222438" cy="1024628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2275571" y="2406389"/>
              <a:ext cx="3030074" cy="845651"/>
              <a:chOff x="685326" y="1585570"/>
              <a:chExt cx="3642558" cy="889207"/>
            </a:xfrm>
          </p:grpSpPr>
          <p:sp>
            <p:nvSpPr>
              <p:cNvPr id="36" name="Прямоугольник 35"/>
              <p:cNvSpPr/>
              <p:nvPr/>
            </p:nvSpPr>
            <p:spPr>
              <a:xfrm>
                <a:off x="685326" y="1585571"/>
                <a:ext cx="3642558" cy="889206"/>
              </a:xfrm>
              <a:prstGeom prst="rect">
                <a:avLst/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TextBox 36"/>
              <p:cNvSpPr txBox="1"/>
              <p:nvPr/>
            </p:nvSpPr>
            <p:spPr>
              <a:xfrm>
                <a:off x="685326" y="1585570"/>
                <a:ext cx="3642558" cy="8892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2289" tIns="57150" rIns="57150" bIns="57150" numCol="1" spcCol="1270" anchor="ctr" anchorCtr="0">
                <a:noAutofit/>
              </a:bodyPr>
              <a:lstStyle/>
              <a:p>
                <a:pPr marL="85725" lvl="0"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500" dirty="0"/>
                  <a:t>5. Субсидии производителям зерновых культур</a:t>
                </a:r>
              </a:p>
            </p:txBody>
          </p:sp>
        </p:grpSp>
        <p:pic>
          <p:nvPicPr>
            <p:cNvPr id="7270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3207" y="2227412"/>
              <a:ext cx="768436" cy="75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2707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1" r="14703"/>
          <a:stretch/>
        </p:blipFill>
        <p:spPr bwMode="auto">
          <a:xfrm>
            <a:off x="2172327" y="3606799"/>
            <a:ext cx="710452" cy="65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avatars.mds.yandex.net/i?id=10fab0d81540ffbb954f67921a3d5d2fff39e6e7-12714263-images-thumbs&amp;n=1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r="11255"/>
          <a:stretch/>
        </p:blipFill>
        <p:spPr bwMode="auto">
          <a:xfrm>
            <a:off x="5376905" y="3570329"/>
            <a:ext cx="814337" cy="72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764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2668D20-4143-414E-B586-3D2B336371C2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424129"/>
              </p:ext>
            </p:extLst>
          </p:nvPr>
        </p:nvGraphicFramePr>
        <p:xfrm>
          <a:off x="2239276" y="911065"/>
          <a:ext cx="8856663" cy="488290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0813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444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308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4379">
                <a:tc rowSpan="2"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Оборудование и техника</a:t>
                      </a:r>
                    </a:p>
                  </a:txBody>
                  <a:tcPr marL="91437" marR="91437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Размер возмещения из областного бюджета</a:t>
                      </a:r>
                    </a:p>
                  </a:txBody>
                  <a:tcPr marL="91437" marR="91437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12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Приобретение</a:t>
                      </a:r>
                      <a:r>
                        <a:rPr lang="ru-RU" sz="1150" baseline="0" dirty="0"/>
                        <a:t> за собственные или заемные средства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Приобретение</a:t>
                      </a:r>
                      <a:r>
                        <a:rPr lang="ru-RU" sz="1150" baseline="0" dirty="0"/>
                        <a:t> по договору лизинга</a:t>
                      </a: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9722">
                <a:tc>
                  <a:txBody>
                    <a:bodyPr/>
                    <a:lstStyle/>
                    <a:p>
                      <a:pPr algn="l"/>
                      <a:r>
                        <a:rPr lang="ru-RU" sz="1150" dirty="0"/>
                        <a:t>8. Тракторы, зерноуборочные комбайны с мощность двигателя</a:t>
                      </a:r>
                      <a:r>
                        <a:rPr lang="ru-RU" sz="1150" baseline="0" dirty="0"/>
                        <a:t> 250 л.с. и более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30% от стоимости</a:t>
                      </a:r>
                      <a:r>
                        <a:rPr lang="ru-RU" sz="1150" baseline="0" dirty="0"/>
                        <a:t> (не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4500 тыс. руб.)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100% от первоначального взноса (</a:t>
                      </a:r>
                      <a:r>
                        <a:rPr lang="ru-RU" sz="1150" baseline="0" dirty="0"/>
                        <a:t>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4500 тыс. руб. и 30% стоимости предмета лизинга)</a:t>
                      </a: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12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9. Посевные комплексы</a:t>
                      </a: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50% от стоимости,</a:t>
                      </a:r>
                      <a:r>
                        <a:rPr lang="ru-RU" sz="1150" baseline="0" dirty="0"/>
                        <a:t> (не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5 000 тыс. руб.)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100% от первоначального взноса (</a:t>
                      </a:r>
                      <a:r>
                        <a:rPr lang="ru-RU" sz="1150" baseline="0" dirty="0"/>
                        <a:t>не более 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5 000 тыс. руб. и 50% стоимости предмета лизинга)</a:t>
                      </a: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1256">
                <a:tc>
                  <a:txBody>
                    <a:bodyPr/>
                    <a:lstStyle/>
                    <a:p>
                      <a:pPr algn="l"/>
                      <a:r>
                        <a:rPr lang="ru-RU" sz="1150" dirty="0"/>
                        <a:t>10. Самоходные кормоуборочные комбайны</a:t>
                      </a: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40% от стоимости (</a:t>
                      </a:r>
                      <a:r>
                        <a:rPr lang="ru-RU" sz="1150" baseline="0" dirty="0"/>
                        <a:t>не более   9000 тыс. руб.)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100% от первоначального взноса (</a:t>
                      </a:r>
                      <a:r>
                        <a:rPr lang="ru-RU" sz="1150" baseline="0" dirty="0"/>
                        <a:t>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9000 тыс. руб. и 40% стоимости предмета лизинга)</a:t>
                      </a: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218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11.</a:t>
                      </a:r>
                      <a:r>
                        <a:rPr lang="ru-RU" sz="1150" baseline="0" dirty="0"/>
                        <a:t> Картофелеуборочные комбайны, сеялки (кроме посевных комплексов), почвообрабатывающая, кормозаготовительная техника (кроме самоходных кормоуборочных комбайнов), опрыскиватели и разбрасыватели удобрений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30% от стоимости (</a:t>
                      </a:r>
                      <a:r>
                        <a:rPr lang="ru-RU" sz="1150" baseline="0" dirty="0"/>
                        <a:t>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750 тыс. руб.)</a:t>
                      </a:r>
                      <a:endParaRPr lang="ru-RU" sz="115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100% от первоначального взноса (</a:t>
                      </a:r>
                      <a:r>
                        <a:rPr lang="ru-RU" sz="1150" baseline="0" dirty="0"/>
                        <a:t>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750 тыс. руб. и 30% стоимости предмета лизинга)</a:t>
                      </a: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58134">
                <a:tc>
                  <a:txBody>
                    <a:bodyPr/>
                    <a:lstStyle/>
                    <a:p>
                      <a:pPr algn="l"/>
                      <a:r>
                        <a:rPr lang="ru-RU" sz="1150" dirty="0"/>
                        <a:t>12. Дизель-генераторы мощностью 30 кВт и более</a:t>
                      </a: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50% от стоимости (</a:t>
                      </a:r>
                      <a:r>
                        <a:rPr lang="ru-RU" sz="1150" baseline="0" dirty="0"/>
                        <a:t>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1000 тыс. руб.)</a:t>
                      </a:r>
                      <a:endParaRPr lang="ru-RU" sz="115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100% от первоначального взноса</a:t>
                      </a:r>
                      <a:r>
                        <a:rPr lang="ru-RU" sz="1150" baseline="0" dirty="0"/>
                        <a:t> (не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1000 тыс. руб. и 50% стоимости предмета лизинга)</a:t>
                      </a: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658134">
                <a:tc>
                  <a:txBody>
                    <a:bodyPr/>
                    <a:lstStyle/>
                    <a:p>
                      <a:pPr algn="l"/>
                      <a:r>
                        <a:rPr lang="ru-RU" sz="1150" dirty="0"/>
                        <a:t>13. Погрузчики</a:t>
                      </a: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30% от стоимости (</a:t>
                      </a:r>
                      <a:r>
                        <a:rPr lang="ru-RU" sz="1150" baseline="0" dirty="0"/>
                        <a:t>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750 тыс. руб.)</a:t>
                      </a:r>
                      <a:endParaRPr lang="ru-RU" sz="115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100% от первоначального взноса (</a:t>
                      </a:r>
                      <a:r>
                        <a:rPr lang="ru-RU" sz="1150" baseline="0" dirty="0"/>
                        <a:t>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750 тыс. руб. и 30% стоимости предмета лизинга)</a:t>
                      </a: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="" xmlns:a16="http://schemas.microsoft.com/office/drawing/2014/main" val="3924297601"/>
                  </a:ext>
                </a:extLst>
              </a:tr>
            </a:tbl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02943493"/>
              </p:ext>
            </p:extLst>
          </p:nvPr>
        </p:nvGraphicFramePr>
        <p:xfrm>
          <a:off x="2165866" y="485775"/>
          <a:ext cx="9003485" cy="377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96" name="TextBox 6"/>
          <p:cNvSpPr txBox="1">
            <a:spLocks noChangeArrowheads="1"/>
          </p:cNvSpPr>
          <p:nvPr/>
        </p:nvSpPr>
        <p:spPr bwMode="auto">
          <a:xfrm>
            <a:off x="2238997" y="38100"/>
            <a:ext cx="89303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+mn-lt"/>
              </a:rPr>
              <a:t>3. ТЕХНИЧЕСКАЯ И ТЕХНОЛОГИЧЕСКАЯ МОДЕРНИЗАЦИЯ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2668D20-4143-414E-B586-3D2B336371C2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828227"/>
              </p:ext>
            </p:extLst>
          </p:nvPr>
        </p:nvGraphicFramePr>
        <p:xfrm>
          <a:off x="2247062" y="972590"/>
          <a:ext cx="8975904" cy="300089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4900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3772">
                  <a:extLst>
                    <a:ext uri="{9D8B030D-6E8A-4147-A177-3AD203B41FA5}">
                      <a16:colId xmlns="" xmlns:a16="http://schemas.microsoft.com/office/drawing/2014/main" val="2047692988"/>
                    </a:ext>
                  </a:extLst>
                </a:gridCol>
                <a:gridCol w="1750906">
                  <a:extLst>
                    <a:ext uri="{9D8B030D-6E8A-4147-A177-3AD203B41FA5}">
                      <a16:colId xmlns="" xmlns:a16="http://schemas.microsoft.com/office/drawing/2014/main" val="2134365721"/>
                    </a:ext>
                  </a:extLst>
                </a:gridCol>
                <a:gridCol w="936555">
                  <a:extLst>
                    <a:ext uri="{9D8B030D-6E8A-4147-A177-3AD203B41FA5}">
                      <a16:colId xmlns="" xmlns:a16="http://schemas.microsoft.com/office/drawing/2014/main" val="1160483266"/>
                    </a:ext>
                  </a:extLst>
                </a:gridCol>
                <a:gridCol w="3384602">
                  <a:extLst>
                    <a:ext uri="{9D8B030D-6E8A-4147-A177-3AD203B41FA5}">
                      <a16:colId xmlns="" xmlns:a16="http://schemas.microsoft.com/office/drawing/2014/main" val="3896337459"/>
                    </a:ext>
                  </a:extLst>
                </a:gridCol>
              </a:tblGrid>
              <a:tr h="321099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Оборудование и техника</a:t>
                      </a:r>
                    </a:p>
                  </a:txBody>
                  <a:tcPr marL="91437" marR="91437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Размер возмещения из областного бюджета</a:t>
                      </a:r>
                    </a:p>
                  </a:txBody>
                  <a:tcPr marL="91437" marR="914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806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Приобретение</a:t>
                      </a:r>
                      <a:r>
                        <a:rPr lang="ru-RU" sz="1150" baseline="0" dirty="0"/>
                        <a:t> за собственные или заемные средства</a:t>
                      </a:r>
                      <a:endParaRPr lang="ru-RU" sz="1150" dirty="0"/>
                    </a:p>
                  </a:txBody>
                  <a:tcPr marL="91437" marR="914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dirty="0"/>
                        <a:t>Приобретение</a:t>
                      </a:r>
                      <a:r>
                        <a:rPr lang="ru-RU" sz="1150" baseline="0" dirty="0"/>
                        <a:t> по договору лизинга</a:t>
                      </a: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1099">
                <a:tc gridSpan="5"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Для получателей, планирующих или </a:t>
                      </a:r>
                      <a:r>
                        <a:rPr lang="ru-RU" sz="1150" baseline="0" dirty="0"/>
                        <a:t>осуществивших </a:t>
                      </a:r>
                      <a:r>
                        <a:rPr lang="ru-RU" sz="1150" baseline="0" dirty="0" err="1"/>
                        <a:t>культуртехнические</a:t>
                      </a:r>
                      <a:r>
                        <a:rPr lang="ru-RU" sz="1150" baseline="0" dirty="0"/>
                        <a:t> мероприятия</a:t>
                      </a:r>
                      <a:r>
                        <a:rPr lang="en-US" sz="1150" baseline="0" dirty="0"/>
                        <a:t>&lt;*&gt;</a:t>
                      </a:r>
                      <a:endParaRPr lang="ru-RU" sz="1150" dirty="0"/>
                    </a:p>
                  </a:txBody>
                  <a:tcPr marL="91437" marR="914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50631">
                <a:tc>
                  <a:txBody>
                    <a:bodyPr/>
                    <a:lstStyle/>
                    <a:p>
                      <a:pPr algn="l"/>
                      <a:r>
                        <a:rPr lang="ru-RU" sz="1150" dirty="0"/>
                        <a:t>14. Техника для вовлечения земель в сельскохозяйственный оборот - техника следующих видов:</a:t>
                      </a:r>
                    </a:p>
                    <a:p>
                      <a:pPr algn="l"/>
                      <a:r>
                        <a:rPr lang="ru-RU" sz="1150" dirty="0"/>
                        <a:t>- трактор с мощностью двигателя 150 </a:t>
                      </a:r>
                      <a:r>
                        <a:rPr lang="ru-RU" sz="1150" dirty="0" err="1"/>
                        <a:t>л.с</a:t>
                      </a:r>
                      <a:r>
                        <a:rPr lang="ru-RU" sz="1150" dirty="0"/>
                        <a:t>. и более;</a:t>
                      </a:r>
                    </a:p>
                    <a:p>
                      <a:pPr algn="l"/>
                      <a:r>
                        <a:rPr lang="ru-RU" sz="1150" dirty="0"/>
                        <a:t>- зерноуборочный комбайн</a:t>
                      </a:r>
                    </a:p>
                  </a:txBody>
                  <a:tcPr marL="91437" marR="91437" anchor="ctr"/>
                </a:tc>
                <a:tc gridSpan="2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30% от стоимости (50% для получателей, осуществляющих производство коровьего</a:t>
                      </a:r>
                      <a:r>
                        <a:rPr lang="ru-RU" sz="1150" baseline="0" dirty="0"/>
                        <a:t> молока </a:t>
                      </a:r>
                      <a:r>
                        <a:rPr lang="en-US" sz="1150" dirty="0"/>
                        <a:t>&lt;**&gt;</a:t>
                      </a:r>
                      <a:r>
                        <a:rPr lang="ru-RU" sz="1150" baseline="0" dirty="0"/>
                        <a:t>) не более 5 000 тыс. руб. (6500 </a:t>
                      </a:r>
                      <a:r>
                        <a:rPr lang="ru-RU" sz="1150" baseline="0" dirty="0" err="1"/>
                        <a:t>тыс.руб</a:t>
                      </a:r>
                      <a:r>
                        <a:rPr lang="ru-RU" sz="1150" baseline="0" dirty="0"/>
                        <a:t>. </a:t>
                      </a:r>
                      <a:r>
                        <a:rPr lang="ru-RU" sz="1150" dirty="0"/>
                        <a:t>для получателей, осуществляющих производство коровьего</a:t>
                      </a:r>
                      <a:r>
                        <a:rPr lang="ru-RU" sz="1150" baseline="0" dirty="0"/>
                        <a:t> молока)</a:t>
                      </a:r>
                      <a:endParaRPr lang="ru-RU" sz="1150" dirty="0"/>
                    </a:p>
                  </a:txBody>
                  <a:tcPr marL="91437" marR="91437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50" dirty="0"/>
                    </a:p>
                  </a:txBody>
                  <a:tcPr marL="91437" marR="91437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100% от первоначального взноса (</a:t>
                      </a:r>
                      <a:r>
                        <a:rPr lang="ru-RU" sz="1150" baseline="0" dirty="0"/>
                        <a:t>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5 000 тыс. руб. (6500 </a:t>
                      </a:r>
                      <a:r>
                        <a:rPr lang="ru-RU" sz="1150" baseline="0" dirty="0" err="1"/>
                        <a:t>тыс.руб</a:t>
                      </a:r>
                      <a:r>
                        <a:rPr lang="ru-RU" sz="1150" baseline="0" dirty="0"/>
                        <a:t>. для получателей, осуществляющих производство коровьего молока) и 30% стоимости предмета лизинга (50 % стоимости предмета лизинга для получателей, осуществляющих производство коровьего молока)), 1 единица техники на каждые 300 га введенных в оборот сельскохозяйственных угодий, но не более 4 единиц техники в год для получателей субсидий северной зоны </a:t>
                      </a:r>
                      <a:r>
                        <a:rPr lang="en-US" sz="1150" dirty="0"/>
                        <a:t>&lt;**</a:t>
                      </a:r>
                      <a:r>
                        <a:rPr lang="ru-RU" sz="1150" dirty="0"/>
                        <a:t>*</a:t>
                      </a:r>
                      <a:r>
                        <a:rPr lang="en-US" sz="1150" dirty="0"/>
                        <a:t>&gt;</a:t>
                      </a:r>
                      <a:r>
                        <a:rPr lang="ru-RU" sz="1150" baseline="0" dirty="0"/>
                        <a:t>, не более 2 единиц для остальных получателей</a:t>
                      </a:r>
                      <a:endParaRPr lang="ru-RU" sz="1150" dirty="0"/>
                    </a:p>
                  </a:txBody>
                  <a:tcPr marL="91437" marR="91437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45738168"/>
              </p:ext>
            </p:extLst>
          </p:nvPr>
        </p:nvGraphicFramePr>
        <p:xfrm>
          <a:off x="2247062" y="485775"/>
          <a:ext cx="8856663" cy="377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96" name="TextBox 6"/>
          <p:cNvSpPr txBox="1">
            <a:spLocks noChangeArrowheads="1"/>
          </p:cNvSpPr>
          <p:nvPr/>
        </p:nvSpPr>
        <p:spPr bwMode="auto">
          <a:xfrm>
            <a:off x="2247063" y="38100"/>
            <a:ext cx="8856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+mn-lt"/>
              </a:rPr>
              <a:t>3. ТЕХНИЧЕСКАЯ И ТЕХНОЛОГИЧЕСКАЯ МОДЕРНИЗАЦИЯ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87561" y="4048297"/>
            <a:ext cx="9044031" cy="2697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100" dirty="0">
                <a:solidFill>
                  <a:schemeClr val="tx1"/>
                </a:solidFill>
              </a:rPr>
              <a:t>&lt;*&gt;</a:t>
            </a:r>
            <a:r>
              <a:rPr lang="en-US" sz="1100" dirty="0"/>
              <a:t> </a:t>
            </a:r>
            <a:r>
              <a:rPr lang="ru-RU" sz="1100" dirty="0">
                <a:solidFill>
                  <a:schemeClr val="tx1"/>
                </a:solidFill>
              </a:rPr>
              <a:t>В случае осуществления </a:t>
            </a:r>
            <a:r>
              <a:rPr lang="ru-RU" sz="1100" dirty="0" err="1">
                <a:solidFill>
                  <a:schemeClr val="tx1"/>
                </a:solidFill>
              </a:rPr>
              <a:t>культуртехнических</a:t>
            </a:r>
            <a:r>
              <a:rPr lang="ru-RU" sz="1100" dirty="0">
                <a:solidFill>
                  <a:schemeClr val="tx1"/>
                </a:solidFill>
              </a:rPr>
              <a:t> мероприятий получатель обязуется:</a:t>
            </a:r>
          </a:p>
          <a:p>
            <a:pPr>
              <a:defRPr/>
            </a:pPr>
            <a:r>
              <a:rPr lang="en-US" sz="1100" dirty="0">
                <a:solidFill>
                  <a:schemeClr val="tx1"/>
                </a:solidFill>
              </a:rPr>
              <a:t> - </a:t>
            </a:r>
            <a:r>
              <a:rPr lang="ru-RU" sz="1100" dirty="0">
                <a:solidFill>
                  <a:schemeClr val="tx1"/>
                </a:solidFill>
              </a:rPr>
              <a:t>увеличить посевную площадь сельскохозяйственных культур в году проведения культуртехнических мероприятий или в году, следующем за годом проведения культуртехнических мероприятий, за счет введения в сельскохозяйственный оборот выбывших сельскохозяйственных угодий в размере не менее чем 300 гектаров; </a:t>
            </a:r>
            <a:r>
              <a:rPr lang="en-US" sz="1100" dirty="0">
                <a:solidFill>
                  <a:schemeClr val="tx1"/>
                </a:solidFill>
              </a:rPr>
              <a:t> - </a:t>
            </a:r>
            <a:r>
              <a:rPr lang="ru-RU" sz="1100" dirty="0">
                <a:solidFill>
                  <a:schemeClr val="tx1"/>
                </a:solidFill>
              </a:rPr>
              <a:t>не снижать посевную площадь сельскохозяйственных культур в течение пяти лет, начиная с года, следующего за годом проведения культуртехнических мероприятий.</a:t>
            </a:r>
          </a:p>
          <a:p>
            <a:pPr>
              <a:defRPr/>
            </a:pPr>
            <a:r>
              <a:rPr lang="en-US" sz="1100" dirty="0">
                <a:solidFill>
                  <a:schemeClr val="tx1"/>
                </a:solidFill>
              </a:rPr>
              <a:t>&lt;**&gt; </a:t>
            </a:r>
            <a:r>
              <a:rPr lang="ru-RU" sz="1100" dirty="0">
                <a:solidFill>
                  <a:schemeClr val="tx1"/>
                </a:solidFill>
              </a:rPr>
              <a:t>Под получателями, осуществляющими производство коровьего молока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понимаются:</a:t>
            </a:r>
          </a:p>
          <a:p>
            <a:pPr>
              <a:defRPr/>
            </a:pP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- организации, имеющие на 1 января года предоставления субсидии (далее – текущий год) маточное поголовье крупного рогатого скота не менее 200 голов; - индивидуальные предприниматели (в том числе индивидуальные предприниматели - главы крестьянских (фермерских) хозяйств), имеющие на 1 января текущего года маточное поголовье крупного рогатого скота не менее 10 голов.</a:t>
            </a:r>
          </a:p>
          <a:p>
            <a:pPr>
              <a:defRPr/>
            </a:pPr>
            <a:r>
              <a:rPr lang="en-US" sz="1100" dirty="0">
                <a:solidFill>
                  <a:schemeClr val="tx1"/>
                </a:solidFill>
              </a:rPr>
              <a:t>&lt;**</a:t>
            </a:r>
            <a:r>
              <a:rPr lang="ru-RU" sz="1100" dirty="0">
                <a:solidFill>
                  <a:schemeClr val="tx1"/>
                </a:solidFill>
              </a:rPr>
              <a:t>*</a:t>
            </a:r>
            <a:r>
              <a:rPr lang="en-US" sz="1100" dirty="0">
                <a:solidFill>
                  <a:schemeClr val="tx1"/>
                </a:solidFill>
              </a:rPr>
              <a:t>&gt;</a:t>
            </a:r>
            <a:r>
              <a:rPr lang="ru-RU" sz="1100" dirty="0"/>
              <a:t> </a:t>
            </a:r>
            <a:r>
              <a:rPr lang="ru-RU" sz="1100" dirty="0">
                <a:solidFill>
                  <a:schemeClr val="tx1"/>
                </a:solidFill>
              </a:rPr>
              <a:t>Организации и индивидуальные предприниматели (в том числе индивидуальные предприниматели - главы крестьянских (фермерских) хозяйств), осуществляющие свою деятельность на территориях Варнавинского муниципального округа, Ветлужского муниципального округа, Воскресенского муниципального округа, </a:t>
            </a:r>
            <a:r>
              <a:rPr lang="ru-RU" sz="1100" dirty="0" err="1">
                <a:solidFill>
                  <a:schemeClr val="tx1"/>
                </a:solidFill>
              </a:rPr>
              <a:t>Ковернинского</a:t>
            </a:r>
            <a:r>
              <a:rPr lang="ru-RU" sz="1100" dirty="0">
                <a:solidFill>
                  <a:schemeClr val="tx1"/>
                </a:solidFill>
              </a:rPr>
              <a:t> муниципального округа, </a:t>
            </a:r>
            <a:r>
              <a:rPr lang="ru-RU" sz="1100" dirty="0" err="1">
                <a:solidFill>
                  <a:schemeClr val="tx1"/>
                </a:solidFill>
              </a:rPr>
              <a:t>Краснобаковского</a:t>
            </a:r>
            <a:r>
              <a:rPr lang="ru-RU" sz="1100" dirty="0">
                <a:solidFill>
                  <a:schemeClr val="tx1"/>
                </a:solidFill>
              </a:rPr>
              <a:t> муниципального округа, городского округа Семеновский, Тонкинского муниципального округа, </a:t>
            </a:r>
            <a:r>
              <a:rPr lang="ru-RU" sz="1100" dirty="0" err="1">
                <a:solidFill>
                  <a:schemeClr val="tx1"/>
                </a:solidFill>
              </a:rPr>
              <a:t>Тоншаевского</a:t>
            </a:r>
            <a:r>
              <a:rPr lang="ru-RU" sz="1100" dirty="0">
                <a:solidFill>
                  <a:schemeClr val="tx1"/>
                </a:solidFill>
              </a:rPr>
              <a:t> муниципального округа, </a:t>
            </a:r>
            <a:r>
              <a:rPr lang="ru-RU" sz="1100" dirty="0" err="1">
                <a:solidFill>
                  <a:schemeClr val="tx1"/>
                </a:solidFill>
              </a:rPr>
              <a:t>Уренского</a:t>
            </a:r>
            <a:r>
              <a:rPr lang="ru-RU" sz="1100" dirty="0">
                <a:solidFill>
                  <a:schemeClr val="tx1"/>
                </a:solidFill>
              </a:rPr>
              <a:t> муниципального округа, городского округа город Чкаловск, </a:t>
            </a:r>
            <a:r>
              <a:rPr lang="ru-RU" sz="1100" dirty="0" err="1">
                <a:solidFill>
                  <a:schemeClr val="tx1"/>
                </a:solidFill>
              </a:rPr>
              <a:t>Шарангского</a:t>
            </a:r>
            <a:r>
              <a:rPr lang="ru-RU" sz="1100" dirty="0">
                <a:solidFill>
                  <a:schemeClr val="tx1"/>
                </a:solidFill>
              </a:rPr>
              <a:t> муниципального округа, городского округа город Шахунья, городского округа </a:t>
            </a:r>
            <a:r>
              <a:rPr lang="ru-RU" sz="1100" dirty="0" err="1">
                <a:solidFill>
                  <a:schemeClr val="tx1"/>
                </a:solidFill>
              </a:rPr>
              <a:t>Сокольский</a:t>
            </a:r>
            <a:r>
              <a:rPr lang="ru-RU" sz="1100" dirty="0">
                <a:solidFill>
                  <a:schemeClr val="tx1"/>
                </a:solidFill>
              </a:rPr>
              <a:t>, </a:t>
            </a:r>
            <a:r>
              <a:rPr lang="ru-RU" sz="1100" dirty="0" err="1">
                <a:solidFill>
                  <a:schemeClr val="tx1"/>
                </a:solidFill>
              </a:rPr>
              <a:t>Балахнинского</a:t>
            </a:r>
            <a:r>
              <a:rPr lang="ru-RU" sz="1100" dirty="0">
                <a:solidFill>
                  <a:schemeClr val="tx1"/>
                </a:solidFill>
              </a:rPr>
              <a:t> муниципального округа, городского округа город Бор, Городецкого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536057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2668D20-4143-414E-B586-3D2B336371C2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</a:t>
            </a:fld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324349"/>
              </p:ext>
            </p:extLst>
          </p:nvPr>
        </p:nvGraphicFramePr>
        <p:xfrm>
          <a:off x="2238997" y="980902"/>
          <a:ext cx="8856663" cy="496269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0813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444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308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8544">
                <a:tc rowSpan="2"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Оборудование и техника</a:t>
                      </a:r>
                    </a:p>
                  </a:txBody>
                  <a:tcPr marL="91437" marR="91437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Размер возмещения из областного бюджета</a:t>
                      </a:r>
                    </a:p>
                  </a:txBody>
                  <a:tcPr marL="91437" marR="91437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81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Приобретение</a:t>
                      </a:r>
                      <a:r>
                        <a:rPr lang="ru-RU" sz="1150" baseline="0" dirty="0"/>
                        <a:t> за собственные или заемные средства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Приобретение</a:t>
                      </a:r>
                      <a:r>
                        <a:rPr lang="ru-RU" sz="1150" baseline="0" dirty="0"/>
                        <a:t> по договору лизинга</a:t>
                      </a: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92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15.</a:t>
                      </a:r>
                      <a:r>
                        <a:rPr lang="ru-RU" sz="1150" baseline="0" dirty="0"/>
                        <a:t> </a:t>
                      </a:r>
                      <a:r>
                        <a:rPr lang="ru-RU" sz="11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Машины и оборудование для уборки овощей, фруктов, ягод</a:t>
                      </a: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50% от стоимости</a:t>
                      </a:r>
                      <a:r>
                        <a:rPr lang="ru-RU" sz="1150" baseline="0" dirty="0"/>
                        <a:t> (не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1000 тыс. руб.)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100% от первоначального взноса (</a:t>
                      </a:r>
                      <a:r>
                        <a:rPr lang="ru-RU" sz="1150" baseline="0" dirty="0"/>
                        <a:t>не более 1000 тыс. руб. и 50% стоимости предмета лизинга)</a:t>
                      </a: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816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16. </a:t>
                      </a:r>
                      <a:r>
                        <a:rPr lang="ru-RU" sz="11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Машины для приствольной обработки </a:t>
                      </a: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50% от стоимости</a:t>
                      </a:r>
                      <a:r>
                        <a:rPr lang="ru-RU" sz="1150" baseline="0" dirty="0"/>
                        <a:t> (не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1000 тыс. руб.)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100% от первоначального взноса (</a:t>
                      </a:r>
                      <a:r>
                        <a:rPr lang="ru-RU" sz="1150" baseline="0" dirty="0"/>
                        <a:t>не более 1000 тыс. руб. и 50% стоимости предмета лизинга)</a:t>
                      </a: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816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17. </a:t>
                      </a:r>
                      <a:r>
                        <a:rPr lang="ru-RU" sz="11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Машины для контурной обрезки </a:t>
                      </a: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50% от стоимости</a:t>
                      </a:r>
                      <a:r>
                        <a:rPr lang="ru-RU" sz="1150" baseline="0" dirty="0"/>
                        <a:t> (не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1000 тыс. руб.)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100% от первоначального взноса (</a:t>
                      </a:r>
                      <a:r>
                        <a:rPr lang="ru-RU" sz="1150" baseline="0" dirty="0"/>
                        <a:t>не более 1000 тыс. руб. и 50% стоимости предмета лизинга)</a:t>
                      </a: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7777">
                <a:tc>
                  <a:txBody>
                    <a:bodyPr/>
                    <a:lstStyle/>
                    <a:p>
                      <a:pPr algn="l"/>
                      <a:r>
                        <a:rPr lang="ru-RU" sz="1150" dirty="0"/>
                        <a:t>18. </a:t>
                      </a:r>
                      <a:r>
                        <a:rPr lang="ru-RU" sz="11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Селекционные сеялки и селекционные комбайны </a:t>
                      </a: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75% от стоимости</a:t>
                      </a: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100% от первоначального взноса</a:t>
                      </a:r>
                      <a:r>
                        <a:rPr lang="ru-RU" sz="1150" baseline="0" dirty="0"/>
                        <a:t> (не более   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75% стоимости предмета лизинга), не более 1 единицы техники в год</a:t>
                      </a: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781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50" dirty="0"/>
                        <a:t>19.</a:t>
                      </a:r>
                      <a:r>
                        <a:rPr lang="ru-RU" sz="1150" baseline="0" dirty="0"/>
                        <a:t> </a:t>
                      </a:r>
                      <a:r>
                        <a:rPr lang="ru-RU" sz="11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Техники и оборудование для производства льна-долгунца</a:t>
                      </a: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75% от стоимости (</a:t>
                      </a:r>
                      <a:r>
                        <a:rPr lang="ru-RU" sz="1150" baseline="0" dirty="0"/>
                        <a:t>не более  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10 000 тыс. руб.)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100% от первоначального взноса (</a:t>
                      </a:r>
                      <a:r>
                        <a:rPr lang="ru-RU" sz="1150" baseline="0" dirty="0"/>
                        <a:t>не более 10 000 тыс. руб. и 75% стоимости предмета лизинга)</a:t>
                      </a: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781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50" dirty="0"/>
                        <a:t>20.</a:t>
                      </a:r>
                      <a:r>
                        <a:rPr lang="ru-RU" sz="1150" baseline="0" dirty="0"/>
                        <a:t> </a:t>
                      </a:r>
                      <a:r>
                        <a:rPr lang="ru-RU" sz="11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Оборудование для сельскохозяйственных  потребительских кооперативов </a:t>
                      </a: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50% от стоимости</a:t>
                      </a: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Не более 10 000 тыс. руб. в год</a:t>
                      </a: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="" xmlns:a16="http://schemas.microsoft.com/office/drawing/2014/main" val="3334701283"/>
                  </a:ext>
                </a:extLst>
              </a:tr>
              <a:tr h="4781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50" dirty="0"/>
                        <a:t>21.</a:t>
                      </a:r>
                      <a:r>
                        <a:rPr lang="ru-RU" sz="1150" baseline="0" dirty="0"/>
                        <a:t> </a:t>
                      </a:r>
                      <a:r>
                        <a:rPr lang="ru-RU" sz="11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Оборудование для организаций потребительской кооперации </a:t>
                      </a: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50% от стоимости</a:t>
                      </a: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Не более 10 000 тыс. руб. в год</a:t>
                      </a: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="" xmlns:a16="http://schemas.microsoft.com/office/drawing/2014/main" val="1436272065"/>
                  </a:ext>
                </a:extLst>
              </a:tr>
              <a:tr h="4781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22. Комплектующие для осуществления капитального ремонта</a:t>
                      </a: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50% от стоимости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700 тыс. руб. за комплект</a:t>
                      </a:r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="" xmlns:a16="http://schemas.microsoft.com/office/drawing/2014/main" val="2189186181"/>
                  </a:ext>
                </a:extLst>
              </a:tr>
            </a:tbl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92480506"/>
              </p:ext>
            </p:extLst>
          </p:nvPr>
        </p:nvGraphicFramePr>
        <p:xfrm>
          <a:off x="2165866" y="485775"/>
          <a:ext cx="9003485" cy="377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96" name="TextBox 6"/>
          <p:cNvSpPr txBox="1">
            <a:spLocks noChangeArrowheads="1"/>
          </p:cNvSpPr>
          <p:nvPr/>
        </p:nvSpPr>
        <p:spPr bwMode="auto">
          <a:xfrm>
            <a:off x="1820175" y="38100"/>
            <a:ext cx="95149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+mn-lt"/>
              </a:rPr>
              <a:t>3. ТЕХНИЧЕСКАЯ И ТЕХНОЛОГИЧЕСКАЯ МОДЕРНИЗАЦИЯ</a:t>
            </a:r>
          </a:p>
        </p:txBody>
      </p:sp>
    </p:spTree>
    <p:extLst>
      <p:ext uri="{BB962C8B-B14F-4D97-AF65-F5344CB8AC3E}">
        <p14:creationId xmlns:p14="http://schemas.microsoft.com/office/powerpoint/2010/main" val="881785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2668D20-4143-414E-B586-3D2B336371C2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127845"/>
              </p:ext>
            </p:extLst>
          </p:nvPr>
        </p:nvGraphicFramePr>
        <p:xfrm>
          <a:off x="2238997" y="1057275"/>
          <a:ext cx="8856663" cy="461334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0813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444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308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5403">
                <a:tc rowSpan="2"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Оборудование и техника</a:t>
                      </a:r>
                    </a:p>
                  </a:txBody>
                  <a:tcPr marL="91437" marR="91437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Размер возмещения из областного бюджета</a:t>
                      </a:r>
                    </a:p>
                  </a:txBody>
                  <a:tcPr marL="91437" marR="91437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29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Приобретение</a:t>
                      </a:r>
                      <a:r>
                        <a:rPr lang="ru-RU" sz="1150" baseline="0" dirty="0"/>
                        <a:t> за собственные или заемные средства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Приобретение</a:t>
                      </a:r>
                      <a:r>
                        <a:rPr lang="ru-RU" sz="1150" baseline="0" dirty="0"/>
                        <a:t> по договору лизинга</a:t>
                      </a: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2063">
                <a:tc>
                  <a:txBody>
                    <a:bodyPr/>
                    <a:lstStyle/>
                    <a:p>
                      <a:pPr algn="l"/>
                      <a:r>
                        <a:rPr lang="ru-RU" sz="1150" dirty="0"/>
                        <a:t>23. Климатическое оборудование</a:t>
                      </a: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50% от стоимости</a:t>
                      </a: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100% от первоначального взноса (5</a:t>
                      </a:r>
                      <a:r>
                        <a:rPr lang="ru-RU" sz="1150" baseline="0" dirty="0"/>
                        <a:t>0% стоимости предмета лизинга)</a:t>
                      </a: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29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24. </a:t>
                      </a:r>
                      <a:r>
                        <a:rPr lang="ru-RU" sz="1150" dirty="0" err="1"/>
                        <a:t>Фотосепараторы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50% от стоимости</a:t>
                      </a: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100% от первоначального взноса (5</a:t>
                      </a:r>
                      <a:r>
                        <a:rPr lang="ru-RU" sz="1150" baseline="0" dirty="0"/>
                        <a:t>0% стоимости предмета лизинга)</a:t>
                      </a: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29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25. Свеклоуборочные</a:t>
                      </a:r>
                      <a:r>
                        <a:rPr lang="ru-RU" sz="1150" baseline="0" dirty="0"/>
                        <a:t> комбайны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30% от стоимости (</a:t>
                      </a:r>
                      <a:r>
                        <a:rPr lang="ru-RU" sz="1150" baseline="0" dirty="0"/>
                        <a:t>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8000 тыс. руб.)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100% от первоначального взноса (</a:t>
                      </a:r>
                      <a:r>
                        <a:rPr lang="ru-RU" sz="1150" baseline="0" dirty="0"/>
                        <a:t>не более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8000 тыс. руб. и 30% стоимости предмета лизинга )</a:t>
                      </a: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050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26. Средства автотранспортные</a:t>
                      </a:r>
                      <a:r>
                        <a:rPr lang="ru-RU" sz="1150" baseline="0" dirty="0"/>
                        <a:t> (кроме работающих на природном газе (метане)) и прицепы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30% от стоимости (</a:t>
                      </a:r>
                      <a:r>
                        <a:rPr lang="ru-RU" sz="1150" baseline="0" dirty="0"/>
                        <a:t>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750 тыс. руб.)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100% от первоначального взноса (</a:t>
                      </a:r>
                      <a:r>
                        <a:rPr lang="ru-RU" sz="1150" baseline="0" dirty="0"/>
                        <a:t>не более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750 тыс. руб. и 30% стоимости предмета лизинга)</a:t>
                      </a: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="" xmlns:a16="http://schemas.microsoft.com/office/drawing/2014/main" val="4113924508"/>
                  </a:ext>
                </a:extLst>
              </a:tr>
              <a:tr h="4729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27. Средства автотранспортные</a:t>
                      </a:r>
                      <a:r>
                        <a:rPr lang="ru-RU" sz="1150" baseline="0" dirty="0"/>
                        <a:t>, работающие на природном газе (метане))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30% от стоимости (</a:t>
                      </a:r>
                      <a:r>
                        <a:rPr lang="ru-RU" sz="1150" baseline="0" dirty="0"/>
                        <a:t>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1500 тыс. руб.)</a:t>
                      </a:r>
                      <a:endParaRPr lang="ru-RU" sz="115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/>
                        <a:t>100% от первоначального взноса (</a:t>
                      </a:r>
                      <a:r>
                        <a:rPr lang="ru-RU" sz="1150" baseline="0" dirty="0"/>
                        <a:t>не более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aseline="0" dirty="0"/>
                        <a:t>1500 тыс. руб. и 30% стоимости предмета лизинга)</a:t>
                      </a:r>
                      <a:endParaRPr lang="ru-RU" sz="1150" dirty="0"/>
                    </a:p>
                  </a:txBody>
                  <a:tcPr marL="91437" marR="91437" anchor="ctr"/>
                </a:tc>
                <a:extLst>
                  <a:ext uri="{0D108BD9-81ED-4DB2-BD59-A6C34878D82A}">
                    <a16:rowId xmlns="" xmlns:a16="http://schemas.microsoft.com/office/drawing/2014/main" val="341168013"/>
                  </a:ext>
                </a:extLst>
              </a:tr>
              <a:tr h="472954">
                <a:tc>
                  <a:txBody>
                    <a:bodyPr/>
                    <a:lstStyle/>
                    <a:p>
                      <a:pPr algn="l"/>
                      <a:r>
                        <a:rPr lang="ru-RU" sz="1150" baseline="0" dirty="0"/>
                        <a:t> 28</a:t>
                      </a:r>
                      <a:r>
                        <a:rPr lang="ru-RU" sz="1150" dirty="0"/>
                        <a:t>. Роботизированные доильные установки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50% от стоимости (не более 10000 тыс. руб.) – отечественного производства; (8500 </a:t>
                      </a:r>
                      <a:r>
                        <a:rPr kumimoji="0" lang="ru-RU" sz="11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тыс.руб</a:t>
                      </a:r>
                      <a:r>
                        <a:rPr kumimoji="0" lang="ru-RU" sz="11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.) – импортного производства,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не более 10 единиц оборудования в год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100% от первоначального взноса (не более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10000 тыс. руб. (8500 </a:t>
                      </a:r>
                      <a:r>
                        <a:rPr kumimoji="0" lang="ru-RU" sz="11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тыс.руб</a:t>
                      </a:r>
                      <a:r>
                        <a:rPr kumimoji="0" lang="ru-RU" sz="11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.) </a:t>
                      </a:r>
                      <a:r>
                        <a:rPr lang="ru-RU" sz="1150" baseline="0" dirty="0"/>
                        <a:t>и 50% стоимости предмета лизинга)</a:t>
                      </a:r>
                      <a:endParaRPr kumimoji="0" lang="ru-RU" sz="11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933637783"/>
                  </a:ext>
                </a:extLst>
              </a:tr>
            </a:tbl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2165866" y="485775"/>
          <a:ext cx="9003485" cy="377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96" name="TextBox 6"/>
          <p:cNvSpPr txBox="1">
            <a:spLocks noChangeArrowheads="1"/>
          </p:cNvSpPr>
          <p:nvPr/>
        </p:nvSpPr>
        <p:spPr bwMode="auto">
          <a:xfrm>
            <a:off x="2238997" y="38100"/>
            <a:ext cx="89303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+mn-lt"/>
              </a:rPr>
              <a:t>3. ТЕХНИЧЕСКАЯ И ТЕХНОЛОГИЧЕСКАЯ МОДЕРНИЗАЦИЯ</a:t>
            </a:r>
          </a:p>
        </p:txBody>
      </p:sp>
    </p:spTree>
    <p:extLst>
      <p:ext uri="{BB962C8B-B14F-4D97-AF65-F5344CB8AC3E}">
        <p14:creationId xmlns:p14="http://schemas.microsoft.com/office/powerpoint/2010/main" val="28500800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1A99A47-5986-4BC6-9DCE-7EF825769D60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9643330" cy="755341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6429" name="TextBox 5"/>
          <p:cNvSpPr txBox="1">
            <a:spLocks noChangeArrowheads="1"/>
          </p:cNvSpPr>
          <p:nvPr/>
        </p:nvSpPr>
        <p:spPr bwMode="auto">
          <a:xfrm>
            <a:off x="1785127" y="386391"/>
            <a:ext cx="943540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+mn-lt"/>
              </a:rPr>
              <a:t>4</a:t>
            </a:r>
            <a:r>
              <a:rPr lang="ru-RU" altLang="ru-RU" sz="2200" dirty="0" smtClean="0">
                <a:latin typeface="+mn-lt"/>
              </a:rPr>
              <a:t>. СУБСИДИИ НА ЗАКЛАДКУ И УХОД ЗА МНОГОЛЕТНИМИ НАСАЖДЕНИЯМИ</a:t>
            </a:r>
            <a:endParaRPr lang="ru-RU" altLang="ru-RU" sz="2200" dirty="0"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37015"/>
              </p:ext>
            </p:extLst>
          </p:nvPr>
        </p:nvGraphicFramePr>
        <p:xfrm>
          <a:off x="2178840" y="1120346"/>
          <a:ext cx="9041689" cy="5434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65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00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50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УСЛОВИЯ: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На закладку многолетних плодовых и ягодных насаждений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На уход за многолетними плодовыми и ягодными насаждениями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/>
                        <a:t>На раскорчевку выбывших из эксплуатации многолетних насаждений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8431">
                <a:tc gridSpan="3">
                  <a:txBody>
                    <a:bodyPr/>
                    <a:lstStyle/>
                    <a:p>
                      <a:r>
                        <a:rPr lang="ru-RU" sz="1150" dirty="0"/>
                        <a:t>- нахождение земельного участка (земельных участков), используемого (используемых) в целях мероприятий в собственности получателя либо в пользовании получателя на ином праве на срок: для посадок земляники - не менее 4 лет, для остальных многолетних насаждений - не менее 5 лет, начиная с месяца закладки многолетних насаждений.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16649">
                <a:tc gridSpan="2">
                  <a:txBody>
                    <a:bodyPr/>
                    <a:lstStyle/>
                    <a:p>
                      <a:r>
                        <a:rPr lang="ru-RU" sz="1150" dirty="0"/>
                        <a:t>- использование получателем посадочного материала сельскохозяйственных культур, сорта или гибриды которых включены в Государственный реестр селекционных достижений, допущенных к использованию по конкретному региону допуска, при условии, что сортовые и посевные качества такого посадочного материала соответствуют ГОСТ Р 53135-2008.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150" dirty="0"/>
                        <a:t>- площадь раскорчевки выбывших из эксплуатации многолетних насаждений не превышает площадь, указанную в проекте на закладку многолетних насаждений;</a:t>
                      </a:r>
                    </a:p>
                    <a:p>
                      <a:r>
                        <a:rPr lang="ru-RU" sz="1150" dirty="0"/>
                        <a:t>- наличие на начало текущего года площадей многолетних насаждений в возрасте 20 лет и более начиная от года закладки</a:t>
                      </a:r>
                    </a:p>
                    <a:p>
                      <a:endParaRPr lang="ru-RU" sz="1150" dirty="0"/>
                    </a:p>
                    <a:p>
                      <a:endParaRPr lang="ru-RU" sz="115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82240">
                <a:tc>
                  <a:txBody>
                    <a:bodyPr/>
                    <a:lstStyle/>
                    <a:p>
                      <a:r>
                        <a:rPr lang="ru-RU" sz="1150" dirty="0"/>
                        <a:t>- наличие у получателя проекта на закладку многолетних насаждений, разработанного в соответствии с Инструкцией по проектированию многолетних насаждений, рассмотренной и одобренной секцией "Земледелие и растениеводство" Научно-технического совета Минсельхоза России (протокол от 23 апреля 2013 г. N 8);</a:t>
                      </a:r>
                    </a:p>
                    <a:p>
                      <a:r>
                        <a:rPr lang="ru-RU" sz="1150" dirty="0"/>
                        <a:t>- площадь закладки многолетних насаждений в соответствии с проектом на закладку многолетних насаждений составляет не менее 1 гектара;</a:t>
                      </a:r>
                    </a:p>
                    <a:p>
                      <a:r>
                        <a:rPr lang="ru-RU" sz="1150" dirty="0"/>
                        <a:t>- субсидия уход предоставляется до начала периода товарного плодоношения многолетних насаждений, определяемого в пределах следующих сроков (начиная с месяца закладки):</a:t>
                      </a:r>
                    </a:p>
                    <a:p>
                      <a:r>
                        <a:rPr lang="ru-RU" sz="1150" dirty="0"/>
                        <a:t>        а) для ягодных насаждений - 3 года;</a:t>
                      </a:r>
                    </a:p>
                    <a:p>
                      <a:r>
                        <a:rPr lang="ru-RU" sz="1150" dirty="0"/>
                        <a:t>        б) для садов интенсивного типа (семечковых и косточковых) - 3 года;</a:t>
                      </a:r>
                    </a:p>
                    <a:p>
                      <a:r>
                        <a:rPr lang="ru-RU" sz="1150" dirty="0"/>
                        <a:t>        в) для иных многолетних насаждений (кроме садов интенсивного типа (семечковых и косточковых)) - 6 лет.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50" dirty="0"/>
                        <a:t>- наличие у получателя на начало текущего года не менее 1 гектара площади многолетних насаждений до начала периода их товарного плодоношения.</a:t>
                      </a:r>
                    </a:p>
                    <a:p>
                      <a:endParaRPr lang="ru-RU" sz="115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2250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7699" y="4786970"/>
            <a:ext cx="10952621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rgbClr val="262626"/>
                </a:solidFill>
              </a:rPr>
              <a:t>&lt;*&gt; В случае, если доля затрат получателя по приобретению посадочного материала,</a:t>
            </a:r>
            <a:r>
              <a:rPr lang="en-US" sz="1000" dirty="0">
                <a:solidFill>
                  <a:srgbClr val="262626"/>
                </a:solidFill>
              </a:rPr>
              <a:t> </a:t>
            </a:r>
            <a:r>
              <a:rPr lang="ru-RU" sz="1000" dirty="0">
                <a:solidFill>
                  <a:srgbClr val="262626"/>
                </a:solidFill>
              </a:rPr>
              <a:t>произведенного на территории Российской Федерации, сорта которого включены в</a:t>
            </a:r>
            <a:r>
              <a:rPr lang="en-US" sz="1000" dirty="0">
                <a:solidFill>
                  <a:srgbClr val="262626"/>
                </a:solidFill>
              </a:rPr>
              <a:t> </a:t>
            </a:r>
            <a:r>
              <a:rPr lang="ru-RU" sz="1000" dirty="0">
                <a:solidFill>
                  <a:srgbClr val="262626"/>
                </a:solidFill>
              </a:rPr>
              <a:t>Государственный реестр селекционных достижений, допущенных к использованию (далее -</a:t>
            </a:r>
            <a:r>
              <a:rPr lang="en-US" sz="1000" dirty="0">
                <a:solidFill>
                  <a:srgbClr val="262626"/>
                </a:solidFill>
              </a:rPr>
              <a:t> </a:t>
            </a:r>
            <a:r>
              <a:rPr lang="ru-RU" sz="1000" dirty="0">
                <a:solidFill>
                  <a:srgbClr val="262626"/>
                </a:solidFill>
              </a:rPr>
              <a:t>Государственный реестр), в общей сумме затрат получателя на посадочный материал, сорта</a:t>
            </a:r>
            <a:r>
              <a:rPr lang="en-US" sz="1000" dirty="0">
                <a:solidFill>
                  <a:srgbClr val="262626"/>
                </a:solidFill>
              </a:rPr>
              <a:t> </a:t>
            </a:r>
            <a:r>
              <a:rPr lang="ru-RU" sz="1000" dirty="0">
                <a:solidFill>
                  <a:srgbClr val="262626"/>
                </a:solidFill>
              </a:rPr>
              <a:t>которого включены в Государственный реестр, составляет более 50%.</a:t>
            </a:r>
            <a:endParaRPr lang="en-US" sz="1000" dirty="0">
              <a:solidFill>
                <a:srgbClr val="262626"/>
              </a:solidFill>
            </a:endParaRPr>
          </a:p>
          <a:p>
            <a:pPr algn="just"/>
            <a:r>
              <a:rPr lang="ru-RU" sz="1000" dirty="0">
                <a:solidFill>
                  <a:srgbClr val="262626"/>
                </a:solidFill>
              </a:rPr>
              <a:t>&lt;**&gt;</a:t>
            </a:r>
            <a:r>
              <a:rPr lang="en-US" sz="1000" dirty="0">
                <a:solidFill>
                  <a:srgbClr val="262626"/>
                </a:solidFill>
              </a:rPr>
              <a:t> </a:t>
            </a:r>
            <a:r>
              <a:rPr lang="ru-RU" sz="1000" dirty="0">
                <a:solidFill>
                  <a:srgbClr val="262626"/>
                </a:solidFill>
              </a:rPr>
              <a:t>Повышающий коэффициент (</a:t>
            </a:r>
            <a:r>
              <a:rPr lang="ru-RU" sz="1000" dirty="0" err="1">
                <a:solidFill>
                  <a:srgbClr val="262626"/>
                </a:solidFill>
              </a:rPr>
              <a:t>Кп</a:t>
            </a:r>
            <a:r>
              <a:rPr lang="ru-RU" sz="1000" dirty="0">
                <a:solidFill>
                  <a:srgbClr val="262626"/>
                </a:solidFill>
              </a:rPr>
              <a:t>):</a:t>
            </a:r>
          </a:p>
          <a:p>
            <a:r>
              <a:rPr lang="ru-RU" sz="1000" dirty="0"/>
              <a:t>- для садов интенсивного типа с плотностью посадки свыше 1250 растений на 1 гектар - 1,4;</a:t>
            </a:r>
          </a:p>
          <a:p>
            <a:r>
              <a:rPr lang="ru-RU" sz="1000" dirty="0"/>
              <a:t>- для садов интенсивного типа с плотностью посадки свыше 2500 растений на 1 гектар - 1,7;</a:t>
            </a:r>
          </a:p>
          <a:p>
            <a:r>
              <a:rPr lang="ru-RU" sz="1000" dirty="0"/>
              <a:t>- для садов интенсивного типа с плотностью посадки свыше 3500 растений на 1 гектар - 3;</a:t>
            </a:r>
          </a:p>
          <a:p>
            <a:r>
              <a:rPr lang="ru-RU" sz="1000" dirty="0">
                <a:solidFill>
                  <a:srgbClr val="262626"/>
                </a:solidFill>
              </a:rPr>
              <a:t>&lt;***&gt; Повышающий коэффициент (</a:t>
            </a:r>
            <a:r>
              <a:rPr lang="ru-RU" sz="1000" dirty="0" err="1">
                <a:solidFill>
                  <a:srgbClr val="262626"/>
                </a:solidFill>
              </a:rPr>
              <a:t>Кп</a:t>
            </a:r>
            <a:r>
              <a:rPr lang="ru-RU" sz="1000" dirty="0">
                <a:solidFill>
                  <a:srgbClr val="262626"/>
                </a:solidFill>
              </a:rPr>
              <a:t>):</a:t>
            </a:r>
            <a:endParaRPr lang="ru-RU" sz="1000" dirty="0"/>
          </a:p>
          <a:p>
            <a:r>
              <a:rPr lang="ru-RU" sz="1000" dirty="0"/>
              <a:t>- для ягодных кустарниковых насаждений - 1,1;</a:t>
            </a:r>
          </a:p>
          <a:p>
            <a:r>
              <a:rPr lang="ru-RU" sz="1000" dirty="0"/>
              <a:t>- для ягодных кустарниковых насаждений с установкой шпалерных конструкций - 1,4.</a:t>
            </a:r>
          </a:p>
        </p:txBody>
      </p:sp>
      <p:sp>
        <p:nvSpPr>
          <p:cNvPr id="16386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1A99A47-5986-4BC6-9DCE-7EF825769D60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</a:t>
            </a:fld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828342"/>
              </p:ext>
            </p:extLst>
          </p:nvPr>
        </p:nvGraphicFramePr>
        <p:xfrm>
          <a:off x="2089125" y="859100"/>
          <a:ext cx="9644251" cy="3748920"/>
        </p:xfrm>
        <a:graphic>
          <a:graphicData uri="http://schemas.openxmlformats.org/drawingml/2006/table">
            <a:tbl>
              <a:tblPr/>
              <a:tblGrid>
                <a:gridCol w="5915779">
                  <a:extLst>
                    <a:ext uri="{9D8B030D-6E8A-4147-A177-3AD203B41FA5}">
                      <a16:colId xmlns="" xmlns:a16="http://schemas.microsoft.com/office/drawing/2014/main" val="2482391542"/>
                    </a:ext>
                  </a:extLst>
                </a:gridCol>
                <a:gridCol w="1207462">
                  <a:extLst>
                    <a:ext uri="{9D8B030D-6E8A-4147-A177-3AD203B41FA5}">
                      <a16:colId xmlns="" xmlns:a16="http://schemas.microsoft.com/office/drawing/2014/main" val="2431480006"/>
                    </a:ext>
                  </a:extLst>
                </a:gridCol>
                <a:gridCol w="1119499">
                  <a:extLst>
                    <a:ext uri="{9D8B030D-6E8A-4147-A177-3AD203B41FA5}">
                      <a16:colId xmlns="" xmlns:a16="http://schemas.microsoft.com/office/drawing/2014/main" val="2207675087"/>
                    </a:ext>
                  </a:extLst>
                </a:gridCol>
                <a:gridCol w="1401511">
                  <a:extLst>
                    <a:ext uri="{9D8B030D-6E8A-4147-A177-3AD203B41FA5}">
                      <a16:colId xmlns="" xmlns:a16="http://schemas.microsoft.com/office/drawing/2014/main" val="3031056523"/>
                    </a:ext>
                  </a:extLst>
                </a:gridCol>
              </a:tblGrid>
              <a:tr h="149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Направления предоставления субсидии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Ставка на 1 га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Ставка на 1 га&lt;*&gt;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Повышающий коэффициент (</a:t>
                      </a:r>
                      <a:r>
                        <a:rPr kumimoji="0" lang="ru-RU" altLang="ru-RU" sz="1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Кп</a:t>
                      </a:r>
                      <a:r>
                        <a:rPr kumimoji="0" lang="ru-RU" alt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452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Закладка плодовых насаждений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75 000 руб.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80 000 руб.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4626284"/>
                  </a:ext>
                </a:extLst>
              </a:tr>
              <a:tr h="21452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Закладка ягодных кустарниковых насаждений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315 000 руб. 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320 000 руб. 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&lt;***&gt;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9307764"/>
                  </a:ext>
                </a:extLst>
              </a:tr>
              <a:tr h="28992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Закладка ягодных насаждений (кроме ягодных кустарниковых насаждений)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265 000 руб.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270 000 руб.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6369034"/>
                  </a:ext>
                </a:extLst>
              </a:tr>
              <a:tr h="21452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Закладка плодовых питомников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100 000 руб.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4278582"/>
                  </a:ext>
                </a:extLst>
              </a:tr>
              <a:tr h="21452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Закладка ягодных питомников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320 000 руб.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4360559"/>
                  </a:ext>
                </a:extLst>
              </a:tr>
              <a:tr h="289920">
                <a:tc>
                  <a:txBody>
                    <a:bodyPr/>
                    <a:lstStyle>
                      <a:lvl1pPr defTabSz="457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Закладка садов интенсивного типа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315 000 руб.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320 000 руб.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&lt;**&gt;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7204930"/>
                  </a:ext>
                </a:extLst>
              </a:tr>
              <a:tr h="295770">
                <a:tc>
                  <a:txBody>
                    <a:bodyPr/>
                    <a:lstStyle>
                      <a:lvl1pPr defTabSz="457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Уход за плодовыми и ягодными насаждениями (включая питомники) без установки шпалеры и (или)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противоградной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сетки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50 000 руб.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57353005"/>
                  </a:ext>
                </a:extLst>
              </a:tr>
              <a:tr h="2899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Уход за плодовыми и ягодными насаждениями (включая питомники) с установкой шпалеры и (или)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противоградной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сетки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80 000 руб.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992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9. Раскорчевка выбывших из эксплуатации многолетних насаждений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20 000 руб.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9954458"/>
                  </a:ext>
                </a:extLst>
              </a:tr>
            </a:tbl>
          </a:graphicData>
        </a:graphic>
      </p:graphicFrame>
      <p:sp>
        <p:nvSpPr>
          <p:cNvPr id="16429" name="TextBox 5"/>
          <p:cNvSpPr txBox="1">
            <a:spLocks noChangeArrowheads="1"/>
          </p:cNvSpPr>
          <p:nvPr/>
        </p:nvSpPr>
        <p:spPr bwMode="auto">
          <a:xfrm>
            <a:off x="2182389" y="270331"/>
            <a:ext cx="943540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+mn-lt"/>
              </a:rPr>
              <a:t>4. СУБСИДИИ НА ЗАКЛАДКУ И УХОД ЗА МНОГОЛЕТНИМИ НАСАЖДЕНИЯМИ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17EC3F3-FC20-4F2C-9997-5DA2C11CFC92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pSp>
        <p:nvGrpSpPr>
          <p:cNvPr id="65541" name="Группа 3"/>
          <p:cNvGrpSpPr>
            <a:grpSpLocks/>
          </p:cNvGrpSpPr>
          <p:nvPr/>
        </p:nvGrpSpPr>
        <p:grpSpPr bwMode="auto">
          <a:xfrm>
            <a:off x="2298819" y="506413"/>
            <a:ext cx="8673981" cy="474662"/>
            <a:chOff x="32734" y="-1185924"/>
            <a:chExt cx="6696744" cy="645979"/>
          </a:xfrm>
        </p:grpSpPr>
        <p:sp>
          <p:nvSpPr>
            <p:cNvPr id="5" name="Нашивка 11"/>
            <p:cNvSpPr/>
            <p:nvPr/>
          </p:nvSpPr>
          <p:spPr>
            <a:xfrm>
              <a:off x="32734" y="-1185924"/>
              <a:ext cx="6696744" cy="645979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Нашивка 4"/>
            <p:cNvSpPr/>
            <p:nvPr/>
          </p:nvSpPr>
          <p:spPr>
            <a:xfrm>
              <a:off x="177210" y="-1185924"/>
              <a:ext cx="6185518" cy="6459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6007" tIns="18669" rIns="18669" bIns="18669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</a:rPr>
                <a:t>Приказ министерства сельского хозяйства и продовольственных ресурсов Нижегородской области от 28.04.2023 № 120</a:t>
              </a:r>
            </a:p>
          </p:txBody>
        </p:sp>
      </p:grpSp>
      <p:sp>
        <p:nvSpPr>
          <p:cNvPr id="65542" name="TextBox 6"/>
          <p:cNvSpPr txBox="1">
            <a:spLocks noChangeArrowheads="1"/>
          </p:cNvSpPr>
          <p:nvPr/>
        </p:nvSpPr>
        <p:spPr bwMode="auto">
          <a:xfrm>
            <a:off x="2660656" y="50800"/>
            <a:ext cx="795653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500" dirty="0">
                <a:latin typeface="+mn-lt"/>
              </a:rPr>
              <a:t>5. ОБЛАСТНАЯ ПРОГРАММА ЛЬГОТНОГО КРЕДИТОВАНИЯ</a:t>
            </a:r>
          </a:p>
        </p:txBody>
      </p:sp>
      <p:sp>
        <p:nvSpPr>
          <p:cNvPr id="65543" name="TextBox 7"/>
          <p:cNvSpPr txBox="1">
            <a:spLocks noChangeArrowheads="1"/>
          </p:cNvSpPr>
          <p:nvPr/>
        </p:nvSpPr>
        <p:spPr bwMode="auto">
          <a:xfrm>
            <a:off x="2179638" y="981075"/>
            <a:ext cx="91646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+mn-lt"/>
              </a:rPr>
              <a:t>Субсидии перечисляются в кредитную организацию для зачисления их в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+mn-lt"/>
              </a:rPr>
              <a:t>счет уплаты части процентов, начисленных Заемщикам за пользование кредитами!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+mn-lt"/>
              </a:rPr>
              <a:t>Заемщик оплачивает только часть процентной ставки!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958350"/>
              </p:ext>
            </p:extLst>
          </p:nvPr>
        </p:nvGraphicFramePr>
        <p:xfrm>
          <a:off x="2179637" y="1912891"/>
          <a:ext cx="9758839" cy="2534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3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65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65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65120">
                  <a:extLst>
                    <a:ext uri="{9D8B030D-6E8A-4147-A177-3AD203B41FA5}">
                      <a16:colId xmlns="" xmlns:a16="http://schemas.microsoft.com/office/drawing/2014/main" val="2281107487"/>
                    </a:ext>
                  </a:extLst>
                </a:gridCol>
                <a:gridCol w="1865120">
                  <a:extLst>
                    <a:ext uri="{9D8B030D-6E8A-4147-A177-3AD203B41FA5}">
                      <a16:colId xmlns="" xmlns:a16="http://schemas.microsoft.com/office/drawing/2014/main" val="1764247772"/>
                    </a:ext>
                  </a:extLst>
                </a:gridCol>
              </a:tblGrid>
              <a:tr h="480631"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1" marR="84401" marT="42196" marB="42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dirty="0">
                          <a:latin typeface="+mn-lt"/>
                        </a:rPr>
                        <a:t>Краткосрочные кредиты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dirty="0">
                          <a:latin typeface="+mn-lt"/>
                        </a:rPr>
                        <a:t>на срок до 1,5 лет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1" marR="84401" marT="42196" marB="421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Инвестиционные кредиты</a:t>
                      </a:r>
                    </a:p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на срок до 10 лет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1" marR="84401" marT="42196" marB="421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Инвестиционные кредиты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 срок до 5 лет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1" marR="84401" marT="42196" marB="421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Инвестиционные кредиты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 срок до 8 лет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1" marR="84401" marT="42196" marB="421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751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+mn-lt"/>
                        </a:rPr>
                        <a:t>Размер</a:t>
                      </a:r>
                      <a:r>
                        <a:rPr lang="ru-RU" sz="1100" baseline="0" dirty="0">
                          <a:latin typeface="+mn-lt"/>
                        </a:rPr>
                        <a:t> возмещения</a:t>
                      </a:r>
                      <a:endParaRPr lang="ru-RU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1" marR="84401" marT="42196" marB="421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80% ключевой ставки ЦБ РФ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7994" marR="84401" marT="42196" marB="421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0" lang="ru-RU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100% ключевой ставки ЦБ РФ</a:t>
                      </a:r>
                      <a:endParaRPr lang="ru-RU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7994" marR="84401" marT="42196" marB="421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120% ключевой ставки ЦБ РФ*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7994" marR="84401" marT="42196" marB="421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до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2,5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процентных пунктов** </a:t>
                      </a:r>
                    </a:p>
                  </a:txBody>
                  <a:tcPr marL="107994" marR="84401" marT="42196" marB="421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505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100" kern="1200" dirty="0">
                          <a:latin typeface="+mn-lt"/>
                        </a:rPr>
                        <a:t>Возможность рефинансирования</a:t>
                      </a:r>
                      <a:endParaRPr lang="ru-RU" sz="11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389" marR="84389" marT="42185" marB="421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не предусмотрена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7994" marR="84389" marT="42185" marB="421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100" kern="1200" dirty="0">
                          <a:latin typeface="+mn-lt"/>
                        </a:rPr>
                        <a:t>предусмотрена</a:t>
                      </a:r>
                      <a:endParaRPr lang="ru-RU" sz="11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7994" marR="84389" marT="42185" marB="421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предусмотрена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7994" marR="84389" marT="42185" marB="421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предусмотрена</a:t>
                      </a:r>
                    </a:p>
                  </a:txBody>
                  <a:tcPr marL="107994" marR="84389" marT="42185" marB="421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1096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+mn-lt"/>
                        </a:rPr>
                        <a:t>Возможность пролонгации</a:t>
                      </a:r>
                      <a:endParaRPr lang="ru-RU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1" marR="84401" marT="42196" marB="421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предусмотрена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7994" marR="84401" marT="42196" marB="421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24470"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latin typeface="+mn-lt"/>
                        </a:rPr>
                        <a:t>Сроки предоставления подтверждающих</a:t>
                      </a:r>
                      <a:r>
                        <a:rPr lang="ru-RU" sz="1100" kern="1200" baseline="0" dirty="0">
                          <a:latin typeface="+mn-lt"/>
                        </a:rPr>
                        <a:t> целевое использование кредита </a:t>
                      </a:r>
                      <a:r>
                        <a:rPr lang="ru-RU" sz="1100" kern="1200" dirty="0">
                          <a:latin typeface="+mn-lt"/>
                        </a:rPr>
                        <a:t>документов</a:t>
                      </a:r>
                      <a:endParaRPr lang="ru-RU" sz="11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1" marR="84401" marT="42196" marB="421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100" dirty="0">
                          <a:latin typeface="+mn-lt"/>
                        </a:rPr>
                        <a:t>В</a:t>
                      </a:r>
                      <a:r>
                        <a:rPr lang="ru-RU" sz="1100" baseline="0" dirty="0">
                          <a:latin typeface="+mn-lt"/>
                        </a:rPr>
                        <a:t> течение 20 дней со дня получения ТМЦ, оказания услуг, выполнения работ</a:t>
                      </a:r>
                      <a:endParaRPr lang="ru-RU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7994" marR="0" marT="42185" marB="421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2179637" y="4529664"/>
            <a:ext cx="9716108" cy="21730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dirty="0">
                <a:solidFill>
                  <a:schemeClr val="tx1"/>
                </a:solidFill>
              </a:rPr>
              <a:t>* Для организаций, осуществляющих деятельность по переработке молока на приобретение оборудования для обработки и переработки молока;</a:t>
            </a:r>
          </a:p>
          <a:p>
            <a:pPr>
              <a:defRPr/>
            </a:pPr>
            <a:endParaRPr lang="ru-RU" sz="11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100" dirty="0">
                <a:solidFill>
                  <a:schemeClr val="tx1"/>
                </a:solidFill>
              </a:rPr>
              <a:t>** Для заемщиков – сельскохозяйственных товаропроизводителей и организаций пищевой и перерабатывающей промышленности, включенных в реестр заемщиков , получивших льготный инвестиционный кредит в рамках федеральной программы льготного кредитования, осуществляющих деятельность по приоритетным подотраслям агропромышленного комплекса:</a:t>
            </a:r>
          </a:p>
          <a:p>
            <a:pPr>
              <a:defRPr/>
            </a:pPr>
            <a:r>
              <a:rPr lang="ru-RU" sz="1100" dirty="0">
                <a:solidFill>
                  <a:schemeClr val="tx1"/>
                </a:solidFill>
              </a:rPr>
              <a:t>разведение молочного скота, производство сырого молока;</a:t>
            </a:r>
          </a:p>
          <a:p>
            <a:pPr>
              <a:defRPr/>
            </a:pPr>
            <a:r>
              <a:rPr lang="ru-RU" sz="1100" dirty="0">
                <a:solidFill>
                  <a:schemeClr val="tx1"/>
                </a:solidFill>
              </a:rPr>
              <a:t>переработка молока сырого крупного рогатого скота, козьего и овечьего на пищевую продукцию;</a:t>
            </a:r>
          </a:p>
          <a:p>
            <a:pPr>
              <a:defRPr/>
            </a:pPr>
            <a:r>
              <a:rPr lang="ru-RU" sz="1100" dirty="0">
                <a:solidFill>
                  <a:schemeClr val="tx1"/>
                </a:solidFill>
              </a:rPr>
              <a:t>разведение специализированного мясного крупного рогатого скота;</a:t>
            </a:r>
          </a:p>
          <a:p>
            <a:pPr>
              <a:defRPr/>
            </a:pPr>
            <a:r>
              <a:rPr lang="ru-RU" sz="1100" dirty="0">
                <a:solidFill>
                  <a:schemeClr val="tx1"/>
                </a:solidFill>
              </a:rPr>
              <a:t>развитие сельскохозяйственной птицы;</a:t>
            </a:r>
          </a:p>
          <a:p>
            <a:pPr>
              <a:defRPr/>
            </a:pPr>
            <a:r>
              <a:rPr lang="ru-RU" sz="1100" dirty="0">
                <a:solidFill>
                  <a:schemeClr val="tx1"/>
                </a:solidFill>
              </a:rPr>
              <a:t>переработка сельскохозяйственных животный, птицы;</a:t>
            </a:r>
          </a:p>
          <a:p>
            <a:pPr>
              <a:defRPr/>
            </a:pPr>
            <a:r>
              <a:rPr lang="ru-RU" sz="1100" dirty="0">
                <a:solidFill>
                  <a:schemeClr val="tx1"/>
                </a:solidFill>
              </a:rPr>
              <a:t>выращивание овощей;</a:t>
            </a:r>
          </a:p>
          <a:p>
            <a:pPr>
              <a:defRPr/>
            </a:pPr>
            <a:r>
              <a:rPr lang="ru-RU" sz="1100" dirty="0">
                <a:solidFill>
                  <a:schemeClr val="tx1"/>
                </a:solidFill>
              </a:rPr>
              <a:t>производство хлебобулочных и мучных кондитерских изделий.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CF308E7-F04B-448D-9C29-6EDFD5FAFD04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37</a:t>
            </a:fld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pSp>
        <p:nvGrpSpPr>
          <p:cNvPr id="67588" name="Группа 3"/>
          <p:cNvGrpSpPr>
            <a:grpSpLocks/>
          </p:cNvGrpSpPr>
          <p:nvPr/>
        </p:nvGrpSpPr>
        <p:grpSpPr bwMode="auto">
          <a:xfrm>
            <a:off x="2182812" y="701675"/>
            <a:ext cx="8943811" cy="709613"/>
            <a:chOff x="-45583" y="-1179148"/>
            <a:chExt cx="6696744" cy="664085"/>
          </a:xfrm>
        </p:grpSpPr>
        <p:sp>
          <p:nvSpPr>
            <p:cNvPr id="5" name="Нашивка 11"/>
            <p:cNvSpPr/>
            <p:nvPr/>
          </p:nvSpPr>
          <p:spPr>
            <a:xfrm>
              <a:off x="-45583" y="-1179148"/>
              <a:ext cx="6696744" cy="64625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Нашивка 4"/>
            <p:cNvSpPr/>
            <p:nvPr/>
          </p:nvSpPr>
          <p:spPr>
            <a:xfrm>
              <a:off x="109150" y="-1161320"/>
              <a:ext cx="6463948" cy="6462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6007" tIns="18669" rIns="18669" bIns="18669" spcCol="1270" anchor="ctr"/>
            <a:lstStyle/>
            <a:p>
              <a:pPr algn="ctr" defTabSz="622300"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</a:rPr>
                <a:t>Закон Нижегородской области от 26.12.2018 № 158-З, 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</a:rPr>
                <a:t>Постановления Правительства НО от 05.03.2009 № 92  и от 19.06.2019 № 378</a:t>
              </a:r>
            </a:p>
          </p:txBody>
        </p:sp>
      </p:grpSp>
      <p:sp>
        <p:nvSpPr>
          <p:cNvPr id="67589" name="TextBox 6"/>
          <p:cNvSpPr txBox="1">
            <a:spLocks noChangeArrowheads="1"/>
          </p:cNvSpPr>
          <p:nvPr/>
        </p:nvSpPr>
        <p:spPr bwMode="auto">
          <a:xfrm>
            <a:off x="3421063" y="185738"/>
            <a:ext cx="6202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6. ПОДДЕРЖКА КАДРОВОГО ПОТЕНЦИАЛА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63029444"/>
              </p:ext>
            </p:extLst>
          </p:nvPr>
        </p:nvGraphicFramePr>
        <p:xfrm>
          <a:off x="2183508" y="1314711"/>
          <a:ext cx="889248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7592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608" y="3021763"/>
            <a:ext cx="92392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89465" y="5178752"/>
            <a:ext cx="4132779" cy="15126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Ежемесячная доплата к страховой </a:t>
            </a:r>
            <a:r>
              <a:rPr lang="ru-RU" sz="1400" b="1" u="sng" dirty="0">
                <a:solidFill>
                  <a:schemeClr val="tx1"/>
                </a:solidFill>
                <a:ea typeface="Times New Roman" panose="02020603050405020304" pitchFamily="18" charset="0"/>
              </a:rPr>
              <a:t>Единовременная выплата молодым специалистам (до 35 лет) на улучшение жилищных условий</a:t>
            </a:r>
          </a:p>
          <a:p>
            <a:pPr algn="ctr"/>
            <a:endParaRPr lang="ru-RU" sz="14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ea typeface="Times New Roman" panose="02020603050405020304" pitchFamily="18" charset="0"/>
              </a:rPr>
              <a:t>до 1 млн рублей</a:t>
            </a:r>
          </a:p>
          <a:p>
            <a:pPr algn="ctr"/>
            <a:r>
              <a:rPr lang="ru-RU" dirty="0"/>
              <a:t>от 10 до 15 лет – 2 000 руб.;</a:t>
            </a:r>
          </a:p>
          <a:p>
            <a:pPr algn="ctr"/>
            <a:r>
              <a:rPr lang="ru-RU" dirty="0"/>
              <a:t>свыше 15 лет – 2 500 руб.</a:t>
            </a:r>
          </a:p>
        </p:txBody>
      </p:sp>
    </p:spTree>
    <p:extLst>
      <p:ext uri="{BB962C8B-B14F-4D97-AF65-F5344CB8AC3E}">
        <p14:creationId xmlns:p14="http://schemas.microsoft.com/office/powerpoint/2010/main" val="31476964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3C23E9A-46CF-4AE8-9E04-6B4EDD7A2D02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38</a:t>
            </a:fld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9637" name="TextBox 4"/>
          <p:cNvSpPr txBox="1">
            <a:spLocks noChangeArrowheads="1"/>
          </p:cNvSpPr>
          <p:nvPr/>
        </p:nvSpPr>
        <p:spPr bwMode="auto">
          <a:xfrm>
            <a:off x="1953616" y="579437"/>
            <a:ext cx="86292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7. </a:t>
            </a:r>
            <a:r>
              <a:rPr lang="ru-RU" altLang="ru-RU" sz="2400" dirty="0" smtClean="0">
                <a:latin typeface="Arial" panose="020B0604020202020204" pitchFamily="34" charset="0"/>
              </a:rPr>
              <a:t>РАЗВИТИЕ ОВОЩЕВОДСТВА ЗАЩИЩЕННОГО ГРУНТА</a:t>
            </a:r>
            <a:endParaRPr lang="ru-RU" altLang="ru-RU" sz="2400" dirty="0">
              <a:latin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639754"/>
              </p:ext>
            </p:extLst>
          </p:nvPr>
        </p:nvGraphicFramePr>
        <p:xfrm>
          <a:off x="2113632" y="1365417"/>
          <a:ext cx="9039208" cy="2468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2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69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986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163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0536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Наименование государственной поддержки</a:t>
                      </a:r>
                    </a:p>
                  </a:txBody>
                  <a:tcPr marL="91452" marR="9145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Нормативный</a:t>
                      </a:r>
                      <a:r>
                        <a:rPr lang="ru-RU" sz="1500" baseline="0" dirty="0"/>
                        <a:t> правовой акт</a:t>
                      </a:r>
                      <a:endParaRPr lang="ru-RU" sz="1500" dirty="0"/>
                    </a:p>
                  </a:txBody>
                  <a:tcPr marL="91452" marR="9145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Субсидия из областного бюджета</a:t>
                      </a:r>
                    </a:p>
                  </a:txBody>
                  <a:tcPr marL="91452" marR="9145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Условия</a:t>
                      </a:r>
                    </a:p>
                  </a:txBody>
                  <a:tcPr marL="91452" marR="91452" marT="45724" marB="4572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05580">
                <a:tc>
                  <a:txBody>
                    <a:bodyPr/>
                    <a:lstStyle/>
                    <a:p>
                      <a:pPr algn="l"/>
                      <a:r>
                        <a:rPr lang="ru-RU" sz="1500" dirty="0"/>
                        <a:t>Развитие овощеводства защищенного грунта</a:t>
                      </a:r>
                    </a:p>
                  </a:txBody>
                  <a:tcPr marL="91452" marR="91452" marT="45724" marB="45724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Постановление Правительства НО от 21.01.2015 № 24</a:t>
                      </a:r>
                      <a:endParaRPr kumimoji="0" lang="ru-RU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kern="1200" dirty="0">
                          <a:effectLst/>
                        </a:rPr>
                        <a:t>15% стоимости энергоносителей;</a:t>
                      </a:r>
                    </a:p>
                    <a:p>
                      <a:pPr algn="ctr"/>
                      <a:r>
                        <a:rPr lang="ru-RU" sz="1500" dirty="0"/>
                        <a:t> 21,5% стоимости энергоносителей - для получателей в течение 5 лет с даты ввода в эксплуатацию вновь построенного тепличного комплекса площадью не менее 5 гектаров</a:t>
                      </a:r>
                    </a:p>
                    <a:p>
                      <a:pPr algn="ctr"/>
                      <a:endParaRPr lang="ru-RU" sz="1500" dirty="0"/>
                    </a:p>
                  </a:txBody>
                  <a:tcPr marL="91452" marR="91452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Получатели – тепличные предприятия</a:t>
                      </a:r>
                    </a:p>
                  </a:txBody>
                  <a:tcPr marL="91452" marR="91452" marT="45724" marB="45724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5494CE8-FBC4-4E6F-A1EC-C22EF81BC26E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uk-UA" altLang="ru-RU" sz="1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238931" y="287488"/>
            <a:ext cx="92757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dirty="0">
                <a:latin typeface="+mn-lt"/>
                <a:cs typeface="Arial" panose="020B0604020202020204" pitchFamily="34" charset="0"/>
              </a:rPr>
              <a:t>1. </a:t>
            </a:r>
            <a:r>
              <a:rPr lang="ru-RU" b="1" dirty="0">
                <a:latin typeface="+mn-lt"/>
              </a:rPr>
              <a:t>Субсидия на поддержку приоритетных направлений 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03219" y="1848001"/>
            <a:ext cx="5473306" cy="37071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 extrusionH="69850" contourW="44450">
            <a:bevelT w="63500" h="69850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</a:rPr>
              <a:t>1.1. Поддержка элитного семеноводства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03219" y="2346452"/>
            <a:ext cx="5473306" cy="37071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 extrusionH="69850" contourW="44450">
            <a:bevelT w="63500" h="69850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</a:rPr>
              <a:t>1.2. Поддержка сельскохозяйственного страхования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03218" y="2850837"/>
            <a:ext cx="5473307" cy="37071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 extrusionH="69850" contourW="44450">
            <a:bevelT w="63500" h="69850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</a:rPr>
              <a:t>1.3. Поддержка племенного животноводства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03218" y="3350051"/>
            <a:ext cx="5465981" cy="37071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 extrusionH="69850" contourW="44450">
            <a:bevelT w="63500" h="69850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</a:rPr>
              <a:t>1.4. Субсидии на производство мяса КРС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03222" y="3831019"/>
            <a:ext cx="5465978" cy="37071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 extrusionH="69850" contourW="44450">
            <a:bevelT w="63500" h="69850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</a:rPr>
              <a:t>1.5. Субсидии на проведение агротехнологических работ  </a:t>
            </a: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921590446"/>
              </p:ext>
            </p:extLst>
          </p:nvPr>
        </p:nvGraphicFramePr>
        <p:xfrm>
          <a:off x="1984296" y="963775"/>
          <a:ext cx="9894437" cy="775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2103219" y="4327623"/>
            <a:ext cx="5465980" cy="37071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 extrusionH="69850" contourW="44450">
            <a:bevelT w="63500" h="69850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</a:rPr>
              <a:t>1.6. Субсидии на поддержку производства молока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10548" y="4809103"/>
            <a:ext cx="5434597" cy="61657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 extrusionH="69850" contourW="44450">
            <a:bevelT w="63500" h="69850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</a:rPr>
              <a:t>1.7. Субсидии на 1 тонну переработанного молока на пищевую продукцию</a:t>
            </a:r>
          </a:p>
          <a:p>
            <a:pPr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10549" y="5545337"/>
            <a:ext cx="5451323" cy="36439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 extrusionH="69850" contourW="44450">
            <a:bevelT w="63500" h="69850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</a:rPr>
              <a:t>1.8. Гранты на развитие малых форм хозяйствования</a:t>
            </a:r>
          </a:p>
          <a:p>
            <a:pPr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79684617"/>
              </p:ext>
            </p:extLst>
          </p:nvPr>
        </p:nvGraphicFramePr>
        <p:xfrm>
          <a:off x="7685447" y="1844898"/>
          <a:ext cx="3987800" cy="373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2771867722"/>
              </p:ext>
            </p:extLst>
          </p:nvPr>
        </p:nvGraphicFramePr>
        <p:xfrm>
          <a:off x="7687733" y="2330267"/>
          <a:ext cx="3987800" cy="40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3534778054"/>
              </p:ext>
            </p:extLst>
          </p:nvPr>
        </p:nvGraphicFramePr>
        <p:xfrm>
          <a:off x="7671527" y="2850837"/>
          <a:ext cx="3987800" cy="40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41" name="Схема 40"/>
          <p:cNvGraphicFramePr/>
          <p:nvPr>
            <p:extLst>
              <p:ext uri="{D42A27DB-BD31-4B8C-83A1-F6EECF244321}">
                <p14:modId xmlns:p14="http://schemas.microsoft.com/office/powerpoint/2010/main" val="3011022027"/>
              </p:ext>
            </p:extLst>
          </p:nvPr>
        </p:nvGraphicFramePr>
        <p:xfrm>
          <a:off x="7685447" y="3313291"/>
          <a:ext cx="3987800" cy="40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42" name="Схема 41"/>
          <p:cNvGraphicFramePr/>
          <p:nvPr>
            <p:extLst>
              <p:ext uri="{D42A27DB-BD31-4B8C-83A1-F6EECF244321}">
                <p14:modId xmlns:p14="http://schemas.microsoft.com/office/powerpoint/2010/main" val="972175374"/>
              </p:ext>
            </p:extLst>
          </p:nvPr>
        </p:nvGraphicFramePr>
        <p:xfrm>
          <a:off x="7598510" y="3794259"/>
          <a:ext cx="4070842" cy="40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43" name="Схема 42"/>
          <p:cNvGraphicFramePr/>
          <p:nvPr>
            <p:extLst>
              <p:ext uri="{D42A27DB-BD31-4B8C-83A1-F6EECF244321}">
                <p14:modId xmlns:p14="http://schemas.microsoft.com/office/powerpoint/2010/main" val="2715156966"/>
              </p:ext>
            </p:extLst>
          </p:nvPr>
        </p:nvGraphicFramePr>
        <p:xfrm>
          <a:off x="7685447" y="4309243"/>
          <a:ext cx="4074753" cy="38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44" name="Схема 43"/>
          <p:cNvGraphicFramePr/>
          <p:nvPr>
            <p:extLst>
              <p:ext uri="{D42A27DB-BD31-4B8C-83A1-F6EECF244321}">
                <p14:modId xmlns:p14="http://schemas.microsoft.com/office/powerpoint/2010/main" val="1467933865"/>
              </p:ext>
            </p:extLst>
          </p:nvPr>
        </p:nvGraphicFramePr>
        <p:xfrm>
          <a:off x="7673475" y="4851473"/>
          <a:ext cx="4179859" cy="41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graphicFrame>
        <p:nvGraphicFramePr>
          <p:cNvPr id="45" name="Схема 44"/>
          <p:cNvGraphicFramePr/>
          <p:nvPr>
            <p:extLst>
              <p:ext uri="{D42A27DB-BD31-4B8C-83A1-F6EECF244321}">
                <p14:modId xmlns:p14="http://schemas.microsoft.com/office/powerpoint/2010/main" val="3189555533"/>
              </p:ext>
            </p:extLst>
          </p:nvPr>
        </p:nvGraphicFramePr>
        <p:xfrm>
          <a:off x="7704668" y="5425675"/>
          <a:ext cx="4174066" cy="484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3" r:lo="rId44" r:qs="rId45" r:cs="rId4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5AF6570-F3D5-4ACB-ADEB-461916732436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1681163" y="153166"/>
            <a:ext cx="98419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+mn-lt"/>
                <a:cs typeface="Arial" panose="020B0604020202020204" pitchFamily="34" charset="0"/>
              </a:rPr>
              <a:t>1. Субсидия на поддержку приоритетных направлений </a:t>
            </a:r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3111399" y="630021"/>
            <a:ext cx="67372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+mn-lt"/>
              </a:rPr>
              <a:t>1.1. </a:t>
            </a:r>
            <a:r>
              <a:rPr lang="ru-RU" altLang="ru-RU" sz="2400" dirty="0" err="1">
                <a:latin typeface="+mn-lt"/>
              </a:rPr>
              <a:t>Поддержк</a:t>
            </a:r>
            <a:r>
              <a:rPr lang="en-US" altLang="ru-RU" sz="2400" dirty="0">
                <a:latin typeface="+mn-lt"/>
              </a:rPr>
              <a:t>а </a:t>
            </a:r>
            <a:r>
              <a:rPr lang="ru-RU" altLang="ru-RU" sz="2400" dirty="0">
                <a:latin typeface="+mn-lt"/>
              </a:rPr>
              <a:t>элитного семеноводства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212688" y="1057275"/>
            <a:ext cx="9190723" cy="5030258"/>
            <a:chOff x="1973405" y="1539393"/>
            <a:chExt cx="9190723" cy="5030258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1974365" y="1549268"/>
              <a:ext cx="2124172" cy="418869"/>
              <a:chOff x="0" y="271471"/>
              <a:chExt cx="2124172" cy="418869"/>
            </a:xfrm>
          </p:grpSpPr>
          <p:sp>
            <p:nvSpPr>
              <p:cNvPr id="45" name="Скругленный прямоугольник 44"/>
              <p:cNvSpPr/>
              <p:nvPr/>
            </p:nvSpPr>
            <p:spPr>
              <a:xfrm>
                <a:off x="0" y="271471"/>
                <a:ext cx="2110688" cy="418869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Скругленный прямоугольник 6"/>
              <p:cNvSpPr txBox="1"/>
              <p:nvPr/>
            </p:nvSpPr>
            <p:spPr>
              <a:xfrm>
                <a:off x="12268" y="283739"/>
                <a:ext cx="2111904" cy="3943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b="1" kern="1200" dirty="0">
                    <a:solidFill>
                      <a:schemeClr val="tx1"/>
                    </a:solidFill>
                  </a:rPr>
                  <a:t>За счет средств федерального и областного бюджетов</a:t>
                </a: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1973405" y="2019186"/>
              <a:ext cx="2129067" cy="3582682"/>
              <a:chOff x="-960" y="751898"/>
              <a:chExt cx="2129067" cy="2704723"/>
            </a:xfrm>
          </p:grpSpPr>
          <p:sp>
            <p:nvSpPr>
              <p:cNvPr id="43" name="Скругленный прямоугольник 42"/>
              <p:cNvSpPr/>
              <p:nvPr/>
            </p:nvSpPr>
            <p:spPr>
              <a:xfrm>
                <a:off x="0" y="751898"/>
                <a:ext cx="2128107" cy="2704723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4" name="Скругленный прямоугольник 8"/>
              <p:cNvSpPr txBox="1"/>
              <p:nvPr/>
            </p:nvSpPr>
            <p:spPr>
              <a:xfrm>
                <a:off x="-960" y="830792"/>
                <a:ext cx="2111648" cy="258006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u="sng" kern="1200" dirty="0">
                    <a:solidFill>
                      <a:schemeClr val="tx1"/>
                    </a:solidFill>
                  </a:rPr>
                  <a:t>Приобретение элитных семян, включая сорта импортной селекции</a:t>
                </a:r>
                <a:endParaRPr lang="en-US" sz="1000" kern="1200" dirty="0">
                  <a:solidFill>
                    <a:schemeClr val="tx1"/>
                  </a:solidFill>
                </a:endParaRP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kern="1200" dirty="0" err="1">
                    <a:solidFill>
                      <a:schemeClr val="tx1"/>
                    </a:solidFill>
                  </a:rPr>
                  <a:t>Условия</a:t>
                </a:r>
                <a:r>
                  <a:rPr lang="en-US" sz="1000" kern="1200" dirty="0">
                    <a:solidFill>
                      <a:schemeClr val="tx1"/>
                    </a:solidFill>
                  </a:rPr>
                  <a:t>: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kern="1200" dirty="0">
                    <a:solidFill>
                      <a:schemeClr val="tx1"/>
                    </a:solidFill>
                  </a:rPr>
                  <a:t>- с</a:t>
                </a:r>
                <a:r>
                  <a:rPr lang="ru-RU" sz="1000" kern="1200" dirty="0">
                    <a:solidFill>
                      <a:schemeClr val="tx1"/>
                    </a:solidFill>
                  </a:rPr>
                  <a:t>орта или гибриды приобретенных получателем семян </a:t>
                </a:r>
                <a:r>
                  <a:rPr lang="en-US" sz="1000" kern="1200" dirty="0" err="1">
                    <a:solidFill>
                      <a:schemeClr val="tx1"/>
                    </a:solidFill>
                  </a:rPr>
                  <a:t>должны</a:t>
                </a:r>
                <a:r>
                  <a:rPr lang="en-US" sz="1000" kern="1200" dirty="0">
                    <a:solidFill>
                      <a:schemeClr val="tx1"/>
                    </a:solidFill>
                  </a:rPr>
                  <a:t> </a:t>
                </a:r>
                <a:r>
                  <a:rPr lang="en-US" sz="1000" kern="1200" dirty="0" err="1">
                    <a:solidFill>
                      <a:schemeClr val="tx1"/>
                    </a:solidFill>
                  </a:rPr>
                  <a:t>быть</a:t>
                </a:r>
                <a:r>
                  <a:rPr lang="en-US" sz="1000" kern="1200" dirty="0">
                    <a:solidFill>
                      <a:schemeClr val="tx1"/>
                    </a:solidFill>
                  </a:rPr>
                  <a:t> </a:t>
                </a:r>
                <a:r>
                  <a:rPr lang="ru-RU" sz="1000" kern="1200" dirty="0">
                    <a:solidFill>
                      <a:schemeClr val="tx1"/>
                    </a:solidFill>
                  </a:rPr>
                  <a:t>включены в Государственный реестр селекционных достижений, допущенных к использованию;</a:t>
                </a:r>
                <a:endParaRPr lang="en-US" sz="1000" kern="1200" dirty="0">
                  <a:solidFill>
                    <a:schemeClr val="tx1"/>
                  </a:solidFill>
                </a:endParaRPr>
              </a:p>
              <a:p>
                <a:pPr marL="171450" lvl="0" indent="-171450" algn="ctr" defTabSz="533400">
                  <a:lnSpc>
                    <a:spcPct val="90000"/>
                  </a:lnSpc>
                  <a:spcAft>
                    <a:spcPct val="35000"/>
                  </a:spcAft>
                  <a:buFontTx/>
                  <a:buChar char="-"/>
                </a:pPr>
                <a:r>
                  <a:rPr lang="ru-RU" sz="1000" dirty="0">
                    <a:solidFill>
                      <a:schemeClr val="tx1"/>
                    </a:solidFill>
                  </a:rPr>
                  <a:t>осуществление получателем сева семян в году получения субсидии либо в году, следующем за годом получения субсидии;</a:t>
                </a:r>
              </a:p>
              <a:p>
                <a:pPr marL="171450" lvl="0" indent="-171450" algn="ctr" defTabSz="533400">
                  <a:lnSpc>
                    <a:spcPct val="90000"/>
                  </a:lnSpc>
                  <a:spcAft>
                    <a:spcPct val="35000"/>
                  </a:spcAft>
                  <a:buFontTx/>
                  <a:buChar char="-"/>
                </a:pPr>
                <a:r>
                  <a:rPr lang="ru-RU" sz="1000" dirty="0">
                    <a:solidFill>
                      <a:schemeClr val="tx1"/>
                    </a:solidFill>
                  </a:rPr>
                  <a:t>осуществление получателем субсидии страхования рисков утраты (гибели) урожая сельскохозяйственной культуры, на которую выплачивается субсидия, в результате наступления всех или нескольких событий, предусмотренных пунктом 1 части 1 статьи 8 Федерального закона от 25 июля 2011 г. N 260-ФЗ. </a:t>
                </a:r>
              </a:p>
              <a:p>
                <a:pPr marL="171450" lvl="0" indent="-171450" algn="ctr" defTabSz="533400">
                  <a:lnSpc>
                    <a:spcPct val="90000"/>
                  </a:lnSpc>
                  <a:spcAft>
                    <a:spcPct val="35000"/>
                  </a:spcAft>
                  <a:buFontTx/>
                  <a:buChar char="-"/>
                </a:pPr>
                <a:endParaRPr lang="ru-RU" sz="1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1974365" y="5668839"/>
              <a:ext cx="2135584" cy="900812"/>
              <a:chOff x="121077" y="3540077"/>
              <a:chExt cx="1878456" cy="900812"/>
            </a:xfrm>
          </p:grpSpPr>
          <p:sp>
            <p:nvSpPr>
              <p:cNvPr id="41" name="Скругленный прямоугольник 40"/>
              <p:cNvSpPr/>
              <p:nvPr/>
            </p:nvSpPr>
            <p:spPr>
              <a:xfrm>
                <a:off x="121077" y="3540077"/>
                <a:ext cx="1878456" cy="900812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Скругленный прямоугольник 10"/>
              <p:cNvSpPr txBox="1"/>
              <p:nvPr/>
            </p:nvSpPr>
            <p:spPr>
              <a:xfrm>
                <a:off x="121078" y="3583384"/>
                <a:ext cx="1865718" cy="85750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000" kern="1200" dirty="0">
                    <a:solidFill>
                      <a:schemeClr val="tx1"/>
                    </a:solidFill>
                  </a:rPr>
                  <a:t>на 1 гектар </a:t>
                </a:r>
                <a:r>
                  <a:rPr lang="ru-RU" sz="1000" dirty="0">
                    <a:solidFill>
                      <a:schemeClr val="tx1"/>
                    </a:solidFill>
                  </a:rPr>
                  <a:t>площади</a:t>
                </a:r>
                <a:r>
                  <a:rPr lang="ru-RU" sz="1000" kern="1200" dirty="0">
                    <a:solidFill>
                      <a:schemeClr val="tx1"/>
                    </a:solidFill>
                  </a:rPr>
                  <a:t> засеваемой элитными семенами </a:t>
                </a:r>
                <a:r>
                  <a:rPr lang="ru-RU" sz="1000" dirty="0">
                    <a:solidFill>
                      <a:schemeClr val="tx1"/>
                    </a:solidFill>
                  </a:rPr>
                  <a:t>или в процентах от стоимости семян, произведенных в рамках ФНТП </a:t>
                </a:r>
                <a:r>
                  <a:rPr lang="ru-RU" sz="1000" kern="1200" dirty="0">
                    <a:solidFill>
                      <a:schemeClr val="tx1"/>
                    </a:solidFill>
                  </a:rPr>
                  <a:t>по ставкам, определяемым </a:t>
                </a:r>
                <a:r>
                  <a:rPr lang="en-US" sz="1000" kern="1200" dirty="0">
                    <a:solidFill>
                      <a:schemeClr val="tx1"/>
                    </a:solidFill>
                  </a:rPr>
                  <a:t>Минсельхозпродом</a:t>
                </a:r>
                <a:endParaRPr lang="ru-RU" sz="10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4216510" y="1539393"/>
              <a:ext cx="6947618" cy="428744"/>
              <a:chOff x="2129529" y="271471"/>
              <a:chExt cx="6990647" cy="428744"/>
            </a:xfrm>
          </p:grpSpPr>
          <p:sp>
            <p:nvSpPr>
              <p:cNvPr id="39" name="Скругленный прямоугольник 38"/>
              <p:cNvSpPr/>
              <p:nvPr/>
            </p:nvSpPr>
            <p:spPr>
              <a:xfrm>
                <a:off x="2129529" y="271471"/>
                <a:ext cx="6949057" cy="418869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Скругленный прямоугольник 12"/>
              <p:cNvSpPr txBox="1"/>
              <p:nvPr/>
            </p:nvSpPr>
            <p:spPr>
              <a:xfrm>
                <a:off x="2171118" y="305882"/>
                <a:ext cx="6949058" cy="3943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b="1" kern="1200" dirty="0">
                    <a:solidFill>
                      <a:schemeClr val="tx1"/>
                    </a:solidFill>
                  </a:rPr>
                  <a:t>За счет средств областного бюджета</a:t>
                </a:r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4189700" y="2027060"/>
              <a:ext cx="2578646" cy="3574808"/>
              <a:chOff x="2204013" y="758538"/>
              <a:chExt cx="2025053" cy="2715815"/>
            </a:xfrm>
          </p:grpSpPr>
          <p:sp>
            <p:nvSpPr>
              <p:cNvPr id="37" name="Скругленный прямоугольник 36"/>
              <p:cNvSpPr/>
              <p:nvPr/>
            </p:nvSpPr>
            <p:spPr>
              <a:xfrm>
                <a:off x="2225465" y="758538"/>
                <a:ext cx="2003600" cy="2715815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Скругленный прямоугольник 14"/>
              <p:cNvSpPr txBox="1"/>
              <p:nvPr/>
            </p:nvSpPr>
            <p:spPr>
              <a:xfrm>
                <a:off x="2204013" y="778805"/>
                <a:ext cx="2025053" cy="25898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000" tIns="45720" rIns="3600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u="sng" kern="1200" dirty="0">
                    <a:solidFill>
                      <a:schemeClr val="tx1"/>
                    </a:solidFill>
                  </a:rPr>
                  <a:t>Приобретение семян, включая сорта (гибриды) импортной селекции</a:t>
                </a:r>
                <a:endParaRPr lang="en-US" sz="1000" u="sng" kern="1200" dirty="0">
                  <a:solidFill>
                    <a:schemeClr val="tx1"/>
                  </a:solidFill>
                </a:endParaRP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kern="1200" dirty="0" err="1">
                    <a:solidFill>
                      <a:schemeClr val="tx1"/>
                    </a:solidFill>
                  </a:rPr>
                  <a:t>Условия</a:t>
                </a:r>
                <a:r>
                  <a:rPr lang="en-US" sz="1000" kern="1200" dirty="0">
                    <a:solidFill>
                      <a:schemeClr val="tx1"/>
                    </a:solidFill>
                  </a:rPr>
                  <a:t>: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kern="1200" dirty="0">
                    <a:solidFill>
                      <a:schemeClr val="tx1"/>
                    </a:solidFill>
                  </a:rPr>
                  <a:t>- с</a:t>
                </a:r>
                <a:r>
                  <a:rPr lang="ru-RU" sz="1000" kern="1200" dirty="0">
                    <a:solidFill>
                      <a:schemeClr val="tx1"/>
                    </a:solidFill>
                  </a:rPr>
                  <a:t>орта или гибриды приобретенных получателем семян </a:t>
                </a:r>
                <a:r>
                  <a:rPr lang="en-US" sz="1000" kern="1200" dirty="0" err="1">
                    <a:solidFill>
                      <a:schemeClr val="tx1"/>
                    </a:solidFill>
                  </a:rPr>
                  <a:t>должны</a:t>
                </a:r>
                <a:r>
                  <a:rPr lang="en-US" sz="1000" kern="1200" dirty="0">
                    <a:solidFill>
                      <a:schemeClr val="tx1"/>
                    </a:solidFill>
                  </a:rPr>
                  <a:t> </a:t>
                </a:r>
                <a:r>
                  <a:rPr lang="en-US" sz="1000" kern="1200" dirty="0" err="1">
                    <a:solidFill>
                      <a:schemeClr val="tx1"/>
                    </a:solidFill>
                  </a:rPr>
                  <a:t>быть</a:t>
                </a:r>
                <a:r>
                  <a:rPr lang="en-US" sz="1000" kern="1200" dirty="0">
                    <a:solidFill>
                      <a:schemeClr val="tx1"/>
                    </a:solidFill>
                  </a:rPr>
                  <a:t> </a:t>
                </a:r>
                <a:r>
                  <a:rPr lang="ru-RU" sz="1000" kern="1200" dirty="0">
                    <a:solidFill>
                      <a:schemeClr val="tx1"/>
                    </a:solidFill>
                  </a:rPr>
                  <a:t>включены в Государственный реестр селекционных достижений, допущенных к использованию;</a:t>
                </a:r>
                <a:endParaRPr lang="en-US" sz="1000" kern="1200" dirty="0">
                  <a:solidFill>
                    <a:schemeClr val="tx1"/>
                  </a:solidFill>
                </a:endParaRPr>
              </a:p>
              <a:p>
                <a:pPr marL="171450" lvl="0" indent="-171450" algn="ctr" defTabSz="533400">
                  <a:lnSpc>
                    <a:spcPct val="90000"/>
                  </a:lnSpc>
                  <a:spcAft>
                    <a:spcPct val="35000"/>
                  </a:spcAft>
                  <a:buFontTx/>
                  <a:buChar char="-"/>
                </a:pPr>
                <a:r>
                  <a:rPr lang="ru-RU" sz="1000" kern="1200" dirty="0">
                    <a:solidFill>
                      <a:schemeClr val="tx1"/>
                    </a:solidFill>
                  </a:rPr>
                  <a:t>осуществление получателем сева </a:t>
                </a:r>
                <a:r>
                  <a:rPr lang="ru-RU" sz="1000" dirty="0">
                    <a:solidFill>
                      <a:schemeClr val="tx1"/>
                    </a:solidFill>
                  </a:rPr>
                  <a:t>семян в году получения субсидии либо в году, следующем за годом получения субсидии (за </a:t>
                </a:r>
                <a:r>
                  <a:rPr lang="ru-RU" sz="1000" dirty="0" err="1">
                    <a:solidFill>
                      <a:schemeClr val="tx1"/>
                    </a:solidFill>
                  </a:rPr>
                  <a:t>искл</a:t>
                </a:r>
                <a:r>
                  <a:rPr lang="ru-RU" sz="1000" dirty="0">
                    <a:solidFill>
                      <a:schemeClr val="tx1"/>
                    </a:solidFill>
                  </a:rPr>
                  <a:t>. семян овощей защищенного грунта, сев которых должен быть осуществлен не позднее второго года, следующего за годом предоставления субсидии);</a:t>
                </a:r>
              </a:p>
              <a:p>
                <a:pPr marL="171450" lvl="0" indent="-171450" algn="ctr" defTabSz="533400">
                  <a:lnSpc>
                    <a:spcPct val="90000"/>
                  </a:lnSpc>
                  <a:spcAft>
                    <a:spcPct val="35000"/>
                  </a:spcAft>
                  <a:buFontTx/>
                  <a:buChar char="-"/>
                </a:pPr>
                <a:r>
                  <a:rPr lang="ru-RU" sz="1000" dirty="0">
                    <a:solidFill>
                      <a:schemeClr val="tx1"/>
                    </a:solidFill>
                  </a:rPr>
                  <a:t>наличие у получателя субсидии, являющегося юридическим лицом, уровня </a:t>
                </a:r>
                <a:r>
                  <a:rPr lang="ru-RU" sz="1000" dirty="0">
                    <a:solidFill>
                      <a:srgbClr val="262626"/>
                    </a:solidFill>
                  </a:rPr>
                  <a:t>среднемесячной заработной платы </a:t>
                </a:r>
                <a:r>
                  <a:rPr lang="ru-RU" sz="1000" b="1" dirty="0" smtClean="0">
                    <a:solidFill>
                      <a:srgbClr val="262626"/>
                    </a:solidFill>
                  </a:rPr>
                  <a:t> не </a:t>
                </a:r>
                <a:r>
                  <a:rPr lang="ru-RU" sz="1000" dirty="0">
                    <a:solidFill>
                      <a:schemeClr val="tx1"/>
                    </a:solidFill>
                  </a:rPr>
                  <a:t>ниже полутора величин минимального размера оплаты труда на дату получения государственной поддержки.</a:t>
                </a:r>
              </a:p>
              <a:p>
                <a:pPr marL="171450" lvl="0" indent="-171450" algn="ctr" defTabSz="533400">
                  <a:lnSpc>
                    <a:spcPct val="90000"/>
                  </a:lnSpc>
                  <a:spcAft>
                    <a:spcPct val="35000"/>
                  </a:spcAft>
                  <a:buFontTx/>
                  <a:buChar char="-"/>
                </a:pPr>
                <a:endParaRPr lang="ru-RU" sz="1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4182198" y="5611030"/>
              <a:ext cx="2613268" cy="958621"/>
              <a:chOff x="2362311" y="3488964"/>
              <a:chExt cx="1837780" cy="958621"/>
            </a:xfrm>
          </p:grpSpPr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2381386" y="3541945"/>
                <a:ext cx="1799631" cy="905640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Скругленный прямоугольник 16"/>
              <p:cNvSpPr txBox="1"/>
              <p:nvPr/>
            </p:nvSpPr>
            <p:spPr>
              <a:xfrm>
                <a:off x="2362311" y="3488964"/>
                <a:ext cx="1837780" cy="9586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108000" rIns="41910" bIns="4191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kern="1200" dirty="0">
                    <a:solidFill>
                      <a:schemeClr val="tx1"/>
                    </a:solidFill>
                  </a:rPr>
                  <a:t>за 1 тонну или 1 посевную единицу семян или в размере процента от стоимости семян (для семян овощных и бахчевых культур) по ставкам, определяемым </a:t>
                </a:r>
                <a:r>
                  <a:rPr lang="en-US" sz="1000" kern="1200" dirty="0">
                    <a:solidFill>
                      <a:schemeClr val="tx1"/>
                    </a:solidFill>
                  </a:rPr>
                  <a:t>Минсельхозпродом</a:t>
                </a:r>
                <a:endParaRPr lang="ru-RU" sz="10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Группа 22"/>
            <p:cNvGrpSpPr/>
            <p:nvPr/>
          </p:nvGrpSpPr>
          <p:grpSpPr>
            <a:xfrm>
              <a:off x="9343302" y="2021441"/>
              <a:ext cx="1820826" cy="3588606"/>
              <a:chOff x="4133743" y="747638"/>
              <a:chExt cx="2272022" cy="2720948"/>
            </a:xfrm>
          </p:grpSpPr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4213951" y="751898"/>
                <a:ext cx="2140237" cy="2716688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Скругленный прямоугольник 18"/>
              <p:cNvSpPr txBox="1"/>
              <p:nvPr/>
            </p:nvSpPr>
            <p:spPr>
              <a:xfrm>
                <a:off x="4133743" y="747638"/>
                <a:ext cx="2272022" cy="26123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t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u="sng" kern="1200" dirty="0">
                    <a:solidFill>
                      <a:schemeClr val="tx1"/>
                    </a:solidFill>
                  </a:rPr>
                  <a:t>Производство мини-клубней картофеля</a:t>
                </a:r>
                <a:r>
                  <a:rPr lang="en-US" sz="1000" u="sng" kern="1200" dirty="0">
                    <a:solidFill>
                      <a:schemeClr val="tx1"/>
                    </a:solidFill>
                  </a:rPr>
                  <a:t>.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kern="1200" dirty="0" err="1">
                    <a:solidFill>
                      <a:schemeClr val="tx1"/>
                    </a:solidFill>
                  </a:rPr>
                  <a:t>Условия</a:t>
                </a:r>
                <a:r>
                  <a:rPr lang="en-US" sz="1000" kern="1200" dirty="0">
                    <a:solidFill>
                      <a:schemeClr val="tx1"/>
                    </a:solidFill>
                  </a:rPr>
                  <a:t>: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kern="1200" dirty="0">
                    <a:solidFill>
                      <a:schemeClr val="tx1"/>
                    </a:solidFill>
                  </a:rPr>
                  <a:t>-</a:t>
                </a:r>
                <a:r>
                  <a:rPr lang="ru-RU" sz="1000" kern="1200" dirty="0">
                    <a:solidFill>
                      <a:schemeClr val="tx1"/>
                    </a:solidFill>
                  </a:rPr>
                  <a:t> включение получателя в Реестр и осуществление им деятельности по производству мини-клубней картофеля;</a:t>
                </a:r>
              </a:p>
              <a:p>
                <a:pPr marL="171450" lvl="0" indent="-17145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Tx/>
                  <a:buChar char="-"/>
                </a:pPr>
                <a:r>
                  <a:rPr lang="ru-RU" sz="1000" kern="1200" dirty="0">
                    <a:solidFill>
                      <a:schemeClr val="tx1"/>
                    </a:solidFill>
                  </a:rPr>
                  <a:t>наличие у получателя функционирующей лаборатории безвирусного семеноводства картофеля;</a:t>
                </a:r>
              </a:p>
              <a:p>
                <a:pPr marL="171450" lvl="0" indent="-171450" algn="ctr" defTabSz="533400">
                  <a:lnSpc>
                    <a:spcPct val="90000"/>
                  </a:lnSpc>
                  <a:spcAft>
                    <a:spcPct val="35000"/>
                  </a:spcAft>
                  <a:buFontTx/>
                  <a:buChar char="-"/>
                </a:pPr>
                <a:r>
                  <a:rPr lang="ru-RU" sz="1000" dirty="0">
                    <a:solidFill>
                      <a:schemeClr val="tx1"/>
                    </a:solidFill>
                  </a:rPr>
                  <a:t>наличие у получателя субсидии, являющегося ЮЛ, уровня среднемесячной заработной платы не ниже полутора величин минимального размера оплаты труда на дату получения государственной поддержки</a:t>
                </a:r>
                <a:r>
                  <a:rPr lang="ru-RU" sz="1000" dirty="0" smtClean="0">
                    <a:solidFill>
                      <a:srgbClr val="262626"/>
                    </a:solidFill>
                  </a:rPr>
                  <a:t>.</a:t>
                </a:r>
                <a:endParaRPr lang="ru-RU" sz="1000" dirty="0">
                  <a:solidFill>
                    <a:srgbClr val="262626"/>
                  </a:solidFill>
                </a:endParaRP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0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9419725" y="5664011"/>
              <a:ext cx="1703069" cy="905640"/>
              <a:chOff x="4262630" y="3518567"/>
              <a:chExt cx="2128479" cy="1398476"/>
            </a:xfrm>
          </p:grpSpPr>
          <p:sp>
            <p:nvSpPr>
              <p:cNvPr id="31" name="Скругленный прямоугольник 30"/>
              <p:cNvSpPr/>
              <p:nvPr/>
            </p:nvSpPr>
            <p:spPr>
              <a:xfrm>
                <a:off x="4262630" y="3518567"/>
                <a:ext cx="2128479" cy="1398476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Скругленный прямоугольник 20"/>
              <p:cNvSpPr txBox="1"/>
              <p:nvPr/>
            </p:nvSpPr>
            <p:spPr>
              <a:xfrm>
                <a:off x="4499619" y="3550970"/>
                <a:ext cx="1639324" cy="136607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kern="1200" dirty="0">
                    <a:solidFill>
                      <a:schemeClr val="tx1"/>
                    </a:solidFill>
                  </a:rPr>
                  <a:t>за 1 штуку произведенных семян по ставкам, определяемым </a:t>
                </a:r>
                <a:r>
                  <a:rPr lang="en-US" sz="1000" kern="1200" dirty="0">
                    <a:solidFill>
                      <a:schemeClr val="tx1"/>
                    </a:solidFill>
                  </a:rPr>
                  <a:t>Минсельхозпродом</a:t>
                </a:r>
                <a:endParaRPr lang="ru-RU" sz="10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6832627" y="2019186"/>
              <a:ext cx="2510675" cy="3574807"/>
              <a:chOff x="6233924" y="768344"/>
              <a:chExt cx="2533855" cy="2679290"/>
            </a:xfrm>
          </p:grpSpPr>
          <p:sp>
            <p:nvSpPr>
              <p:cNvPr id="29" name="Скругленный прямоугольник 28"/>
              <p:cNvSpPr/>
              <p:nvPr/>
            </p:nvSpPr>
            <p:spPr>
              <a:xfrm>
                <a:off x="6257084" y="768344"/>
                <a:ext cx="2487537" cy="2679290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Скругленный прямоугольник 22"/>
              <p:cNvSpPr txBox="1"/>
              <p:nvPr/>
            </p:nvSpPr>
            <p:spPr>
              <a:xfrm>
                <a:off x="6233924" y="791693"/>
                <a:ext cx="2533855" cy="25346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u="sng" kern="1200" dirty="0">
                    <a:solidFill>
                      <a:schemeClr val="tx1"/>
                    </a:solidFill>
                  </a:rPr>
                  <a:t>Приобретение семян </a:t>
                </a:r>
                <a:r>
                  <a:rPr lang="ru-RU" sz="1000" u="sng" kern="1200" dirty="0" err="1">
                    <a:solidFill>
                      <a:schemeClr val="tx1"/>
                    </a:solidFill>
                  </a:rPr>
                  <a:t>сельскохозтоваропроизводителей</a:t>
                </a:r>
                <a:r>
                  <a:rPr lang="ru-RU" sz="1000" u="sng" kern="1200" dirty="0">
                    <a:solidFill>
                      <a:schemeClr val="tx1"/>
                    </a:solidFill>
                  </a:rPr>
                  <a:t> Нижегородской области, включенных в Реестр организаций, осуществляющих производство и реализацию семян высших репродукций</a:t>
                </a:r>
                <a:endParaRPr lang="en-US" sz="1000" u="sng" kern="1200" dirty="0">
                  <a:solidFill>
                    <a:schemeClr val="tx1"/>
                  </a:solidFill>
                </a:endParaRP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kern="1200" dirty="0" err="1">
                    <a:solidFill>
                      <a:schemeClr val="tx1"/>
                    </a:solidFill>
                  </a:rPr>
                  <a:t>Услови</a:t>
                </a:r>
                <a:r>
                  <a:rPr lang="ru-RU" sz="1000" kern="1200" dirty="0">
                    <a:solidFill>
                      <a:schemeClr val="tx1"/>
                    </a:solidFill>
                  </a:rPr>
                  <a:t>я</a:t>
                </a:r>
                <a:r>
                  <a:rPr lang="en-US" sz="1000" kern="1200" dirty="0">
                    <a:solidFill>
                      <a:schemeClr val="tx1"/>
                    </a:solidFill>
                  </a:rPr>
                  <a:t>:</a:t>
                </a:r>
                <a:endParaRPr lang="ru-RU" sz="1000" kern="1200" dirty="0">
                  <a:solidFill>
                    <a:schemeClr val="tx1"/>
                  </a:solidFill>
                </a:endParaRP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dirty="0">
                    <a:solidFill>
                      <a:schemeClr val="tx1"/>
                    </a:solidFill>
                  </a:rPr>
                  <a:t>- сорта или гибриды приобретенных семян должны быть включены в Государственный реестр селекционных достижений, допущенных к использованию;</a:t>
                </a:r>
              </a:p>
              <a:p>
                <a:pPr marL="171450" lvl="0" indent="-171450" algn="ctr" defTabSz="488950">
                  <a:lnSpc>
                    <a:spcPct val="90000"/>
                  </a:lnSpc>
                  <a:spcAft>
                    <a:spcPct val="35000"/>
                  </a:spcAft>
                  <a:buFontTx/>
                  <a:buChar char="-"/>
                </a:pPr>
                <a:r>
                  <a:rPr lang="ru-RU" sz="1000" dirty="0">
                    <a:solidFill>
                      <a:schemeClr val="tx1"/>
                    </a:solidFill>
                  </a:rPr>
                  <a:t>осуществление получателем сева семян в году получения субсидии либо в году, следующем за годом получения субсидии;</a:t>
                </a:r>
              </a:p>
              <a:p>
                <a:pPr marL="171450" indent="-171450" algn="ctr" defTabSz="488950">
                  <a:lnSpc>
                    <a:spcPct val="90000"/>
                  </a:lnSpc>
                  <a:spcAft>
                    <a:spcPct val="35000"/>
                  </a:spcAft>
                  <a:buFontTx/>
                  <a:buChar char="-"/>
                </a:pPr>
                <a:r>
                  <a:rPr lang="ru-RU" sz="1000" dirty="0">
                    <a:solidFill>
                      <a:schemeClr val="tx1"/>
                    </a:solidFill>
                  </a:rPr>
                  <a:t>наличие у получателя субсидии, являющегося юридическим лицом, уровня среднемесячной заработной платы не ниже полутора величин минимального размера оплаты труда на дату получения государственной поддержки.</a:t>
                </a:r>
              </a:p>
              <a:p>
                <a:pPr marL="171450" indent="-171450" algn="ctr" defTabSz="488950">
                  <a:lnSpc>
                    <a:spcPct val="90000"/>
                  </a:lnSpc>
                  <a:spcAft>
                    <a:spcPct val="35000"/>
                  </a:spcAft>
                  <a:buFontTx/>
                  <a:buChar char="-"/>
                </a:pPr>
                <a:endParaRPr lang="ru-RU" sz="1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6867192" y="5684995"/>
              <a:ext cx="2453683" cy="884656"/>
              <a:chOff x="6619484" y="3518567"/>
              <a:chExt cx="1894757" cy="884656"/>
            </a:xfrm>
          </p:grpSpPr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6619888" y="3518567"/>
                <a:ext cx="1893951" cy="884656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Скругленный прямоугольник 24"/>
              <p:cNvSpPr txBox="1"/>
              <p:nvPr/>
            </p:nvSpPr>
            <p:spPr>
              <a:xfrm>
                <a:off x="6619484" y="3529942"/>
                <a:ext cx="1894757" cy="8732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kern="1200" dirty="0">
                    <a:solidFill>
                      <a:schemeClr val="tx1"/>
                    </a:solidFill>
                  </a:rPr>
                  <a:t>за 1 тонну приобретенных семян по ставкам, определяемым </a:t>
                </a:r>
                <a:r>
                  <a:rPr lang="en-US" sz="1000" kern="1200" dirty="0">
                    <a:solidFill>
                      <a:schemeClr val="tx1"/>
                    </a:solidFill>
                  </a:rPr>
                  <a:t>Минсельхозпродом</a:t>
                </a:r>
                <a:endParaRPr lang="ru-RU" sz="1000" kern="1200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9518CC5-7823-4DE4-AA88-B703BF9517DE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66777" y="4224962"/>
            <a:ext cx="8999537" cy="2328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1. Сельхозтоваропроизводитель:</a:t>
            </a:r>
          </a:p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-выбирает надежную страховую организацию, являющуюся членом Союза "Единое объединение страховщиков агропромышленного комплекса - Национальный союз агростраховщиков, с которой будет заключен договор страхования;</a:t>
            </a:r>
          </a:p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-внимательно изучает предлагаемые страховщиком правила страхования и условия договора страхования;</a:t>
            </a:r>
          </a:p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-заключает договор страхования;</a:t>
            </a:r>
          </a:p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-оплачивает 50% страховой премии или иной части при страховании от ЧС. </a:t>
            </a:r>
          </a:p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2. Сельхозтоваропроизводитель подает комплект документов и заявление в Минсельхозпрод на получение субсидии.</a:t>
            </a:r>
          </a:p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3. Минсельхозпрод принимает решение о предоставлении государственной поддержки и перечисляет на счет страховой организации оставшуюся часть страховой премии по договору страхования за счет средств регионального и федерального бюджетов.</a:t>
            </a:r>
          </a:p>
        </p:txBody>
      </p:sp>
      <p:pic>
        <p:nvPicPr>
          <p:cNvPr id="20489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8" y="1597025"/>
            <a:ext cx="3522662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112963" y="343897"/>
            <a:ext cx="96289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+mn-lt"/>
                <a:cs typeface="Arial" panose="020B0604020202020204" pitchFamily="34" charset="0"/>
              </a:rPr>
              <a:t>1. Субсидия на поддержку приоритетных направлений 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2541810" y="858203"/>
            <a:ext cx="80378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+mn-lt"/>
              </a:rPr>
              <a:t>1.2. </a:t>
            </a:r>
            <a:r>
              <a:rPr lang="ru-RU" altLang="ru-RU" sz="2400" dirty="0" err="1">
                <a:latin typeface="+mn-lt"/>
              </a:rPr>
              <a:t>Поддержк</a:t>
            </a:r>
            <a:r>
              <a:rPr lang="en-US" altLang="ru-RU" sz="2400" dirty="0">
                <a:latin typeface="+mn-lt"/>
              </a:rPr>
              <a:t>а </a:t>
            </a:r>
            <a:r>
              <a:rPr lang="ru-RU" altLang="ru-RU" sz="2400" dirty="0">
                <a:latin typeface="+mn-lt"/>
              </a:rPr>
              <a:t>сельскохозяйственного страхования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06196" y="3676333"/>
            <a:ext cx="4603042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Минсельхозпрод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23523" y="1595274"/>
            <a:ext cx="4485715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Механизм государственной поддержки сельскохозяйственного страхования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23522" y="2366749"/>
            <a:ext cx="1820397" cy="4308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Сельскохозяйственный товаропроизводитель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21930" y="2366646"/>
            <a:ext cx="1185840" cy="4308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Страховая организация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4263773" y="2797636"/>
            <a:ext cx="4202" cy="8786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6760396" y="2797533"/>
            <a:ext cx="10274" cy="878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4" idx="3"/>
          </p:cNvCxnSpPr>
          <p:nvPr/>
        </p:nvCxnSpPr>
        <p:spPr>
          <a:xfrm flipV="1">
            <a:off x="4643919" y="2582090"/>
            <a:ext cx="1479479" cy="1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 bwMode="auto">
          <a:xfrm>
            <a:off x="6666546" y="2984080"/>
            <a:ext cx="513708" cy="338554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b="1" dirty="0">
                <a:latin typeface="Cambria Math" panose="02040503050406030204" pitchFamily="18" charset="0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4159318" y="2989393"/>
            <a:ext cx="513708" cy="338554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b="1" dirty="0">
                <a:latin typeface="Cambria Math" panose="02040503050406030204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5212536" y="2281309"/>
            <a:ext cx="513708" cy="338554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b="1" dirty="0">
                <a:latin typeface="Cambria Math" panose="02040503050406030204" pitchFamily="18" charset="0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2581074" y="2859495"/>
            <a:ext cx="1630471" cy="707886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000" dirty="0">
                <a:latin typeface="+mn-lt"/>
              </a:rPr>
              <a:t>Заявление о перечислении целевых средств на расчетный счет страховой организации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4474161" y="2553193"/>
            <a:ext cx="1858921" cy="1169551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000" dirty="0">
                <a:latin typeface="+mn-lt"/>
              </a:rPr>
              <a:t>Заключение договора сельскохозяйственного страхования с государственной поддержкой и оплата 50% стоимости либо иной части стоимости при страховании от ЧС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EE5FC6B-5451-4AB3-8FF0-DB27C9288209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44120"/>
              </p:ext>
            </p:extLst>
          </p:nvPr>
        </p:nvGraphicFramePr>
        <p:xfrm>
          <a:off x="2293864" y="872583"/>
          <a:ext cx="9240515" cy="5258084"/>
        </p:xfrm>
        <a:graphic>
          <a:graphicData uri="http://schemas.openxmlformats.org/drawingml/2006/table">
            <a:tbl>
              <a:tblPr/>
              <a:tblGrid>
                <a:gridCol w="4363512">
                  <a:extLst>
                    <a:ext uri="{9D8B030D-6E8A-4147-A177-3AD203B41FA5}">
                      <a16:colId xmlns="" xmlns:a16="http://schemas.microsoft.com/office/drawing/2014/main" val="3586556763"/>
                    </a:ext>
                  </a:extLst>
                </a:gridCol>
                <a:gridCol w="1986137">
                  <a:extLst>
                    <a:ext uri="{9D8B030D-6E8A-4147-A177-3AD203B41FA5}">
                      <a16:colId xmlns="" xmlns:a16="http://schemas.microsoft.com/office/drawing/2014/main" val="2798619973"/>
                    </a:ext>
                  </a:extLst>
                </a:gridCol>
                <a:gridCol w="1514637">
                  <a:extLst>
                    <a:ext uri="{9D8B030D-6E8A-4147-A177-3AD203B41FA5}">
                      <a16:colId xmlns="" xmlns:a16="http://schemas.microsoft.com/office/drawing/2014/main" val="1693681699"/>
                    </a:ext>
                  </a:extLst>
                </a:gridCol>
                <a:gridCol w="1376229">
                  <a:extLst>
                    <a:ext uri="{9D8B030D-6E8A-4147-A177-3AD203B41FA5}">
                      <a16:colId xmlns="" xmlns:a16="http://schemas.microsoft.com/office/drawing/2014/main" val="633440971"/>
                    </a:ext>
                  </a:extLst>
                </a:gridCol>
              </a:tblGrid>
              <a:tr h="266003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Направления предоставления субсидии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Ставка за счет средств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Объект затрат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7430066"/>
                  </a:ext>
                </a:extLst>
              </a:tr>
              <a:tr h="66210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областного бюджета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сверх уровня софинансирования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федерального и областного бюджетов с учетом уровня софинансирования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69146434"/>
                  </a:ext>
                </a:extLst>
              </a:tr>
              <a:tr h="28683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</a:t>
                      </a:r>
                      <a:r>
                        <a:rPr kumimoji="0" lang="en-US" alt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alt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пле</a:t>
                      </a:r>
                      <a:r>
                        <a:rPr kumimoji="0" lang="ru-RU" alt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менн</a:t>
                      </a:r>
                      <a:r>
                        <a:rPr kumimoji="0" lang="en-US" alt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ое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ru-RU" alt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маточно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ru-RU" alt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поголовь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сельскохозяйственных животных, в т. ч.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4510673"/>
                  </a:ext>
                </a:extLst>
              </a:tr>
              <a:tr h="39121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КРС молочного и мясного направления, лошади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 МРС молочного направления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36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5 450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3 500 руб.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условная голова 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5913221"/>
                  </a:ext>
                </a:extLst>
              </a:tr>
              <a:tr h="33594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2. На племенных быков-производителей, оцененных по качеству потомства или находящихся в процессе оценки этого качества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260 000 </a:t>
                      </a:r>
                      <a:r>
                        <a:rPr kumimoji="0" lang="en-US" alt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руб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голова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000338"/>
                  </a:ext>
                </a:extLst>
              </a:tr>
              <a:tr h="24073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3. Искусственное осеменение сельскохозяйственных животных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9195286"/>
                  </a:ext>
                </a:extLst>
              </a:tr>
              <a:tr h="3912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alt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ри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применении биологического материала, не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разделенного по полу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 руб.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искусственно оплодотворенная гол.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33858434"/>
                  </a:ext>
                </a:extLst>
              </a:tr>
              <a:tr h="3912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при применении биологического материала,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разделенного по полу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при применении биологического материала,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разделенного по полу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1 300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alt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руб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искусственно оплодотворенная гол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4008676"/>
                  </a:ext>
                </a:extLst>
              </a:tr>
              <a:tr h="35295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4. Приобретение племенного молодняка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КРС 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(кроме бычков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специализированных мясных пород), в .т. ч.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6352455"/>
                  </a:ext>
                </a:extLst>
              </a:tr>
              <a:tr h="26183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а) нетелей и телок молочных пород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40% (не более 74 000 руб. за гол) </a:t>
                      </a:r>
                    </a:p>
                  </a:txBody>
                  <a:tcPr marL="0" marR="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стоимость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883068"/>
                  </a:ext>
                </a:extLst>
              </a:tr>
              <a:tr h="32088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б) нетелей и телок молочных пород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 (не более 83 000 руб. за гол)</a:t>
                      </a:r>
                    </a:p>
                  </a:txBody>
                  <a:tcPr marL="0" marR="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стоимость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5241840"/>
                  </a:ext>
                </a:extLst>
              </a:tr>
              <a:tr h="2407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в) нетелей, телок специализированных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мясных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пород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40% (не более 70 000 руб. за гол)</a:t>
                      </a:r>
                    </a:p>
                  </a:txBody>
                  <a:tcPr marL="0" marR="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стоимость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1788118"/>
                  </a:ext>
                </a:extLst>
              </a:tr>
              <a:tr h="26183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На приобретение племенного молодняка овец и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коз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(не более 28 000 руб. за гол)</a:t>
                      </a:r>
                    </a:p>
                  </a:txBody>
                  <a:tcPr marL="0" marR="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стоимость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56916095"/>
                  </a:ext>
                </a:extLst>
              </a:tr>
              <a:tr h="26183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На приобретение племенных быков-производителей и племенных бычков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 (не более 230 000 руб. за гол)</a:t>
                      </a:r>
                    </a:p>
                  </a:txBody>
                  <a:tcPr marL="0" marR="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стоимость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1305995"/>
                  </a:ext>
                </a:extLst>
              </a:tr>
              <a:tr h="5416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 На проведение геномной оценки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85% от фактических понесенных затрат на проведение геномной оценки племенной ценности КРС</a:t>
                      </a:r>
                    </a:p>
                  </a:txBody>
                  <a:tcPr marL="0" marR="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стоимость</a:t>
                      </a:r>
                    </a:p>
                  </a:txBody>
                  <a:tcPr marL="36000" marR="36000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157029" y="33865"/>
            <a:ext cx="94328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+mn-lt"/>
                <a:cs typeface="Arial" panose="020B0604020202020204" pitchFamily="34" charset="0"/>
              </a:rPr>
              <a:t>1. Субсидия на поддержку приоритетных направлений 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3195574" y="410918"/>
            <a:ext cx="60908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+mn-lt"/>
              </a:rPr>
              <a:t>1.3. Поддержк</a:t>
            </a:r>
            <a:r>
              <a:rPr lang="en-US" altLang="ru-RU" sz="2400" dirty="0">
                <a:latin typeface="+mn-lt"/>
              </a:rPr>
              <a:t>а </a:t>
            </a:r>
            <a:r>
              <a:rPr lang="ru-RU" altLang="ru-RU" sz="2400" dirty="0">
                <a:latin typeface="+mn-lt"/>
              </a:rPr>
              <a:t>племенного животноводства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2380582" y="6142402"/>
            <a:ext cx="9209299" cy="457075"/>
            <a:chOff x="-15092" y="-204783"/>
            <a:chExt cx="8957304" cy="447218"/>
          </a:xfrm>
          <a:solidFill>
            <a:schemeClr val="bg1"/>
          </a:solidFill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3358" y="3495"/>
              <a:ext cx="8856441" cy="23894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 txBox="1"/>
            <p:nvPr/>
          </p:nvSpPr>
          <p:spPr>
            <a:xfrm>
              <a:off x="-15092" y="-204783"/>
              <a:ext cx="8957304" cy="35199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just"/>
              <a:r>
                <a:rPr lang="ru-RU" sz="1200" dirty="0">
                  <a:solidFill>
                    <a:srgbClr val="000000"/>
                  </a:solidFill>
                </a:rPr>
                <a:t>* - для получателей, включенных в порядке, установленном Минсельхозпродом, в</a:t>
              </a:r>
              <a:r>
                <a:rPr lang="en-US" sz="1200" dirty="0">
                  <a:solidFill>
                    <a:srgbClr val="000000"/>
                  </a:solidFill>
                </a:rPr>
                <a:t> </a:t>
              </a:r>
              <a:r>
                <a:rPr lang="ru-RU" sz="1200" dirty="0">
                  <a:solidFill>
                    <a:srgbClr val="000000"/>
                  </a:solidFill>
                </a:rPr>
                <a:t>реестр сельскохозяйственных товаропроизводителей Нижегородской области,</a:t>
              </a:r>
              <a:r>
                <a:rPr lang="en-US" sz="1200" dirty="0">
                  <a:solidFill>
                    <a:srgbClr val="000000"/>
                  </a:solidFill>
                </a:rPr>
                <a:t> </a:t>
              </a:r>
              <a:r>
                <a:rPr lang="ru-RU" sz="1200" dirty="0">
                  <a:solidFill>
                    <a:srgbClr val="000000"/>
                  </a:solidFill>
                </a:rPr>
                <a:t>осуществляющих мероприятия по оздоровлению стада от лейкоза КРС на 2024 год.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BBD8E26-77A4-4937-8EB6-C99AC70F1E36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20169"/>
              </p:ext>
            </p:extLst>
          </p:nvPr>
        </p:nvGraphicFramePr>
        <p:xfrm>
          <a:off x="2431497" y="1249137"/>
          <a:ext cx="8946185" cy="1330778"/>
        </p:xfrm>
        <a:graphic>
          <a:graphicData uri="http://schemas.openxmlformats.org/drawingml/2006/table">
            <a:tbl>
              <a:tblPr/>
              <a:tblGrid>
                <a:gridCol w="3332489">
                  <a:extLst>
                    <a:ext uri="{9D8B030D-6E8A-4147-A177-3AD203B41FA5}">
                      <a16:colId xmlns="" xmlns:a16="http://schemas.microsoft.com/office/drawing/2014/main" val="1355555908"/>
                    </a:ext>
                  </a:extLst>
                </a:gridCol>
                <a:gridCol w="5613696">
                  <a:extLst>
                    <a:ext uri="{9D8B030D-6E8A-4147-A177-3AD203B41FA5}">
                      <a16:colId xmlns="" xmlns:a16="http://schemas.microsoft.com/office/drawing/2014/main" val="322310257"/>
                    </a:ext>
                  </a:extLst>
                </a:gridCol>
              </a:tblGrid>
              <a:tr h="670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Направления предоставления субсидии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Ставка за счет средств федерального и областного бюджетов с учетом </a:t>
                      </a:r>
                      <a:r>
                        <a:rPr kumimoji="0" lang="en-US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установленного</a:t>
                      </a:r>
                      <a:r>
                        <a:rPr kumimoji="0" lang="en-US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уровня софинансирования, руб.</a:t>
                      </a:r>
                    </a:p>
                  </a:txBody>
                  <a:tcPr marL="72000" marR="72000" marT="72000" marB="72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5720373"/>
                  </a:ext>
                </a:extLst>
              </a:tr>
              <a:tr h="660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 кг живого веса КРС в возрасте до 24 месяцев, направленного на убой 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F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3340395"/>
                  </a:ext>
                </a:extLst>
              </a:tr>
            </a:tbl>
          </a:graphicData>
        </a:graphic>
      </p:graphicFrame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207118" y="595610"/>
            <a:ext cx="91575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+mn-lt"/>
                <a:cs typeface="Arial" panose="020B0604020202020204" pitchFamily="34" charset="0"/>
              </a:rPr>
              <a:t>1.4</a:t>
            </a:r>
            <a:r>
              <a:rPr lang="en-US" altLang="ru-RU" sz="2400" dirty="0">
                <a:latin typeface="+mn-lt"/>
                <a:cs typeface="Arial" panose="020B0604020202020204" pitchFamily="34" charset="0"/>
              </a:rPr>
              <a:t>. </a:t>
            </a:r>
            <a:r>
              <a:rPr lang="ru-RU" altLang="ru-RU" sz="2400" dirty="0">
                <a:latin typeface="+mn-lt"/>
                <a:cs typeface="Arial" panose="020B0604020202020204" pitchFamily="34" charset="0"/>
              </a:rPr>
              <a:t>Субсидии на производство мяса КРС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049236" y="111606"/>
            <a:ext cx="93889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+mn-lt"/>
                <a:cs typeface="Arial" panose="020B0604020202020204" pitchFamily="34" charset="0"/>
              </a:rPr>
              <a:t>1. Субсидия на поддержку приоритетных направлений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41120" y="4776107"/>
            <a:ext cx="8923565" cy="742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200" u="sng" dirty="0">
                <a:solidFill>
                  <a:schemeClr val="tx1"/>
                </a:solidFill>
              </a:rPr>
              <a:t> </a:t>
            </a:r>
            <a:r>
              <a:rPr lang="ru-RU" sz="1400" u="sng" dirty="0">
                <a:solidFill>
                  <a:schemeClr val="tx1"/>
                </a:solidFill>
              </a:rPr>
              <a:t>Условие:</a:t>
            </a:r>
            <a:r>
              <a:rPr lang="ru-RU" sz="1400" dirty="0">
                <a:solidFill>
                  <a:schemeClr val="tx1"/>
                </a:solidFill>
              </a:rPr>
              <a:t> объект (убойный пункт, убойная площадка), на котором произведен убой животных, зарегистрирован в Федеральной государственной информационной системе в области ветеринарии (компонент «Цербер»)</a:t>
            </a:r>
            <a:endParaRPr lang="ru-RU" sz="1400" u="sng" dirty="0">
              <a:solidFill>
                <a:schemeClr val="tx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869093"/>
              </p:ext>
            </p:extLst>
          </p:nvPr>
        </p:nvGraphicFramePr>
        <p:xfrm>
          <a:off x="2441121" y="2816679"/>
          <a:ext cx="8923564" cy="1698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1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851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53328">
                  <a:extLst>
                    <a:ext uri="{9D8B030D-6E8A-4147-A177-3AD203B41FA5}">
                      <a16:colId xmlns="" xmlns:a16="http://schemas.microsoft.com/office/drawing/2014/main" val="1044852254"/>
                    </a:ext>
                  </a:extLst>
                </a:gridCol>
              </a:tblGrid>
              <a:tr h="50935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Применение коэффициентов при расчете</a:t>
                      </a:r>
                      <a:r>
                        <a:rPr lang="ru-RU" sz="1400" baseline="0" dirty="0"/>
                        <a:t> ставки субсидии</a:t>
                      </a:r>
                    </a:p>
                  </a:txBody>
                  <a:tcPr marL="91433" marR="91433" marT="45718" marB="457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1433" marR="91433" marT="45718" marB="4571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2350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Повышающий</a:t>
                      </a:r>
                      <a:r>
                        <a:rPr lang="ru-RU" sz="1200" baseline="0" dirty="0"/>
                        <a:t> к</a:t>
                      </a:r>
                      <a:r>
                        <a:rPr lang="ru-RU" sz="1200" dirty="0"/>
                        <a:t>оэффициент (</a:t>
                      </a:r>
                      <a:r>
                        <a:rPr lang="ru-RU" sz="1200" dirty="0" err="1"/>
                        <a:t>Кжм</a:t>
                      </a:r>
                      <a:r>
                        <a:rPr lang="ru-RU" sz="1200" dirty="0"/>
                        <a:t>)</a:t>
                      </a:r>
                    </a:p>
                    <a:p>
                      <a:pPr algn="ctr"/>
                      <a:r>
                        <a:rPr lang="ru-RU" sz="1200" dirty="0"/>
                        <a:t>не более 1,3</a:t>
                      </a: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Повышающий коэффициент (Крез)</a:t>
                      </a:r>
                    </a:p>
                    <a:p>
                      <a:pPr algn="ctr"/>
                      <a:r>
                        <a:rPr lang="ru-RU" sz="1200" dirty="0"/>
                        <a:t>не более 1,2</a:t>
                      </a:r>
                    </a:p>
                  </a:txBody>
                  <a:tcPr marL="36000" marR="36000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(</a:t>
                      </a:r>
                      <a:r>
                        <a:rPr lang="ru-RU" sz="1200" dirty="0" err="1" smtClean="0"/>
                        <a:t>Кжм</a:t>
                      </a:r>
                      <a:r>
                        <a:rPr lang="ru-RU" sz="1200" dirty="0" smtClean="0"/>
                        <a:t>)</a:t>
                      </a:r>
                      <a:r>
                        <a:rPr lang="ru-RU" sz="1200" baseline="0" dirty="0" smtClean="0"/>
                        <a:t> -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Применяется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 направлении получателем субсидии на убой на собственную переработку и (или) реализации на убой перерабатывающим организациям крупного рогатого скота не старше 24 месяцев выше живой массы, установленной Минсельхозпродом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(в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2023 </a:t>
                      </a:r>
                      <a:r>
                        <a:rPr lang="ru-RU" sz="1200" kern="1200" dirty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году – 300 кг)</a:t>
                      </a:r>
                    </a:p>
                  </a:txBody>
                  <a:tcPr marL="36000" marR="36000" marT="45718" marB="45718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445079" y="18551"/>
            <a:ext cx="1028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+mn-lt"/>
                <a:cs typeface="Arial" panose="020B0604020202020204" pitchFamily="34" charset="0"/>
              </a:rPr>
              <a:t>1. Субсидия на поддержку приоритетных направлений </a:t>
            </a:r>
          </a:p>
        </p:txBody>
      </p:sp>
      <p:sp>
        <p:nvSpPr>
          <p:cNvPr id="30722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3087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BBD8E26-77A4-4937-8EB6-C99AC70F1E36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uk-UA" altLang="ru-RU" sz="16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ru-RU" sz="1600">
              <a:solidFill>
                <a:schemeClr val="accent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115888"/>
              </p:ext>
            </p:extLst>
          </p:nvPr>
        </p:nvGraphicFramePr>
        <p:xfrm>
          <a:off x="2343150" y="1461959"/>
          <a:ext cx="8792936" cy="2689380"/>
        </p:xfrm>
        <a:graphic>
          <a:graphicData uri="http://schemas.openxmlformats.org/drawingml/2006/table">
            <a:tbl>
              <a:tblPr/>
              <a:tblGrid>
                <a:gridCol w="3434195">
                  <a:extLst>
                    <a:ext uri="{9D8B030D-6E8A-4147-A177-3AD203B41FA5}">
                      <a16:colId xmlns="" xmlns:a16="http://schemas.microsoft.com/office/drawing/2014/main" val="1355555908"/>
                    </a:ext>
                  </a:extLst>
                </a:gridCol>
                <a:gridCol w="31161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42602">
                  <a:extLst>
                    <a:ext uri="{9D8B030D-6E8A-4147-A177-3AD203B41FA5}">
                      <a16:colId xmlns="" xmlns:a16="http://schemas.microsoft.com/office/drawing/2014/main" val="4243122868"/>
                    </a:ext>
                  </a:extLst>
                </a:gridCol>
              </a:tblGrid>
              <a:tr h="48203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Направления предоставления субсидии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Ставка на 1 га  за счет средств областного бюджета и средств федерального бюджета, с учетом установленного уровня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софинансирования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, рублей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Ставка на 1 га за счет средств областного бюджета, рублей</a:t>
                      </a:r>
                    </a:p>
                  </a:txBody>
                  <a:tcPr marL="72000" marR="72000" marT="72000" marB="72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4124924"/>
                  </a:ext>
                </a:extLst>
              </a:tr>
              <a:tr h="197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Зерновые, зернобобовые культуры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80,0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520,0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56750447"/>
                  </a:ext>
                </a:extLst>
              </a:tr>
              <a:tr h="190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Масличные культуры (за исключением рапса и сои)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2391854"/>
                  </a:ext>
                </a:extLst>
              </a:tr>
              <a:tr h="191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Масличные культуры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210,0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6307774"/>
                  </a:ext>
                </a:extLst>
              </a:tr>
              <a:tr h="216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Однолетние кормовые сельскохозяйственные культуры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280,0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7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Многолетние кормовые сельскохозяйственные культуры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210,0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86766636"/>
                  </a:ext>
                </a:extLst>
              </a:tr>
              <a:tr h="217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Овощи открытого грунта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22 000,00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7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Сахарная свекла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210,0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7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Лен-долгунец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9 000,0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4791119"/>
                  </a:ext>
                </a:extLst>
              </a:tr>
              <a:tr h="20684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Техническая конопля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1 900,0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07508625"/>
                  </a:ext>
                </a:extLst>
              </a:tr>
            </a:tbl>
          </a:graphicData>
        </a:graphic>
      </p:graphicFrame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915816" y="468488"/>
            <a:ext cx="94843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+mn-lt"/>
                <a:cs typeface="Arial" panose="020B0604020202020204" pitchFamily="34" charset="0"/>
              </a:rPr>
              <a:t>1.5</a:t>
            </a:r>
            <a:r>
              <a:rPr lang="en-US" altLang="ru-RU" sz="2000" dirty="0">
                <a:latin typeface="+mn-lt"/>
                <a:cs typeface="Arial" panose="020B0604020202020204" pitchFamily="34" charset="0"/>
              </a:rPr>
              <a:t>. </a:t>
            </a:r>
            <a:r>
              <a:rPr lang="ru-RU" altLang="ru-RU" sz="2000" dirty="0">
                <a:latin typeface="+mn-lt"/>
                <a:cs typeface="Arial" panose="020B0604020202020204" pitchFamily="34" charset="0"/>
              </a:rPr>
              <a:t>Субсидия на поддержку проведения агротехнологических работ, повышение уровня экологической безопасности сельскохозяйственного производства, а также повышение плодородия и качества почв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7371"/>
              </p:ext>
            </p:extLst>
          </p:nvPr>
        </p:nvGraphicFramePr>
        <p:xfrm>
          <a:off x="330727" y="4226065"/>
          <a:ext cx="11561164" cy="2529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11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Применение коэффициентов при расчете ставки субсидии на 1 га:</a:t>
                      </a:r>
                    </a:p>
                  </a:txBody>
                  <a:tcPr marL="91433" marR="91433" marT="45718" marB="4571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5492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 </a:t>
                      </a:r>
                      <a:r>
                        <a:rPr lang="ru-RU" sz="900" b="1" dirty="0"/>
                        <a:t>из средств областного бюджета и средств федерального бюджета, с учетом установленного уровня </a:t>
                      </a:r>
                      <a:r>
                        <a:rPr lang="ru-RU" sz="900" b="1" dirty="0" err="1"/>
                        <a:t>софинансирования</a:t>
                      </a:r>
                      <a:endParaRPr lang="ru-RU" sz="900" b="1" dirty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1) </a:t>
                      </a:r>
                      <a:r>
                        <a:rPr lang="ru-RU" sz="900" b="1" dirty="0"/>
                        <a:t>2</a:t>
                      </a:r>
                      <a:r>
                        <a:rPr lang="ru-RU" sz="900" dirty="0"/>
                        <a:t> - для посевных площадей, отраженных в проектно-сметной документации при проведении получателями субсидии работ по </a:t>
                      </a:r>
                      <a:r>
                        <a:rPr lang="ru-RU" sz="900" dirty="0" err="1"/>
                        <a:t>фосфоритованию</a:t>
                      </a:r>
                      <a:r>
                        <a:rPr lang="ru-RU" sz="900" dirty="0"/>
                        <a:t> и (или) гипсованию посевных площадей;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2) </a:t>
                      </a:r>
                      <a:r>
                        <a:rPr lang="ru-RU" sz="900" b="1" dirty="0"/>
                        <a:t>1,2</a:t>
                      </a:r>
                      <a:r>
                        <a:rPr lang="ru-RU" sz="900" dirty="0"/>
                        <a:t> - для посевных площадей, в отношении которых получателями субсидии осуществляется страхование рисков утраты (гибели) урожая сельскохозяйственной культуры (с государственной поддержкой);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3) </a:t>
                      </a:r>
                      <a:r>
                        <a:rPr lang="ru-RU" sz="900" b="1" dirty="0"/>
                        <a:t>2</a:t>
                      </a:r>
                      <a:r>
                        <a:rPr lang="ru-RU" sz="900" dirty="0"/>
                        <a:t> - для получателей субсидии, использующих семена отечественной селекции;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4) в случае выполнения получателем условия по достижению в году, предшествующем году получения субсидии, результатов предоставления субсидии, предусмотренных соглашением, к ставке применяется коэффициент в размере, равном отношению фактического значения за отчетный год к установленному, но не выше </a:t>
                      </a:r>
                      <a:r>
                        <a:rPr lang="ru-RU" sz="900" b="1" dirty="0"/>
                        <a:t>1,2;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в случае невыполнения получателем субсидии условия по достижению в отчетном финансовом году результатов предоставления субсидии, предусмотренных соглашением, к ставке применяется коэффициент в размере, равном отношению фактического значения за отчетный год к установленному, но не менее </a:t>
                      </a:r>
                      <a:r>
                        <a:rPr lang="ru-RU" sz="900" b="1" dirty="0"/>
                        <a:t>0,8</a:t>
                      </a:r>
                      <a:r>
                        <a:rPr lang="ru-RU" sz="900" b="1" dirty="0" smtClean="0"/>
                        <a:t>.</a:t>
                      </a:r>
                      <a:endParaRPr lang="ru-RU" sz="900" dirty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/>
                        <a:t>из областного бюджета сверх уровня софинансирования</a:t>
                      </a:r>
                      <a:r>
                        <a:rPr lang="ru-RU" sz="900" b="1" dirty="0" smtClean="0"/>
                        <a:t>:</a:t>
                      </a:r>
                      <a:endParaRPr lang="ru-RU" sz="900" dirty="0"/>
                    </a:p>
                    <a:p>
                      <a:pPr algn="just"/>
                      <a:r>
                        <a:rPr lang="ru-RU" sz="900" dirty="0"/>
                        <a:t>1) </a:t>
                      </a:r>
                      <a:r>
                        <a:rPr lang="ru-RU" sz="900" b="1" dirty="0"/>
                        <a:t>1,2 - </a:t>
                      </a:r>
                      <a:r>
                        <a:rPr lang="ru-RU" sz="900" dirty="0"/>
                        <a:t>для получателей, застраховавших по договору(</a:t>
                      </a:r>
                      <a:r>
                        <a:rPr lang="ru-RU" sz="900" dirty="0" err="1"/>
                        <a:t>ам</a:t>
                      </a:r>
                      <a:r>
                        <a:rPr lang="ru-RU" sz="900" dirty="0"/>
                        <a:t>) сельскохозяйственного страхования, осуществляемого с государственной поддержкой, риски утраты (гибели) урожая сельскохозяйственных культур</a:t>
                      </a:r>
                      <a:r>
                        <a:rPr lang="ru-RU" sz="900" baseline="0" dirty="0"/>
                        <a:t> не </a:t>
                      </a:r>
                      <a:r>
                        <a:rPr lang="ru-RU" sz="900" dirty="0"/>
                        <a:t>менее 30% площади сельскохозяйственной культуры (группы культур);</a:t>
                      </a:r>
                    </a:p>
                    <a:p>
                      <a:pPr algn="just"/>
                      <a:r>
                        <a:rPr lang="ru-RU" sz="900" dirty="0"/>
                        <a:t>2) </a:t>
                      </a:r>
                      <a:r>
                        <a:rPr lang="ru-RU" sz="900" b="1" dirty="0"/>
                        <a:t>1,3</a:t>
                      </a:r>
                      <a:r>
                        <a:rPr lang="ru-RU" sz="900" dirty="0"/>
                        <a:t> - для получателей субсидий, представляющих отчетность о финансово-экономическом состоянии товаропроизводителей агропромышленного комплекса и осуществляющих производство зерновых и зернобобовых культур, масличных культур, льна долгунца и технической конопли на территориях Варнавинского муниципального округа, Ветлужского муниципального округа, Воскресенского муниципального округа, </a:t>
                      </a:r>
                      <a:r>
                        <a:rPr lang="ru-RU" sz="900" dirty="0" err="1"/>
                        <a:t>Ковернинского</a:t>
                      </a:r>
                      <a:r>
                        <a:rPr lang="ru-RU" sz="900" dirty="0"/>
                        <a:t> муниципального округа, </a:t>
                      </a:r>
                      <a:r>
                        <a:rPr lang="ru-RU" sz="900" dirty="0" err="1"/>
                        <a:t>Краснобаковского</a:t>
                      </a:r>
                      <a:r>
                        <a:rPr lang="ru-RU" sz="900" dirty="0"/>
                        <a:t> муниципального округа, городского округа Семеновский, Тонкинского муниципального округа, </a:t>
                      </a:r>
                      <a:r>
                        <a:rPr lang="ru-RU" sz="900" dirty="0" err="1"/>
                        <a:t>Тоншаевского</a:t>
                      </a:r>
                      <a:r>
                        <a:rPr lang="ru-RU" sz="900" dirty="0"/>
                        <a:t> муниципального округа, </a:t>
                      </a:r>
                      <a:r>
                        <a:rPr lang="ru-RU" sz="900" dirty="0" err="1"/>
                        <a:t>Уренского</a:t>
                      </a:r>
                      <a:r>
                        <a:rPr lang="ru-RU" sz="900" dirty="0"/>
                        <a:t> муниципального округа, городского округа город Чкаловск, </a:t>
                      </a:r>
                      <a:r>
                        <a:rPr lang="ru-RU" sz="900" dirty="0" err="1"/>
                        <a:t>Шарангского</a:t>
                      </a:r>
                      <a:r>
                        <a:rPr lang="ru-RU" sz="900" dirty="0"/>
                        <a:t> муниципального округа, городского округа город Шахунья, городского округа </a:t>
                      </a:r>
                      <a:r>
                        <a:rPr lang="ru-RU" sz="900" dirty="0" err="1"/>
                        <a:t>Сокольский</a:t>
                      </a:r>
                      <a:r>
                        <a:rPr lang="ru-RU" sz="900" dirty="0"/>
                        <a:t>.</a:t>
                      </a:r>
                    </a:p>
                  </a:txBody>
                  <a:tcPr marL="36000" marR="36000" marT="45718" marB="45718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757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кст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C79478"/>
      </a:accent1>
      <a:accent2>
        <a:srgbClr val="ED7D31"/>
      </a:accent2>
      <a:accent3>
        <a:srgbClr val="A5A5A5"/>
      </a:accent3>
      <a:accent4>
        <a:srgbClr val="757070"/>
      </a:accent4>
      <a:accent5>
        <a:srgbClr val="F4B183"/>
      </a:accent5>
      <a:accent6>
        <a:srgbClr val="FFC000"/>
      </a:accent6>
      <a:hlink>
        <a:srgbClr val="3A3838"/>
      </a:hlink>
      <a:folHlink>
        <a:srgbClr val="E7E6E6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>
          <a:lnSpc>
            <a:spcPct val="100000"/>
          </a:lnSpc>
          <a:spcBef>
            <a:spcPct val="0"/>
          </a:spcBef>
          <a:buFontTx/>
          <a:buNone/>
          <a:defRPr sz="1350" i="1" smtClean="0">
            <a:latin typeface="Cambria Math" panose="02040503050406030204" pitchFamily="18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47949</TotalTime>
  <Words>8859</Words>
  <Application>Microsoft Office PowerPoint</Application>
  <PresentationFormat>Произвольный</PresentationFormat>
  <Paragraphs>1042</Paragraphs>
  <Slides>38</Slides>
  <Notes>37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Милян Христина</dc:creator>
  <cp:lastModifiedBy>hisamova</cp:lastModifiedBy>
  <cp:revision>1229</cp:revision>
  <cp:lastPrinted>2024-06-10T07:30:23Z</cp:lastPrinted>
  <dcterms:created xsi:type="dcterms:W3CDTF">2017-12-04T11:28:17Z</dcterms:created>
  <dcterms:modified xsi:type="dcterms:W3CDTF">2024-06-10T07:58:27Z</dcterms:modified>
</cp:coreProperties>
</file>