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62"/>
  </p:notesMasterIdLst>
  <p:sldIdLst>
    <p:sldId id="269" r:id="rId2"/>
    <p:sldId id="299" r:id="rId3"/>
    <p:sldId id="267" r:id="rId4"/>
    <p:sldId id="303" r:id="rId5"/>
    <p:sldId id="304" r:id="rId6"/>
    <p:sldId id="290" r:id="rId7"/>
    <p:sldId id="357" r:id="rId8"/>
    <p:sldId id="356" r:id="rId9"/>
    <p:sldId id="353" r:id="rId10"/>
    <p:sldId id="358" r:id="rId11"/>
    <p:sldId id="311" r:id="rId12"/>
    <p:sldId id="300" r:id="rId13"/>
    <p:sldId id="301" r:id="rId14"/>
    <p:sldId id="302" r:id="rId15"/>
    <p:sldId id="305" r:id="rId16"/>
    <p:sldId id="306" r:id="rId17"/>
    <p:sldId id="307" r:id="rId18"/>
    <p:sldId id="310" r:id="rId19"/>
    <p:sldId id="308" r:id="rId20"/>
    <p:sldId id="309" r:id="rId21"/>
    <p:sldId id="315" r:id="rId22"/>
    <p:sldId id="313" r:id="rId23"/>
    <p:sldId id="316" r:id="rId24"/>
    <p:sldId id="312" r:id="rId25"/>
    <p:sldId id="317" r:id="rId26"/>
    <p:sldId id="324" r:id="rId27"/>
    <p:sldId id="318" r:id="rId28"/>
    <p:sldId id="322" r:id="rId29"/>
    <p:sldId id="320" r:id="rId30"/>
    <p:sldId id="321" r:id="rId31"/>
    <p:sldId id="328" r:id="rId32"/>
    <p:sldId id="326" r:id="rId33"/>
    <p:sldId id="329" r:id="rId34"/>
    <p:sldId id="325" r:id="rId35"/>
    <p:sldId id="331" r:id="rId36"/>
    <p:sldId id="327" r:id="rId37"/>
    <p:sldId id="330" r:id="rId38"/>
    <p:sldId id="335" r:id="rId39"/>
    <p:sldId id="332" r:id="rId40"/>
    <p:sldId id="337" r:id="rId41"/>
    <p:sldId id="334" r:id="rId42"/>
    <p:sldId id="338" r:id="rId43"/>
    <p:sldId id="333" r:id="rId44"/>
    <p:sldId id="340" r:id="rId45"/>
    <p:sldId id="344" r:id="rId46"/>
    <p:sldId id="341" r:id="rId47"/>
    <p:sldId id="343" r:id="rId48"/>
    <p:sldId id="345" r:id="rId49"/>
    <p:sldId id="342" r:id="rId50"/>
    <p:sldId id="346" r:id="rId51"/>
    <p:sldId id="348" r:id="rId52"/>
    <p:sldId id="347" r:id="rId53"/>
    <p:sldId id="359" r:id="rId54"/>
    <p:sldId id="349" r:id="rId55"/>
    <p:sldId id="355" r:id="rId56"/>
    <p:sldId id="272" r:id="rId57"/>
    <p:sldId id="351" r:id="rId58"/>
    <p:sldId id="273" r:id="rId59"/>
    <p:sldId id="258" r:id="rId60"/>
    <p:sldId id="280" r:id="rId6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DD6"/>
    <a:srgbClr val="006600"/>
    <a:srgbClr val="FFFFF7"/>
    <a:srgbClr val="FFFFE1"/>
    <a:srgbClr val="FFFFFF"/>
    <a:srgbClr val="003300"/>
    <a:srgbClr val="1C1C1C"/>
    <a:srgbClr val="00CC99"/>
    <a:srgbClr val="3399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>
        <p:scale>
          <a:sx n="100" d="100"/>
          <a:sy n="100" d="100"/>
        </p:scale>
        <p:origin x="-19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5031055977014888"/>
          <c:y val="0"/>
          <c:w val="0.74968942844734432"/>
          <c:h val="0.8642239308364516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растениеводство</c:v>
                </c:pt>
              </c:strCache>
            </c:strRef>
          </c:tx>
          <c:spPr>
            <a:ln>
              <a:noFill/>
            </a:ln>
          </c:spPr>
          <c:dLbls>
            <c:dLbl>
              <c:idx val="0"/>
              <c:layout>
                <c:manualLayout>
                  <c:x val="1.7701086938696545E-2"/>
                  <c:y val="-5.0736504423485228E-2"/>
                </c:manualLayout>
              </c:layout>
              <c:showVal val="1"/>
            </c:dLbl>
            <c:dLbl>
              <c:idx val="1"/>
              <c:layout>
                <c:manualLayout>
                  <c:x val="1.7701039204317447E-2"/>
                  <c:y val="-5.3152389460531822E-2"/>
                </c:manualLayout>
              </c:layout>
              <c:showVal val="1"/>
            </c:dLbl>
            <c:dLbl>
              <c:idx val="2"/>
              <c:layout>
                <c:manualLayout>
                  <c:x val="8.8505196021587233E-3"/>
                  <c:y val="-5.798442486603482E-2"/>
                </c:manualLayout>
              </c:layout>
              <c:showVal val="1"/>
            </c:dLbl>
            <c:dLbl>
              <c:idx val="3"/>
              <c:layout>
                <c:manualLayout>
                  <c:x val="-3.7930798294965882E-3"/>
                  <c:y val="-5.798442486603482E-2"/>
                </c:manualLayout>
              </c:layout>
              <c:showVal val="1"/>
            </c:dLbl>
            <c:dLbl>
              <c:idx val="4"/>
              <c:layout>
                <c:manualLayout>
                  <c:x val="-9.8184020720370815E-3"/>
                  <c:y val="-6.042003704306842E-2"/>
                </c:manualLayout>
              </c:layout>
              <c:showVal val="1"/>
            </c:dLbl>
            <c:dLbl>
              <c:idx val="5"/>
              <c:layout>
                <c:manualLayout>
                  <c:x val="-9.1118031571731702E-3"/>
                  <c:y val="-4.822240608431215E-2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18.3</c:v>
                </c:pt>
                <c:pt idx="3">
                  <c:v>21.8</c:v>
                </c:pt>
                <c:pt idx="4">
                  <c:v>23.7</c:v>
                </c:pt>
                <c:pt idx="5" formatCode="General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животноводство</c:v>
                </c:pt>
              </c:strCache>
            </c:strRef>
          </c:tx>
          <c:dLbls>
            <c:dLbl>
              <c:idx val="0"/>
              <c:layout>
                <c:manualLayout>
                  <c:x val="-3.7930798294965882E-3"/>
                  <c:y val="-5.315238946053176E-2"/>
                </c:manualLayout>
              </c:layout>
              <c:showVal val="1"/>
            </c:dLbl>
            <c:dLbl>
              <c:idx val="1"/>
              <c:layout>
                <c:manualLayout>
                  <c:x val="3.7930798294965882E-3"/>
                  <c:y val="-5.3152389460531822E-2"/>
                </c:manualLayout>
              </c:layout>
              <c:showVal val="1"/>
            </c:dLbl>
            <c:dLbl>
              <c:idx val="2"/>
              <c:layout>
                <c:manualLayout>
                  <c:x val="1.1304478128392609E-2"/>
                  <c:y val="-5.7984419859781873E-2"/>
                </c:manualLayout>
              </c:layout>
              <c:showVal val="1"/>
            </c:dLbl>
            <c:dLbl>
              <c:idx val="3"/>
              <c:layout>
                <c:manualLayout>
                  <c:x val="1.2643599431655305E-3"/>
                  <c:y val="-5.798442486603482E-2"/>
                </c:manualLayout>
              </c:layout>
              <c:showVal val="1"/>
            </c:dLbl>
            <c:dLbl>
              <c:idx val="4"/>
              <c:layout>
                <c:manualLayout>
                  <c:x val="-8.5540421288715293E-3"/>
                  <c:y val="-6.042003704306842E-2"/>
                </c:manualLayout>
              </c:layout>
              <c:showVal val="1"/>
            </c:dLbl>
            <c:dLbl>
              <c:idx val="5"/>
              <c:layout>
                <c:manualLayout>
                  <c:x val="-2.603372330620907E-3"/>
                  <c:y val="-4.8163761771256086E-2"/>
                </c:manualLayout>
              </c:layout>
              <c:showVal val="1"/>
            </c:dLbl>
            <c:numFmt formatCode="#,##0.0" sourceLinked="0"/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12.4</c:v>
                </c:pt>
                <c:pt idx="1">
                  <c:v>8</c:v>
                </c:pt>
                <c:pt idx="2">
                  <c:v>15.2</c:v>
                </c:pt>
                <c:pt idx="3">
                  <c:v>11.9</c:v>
                </c:pt>
                <c:pt idx="4">
                  <c:v>11</c:v>
                </c:pt>
                <c:pt idx="5">
                  <c:v>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экономика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-5.0736504423485228E-2"/>
                </c:manualLayout>
              </c:layout>
              <c:showVal val="1"/>
            </c:dLbl>
            <c:dLbl>
              <c:idx val="1"/>
              <c:layout>
                <c:manualLayout>
                  <c:x val="8.8505196021587233E-3"/>
                  <c:y val="-5.556840716328333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5568407163283332E-2"/>
                </c:manualLayout>
              </c:layout>
              <c:showVal val="1"/>
            </c:dLbl>
            <c:dLbl>
              <c:idx val="3"/>
              <c:layout>
                <c:manualLayout>
                  <c:x val="-7.5861596589931806E-3"/>
                  <c:y val="-5.798442486603482E-2"/>
                </c:manualLayout>
              </c:layout>
              <c:showVal val="1"/>
            </c:dLbl>
            <c:dLbl>
              <c:idx val="4"/>
              <c:layout>
                <c:manualLayout>
                  <c:x val="4.6823705920581134E-3"/>
                  <c:y val="-6.316648098042358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4.6904498796025186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40.1</c:v>
                </c:pt>
                <c:pt idx="1">
                  <c:v>46.3</c:v>
                </c:pt>
                <c:pt idx="2">
                  <c:v>43.4</c:v>
                </c:pt>
                <c:pt idx="3">
                  <c:v>52.1</c:v>
                </c:pt>
                <c:pt idx="4">
                  <c:v>46.3</c:v>
                </c:pt>
                <c:pt idx="5">
                  <c:v>47.9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бух.учет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31523894605317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315238946053182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5568407163283332E-2"/>
                </c:manualLayout>
              </c:layout>
              <c:showVal val="1"/>
            </c:dLbl>
            <c:dLbl>
              <c:idx val="3"/>
              <c:layout>
                <c:manualLayout>
                  <c:x val="-8.8505196021588118E-3"/>
                  <c:y val="-5.798442486603482E-2"/>
                </c:manualLayout>
              </c:layout>
              <c:showVal val="1"/>
            </c:dLbl>
            <c:dLbl>
              <c:idx val="4"/>
              <c:layout>
                <c:manualLayout>
                  <c:x val="-1.0925531381468975E-2"/>
                  <c:y val="-6.3166480980423587E-2"/>
                </c:manualLayout>
              </c:layout>
              <c:showVal val="1"/>
            </c:dLbl>
            <c:dLbl>
              <c:idx val="5"/>
              <c:layout>
                <c:manualLayout>
                  <c:x val="-2.603372330620907E-3"/>
                  <c:y val="-4.8163761771256086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13.4</c:v>
                </c:pt>
                <c:pt idx="1">
                  <c:v>8.2000000000000011</c:v>
                </c:pt>
                <c:pt idx="2">
                  <c:v>7.5</c:v>
                </c:pt>
                <c:pt idx="3">
                  <c:v>6.9</c:v>
                </c:pt>
                <c:pt idx="4">
                  <c:v>11.8</c:v>
                </c:pt>
                <c:pt idx="5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право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2643599431655305E-3"/>
                  <c:y val="-5.0736371757780396E-2"/>
                </c:manualLayout>
              </c:layout>
              <c:showVal val="1"/>
            </c:dLbl>
            <c:dLbl>
              <c:idx val="1"/>
              <c:layout>
                <c:manualLayout>
                  <c:x val="3.7930798294965882E-3"/>
                  <c:y val="-5.3152389460531822E-2"/>
                </c:manualLayout>
              </c:layout>
              <c:showVal val="1"/>
            </c:dLbl>
            <c:dLbl>
              <c:idx val="2"/>
              <c:layout>
                <c:manualLayout>
                  <c:x val="-2.5287198863311535E-3"/>
                  <c:y val="-5.5568407163283332E-2"/>
                </c:manualLayout>
              </c:layout>
              <c:showVal val="1"/>
            </c:dLbl>
            <c:dLbl>
              <c:idx val="3"/>
              <c:layout>
                <c:manualLayout>
                  <c:x val="1.4137131715060698E-3"/>
                  <c:y val="-6.2711605116935576E-2"/>
                </c:manualLayout>
              </c:layout>
              <c:showVal val="1"/>
            </c:dLbl>
            <c:dLbl>
              <c:idx val="4"/>
              <c:layout>
                <c:manualLayout>
                  <c:x val="-9.3647411841162268E-3"/>
                  <c:y val="-6.3166480980423587E-2"/>
                </c:manualLayout>
              </c:layout>
              <c:showVal val="1"/>
            </c:dLbl>
            <c:dLbl>
              <c:idx val="5"/>
              <c:layout>
                <c:manualLayout>
                  <c:x val="-1.3017886602840042E-3"/>
                  <c:y val="-4.8163761771256086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10.5</c:v>
                </c:pt>
                <c:pt idx="1">
                  <c:v>14.1</c:v>
                </c:pt>
                <c:pt idx="2">
                  <c:v>9.3000000000000007</c:v>
                </c:pt>
                <c:pt idx="3">
                  <c:v>5.8</c:v>
                </c:pt>
                <c:pt idx="4">
                  <c:v>5.8</c:v>
                </c:pt>
                <c:pt idx="5">
                  <c:v>3.7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</c:v>
                </c:pt>
              </c:strCache>
            </c:strRef>
          </c:tx>
          <c:dLbls>
            <c:dLbl>
              <c:idx val="0"/>
              <c:layout>
                <c:manualLayout>
                  <c:x val="1.896539914748295E-2"/>
                  <c:y val="-5.0736371757780396E-2"/>
                </c:manualLayout>
              </c:layout>
              <c:showVal val="1"/>
            </c:dLbl>
            <c:dLbl>
              <c:idx val="1"/>
              <c:layout>
                <c:manualLayout>
                  <c:x val="1.7701039204317447E-2"/>
                  <c:y val="-5.5568407163283332E-2"/>
                </c:manualLayout>
              </c:layout>
              <c:showVal val="1"/>
            </c:dLbl>
            <c:dLbl>
              <c:idx val="2"/>
              <c:layout>
                <c:manualLayout>
                  <c:x val="1.0114879545324239E-2"/>
                  <c:y val="-5.5568407163283332E-2"/>
                </c:manualLayout>
              </c:layout>
              <c:showVal val="1"/>
            </c:dLbl>
            <c:dLbl>
              <c:idx val="3"/>
              <c:layout>
                <c:manualLayout>
                  <c:x val="1.896539914748295E-2"/>
                  <c:y val="-5.798442486603482E-2"/>
                </c:manualLayout>
              </c:layout>
              <c:showVal val="1"/>
            </c:dLbl>
            <c:dLbl>
              <c:idx val="4"/>
              <c:layout>
                <c:manualLayout>
                  <c:x val="1.5607901973527159E-2"/>
                  <c:y val="-6.3166480980423587E-2"/>
                </c:manualLayout>
              </c:layout>
              <c:showVal val="1"/>
            </c:dLbl>
            <c:dLbl>
              <c:idx val="5"/>
              <c:layout>
                <c:manualLayout>
                  <c:x val="1.562023398372544E-2"/>
                  <c:y val="-4.810211458674838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6.6</c:v>
                </c:pt>
                <c:pt idx="1">
                  <c:v>6.4</c:v>
                </c:pt>
                <c:pt idx="2">
                  <c:v>6.3</c:v>
                </c:pt>
                <c:pt idx="3">
                  <c:v>1.5</c:v>
                </c:pt>
                <c:pt idx="4">
                  <c:v>1.4</c:v>
                </c:pt>
                <c:pt idx="5">
                  <c:v>3.6</c:v>
                </c:pt>
              </c:numCache>
            </c:numRef>
          </c:val>
        </c:ser>
        <c:overlap val="100"/>
        <c:axId val="154907392"/>
        <c:axId val="154908928"/>
      </c:barChart>
      <c:catAx>
        <c:axId val="154907392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54908928"/>
        <c:crosses val="autoZero"/>
        <c:auto val="1"/>
        <c:lblAlgn val="ctr"/>
        <c:lblOffset val="100"/>
      </c:catAx>
      <c:valAx>
        <c:axId val="154908928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tickLblPos val="none"/>
        <c:crossAx val="15490739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4.5384368319977816E-2"/>
          <c:y val="0.86592108312513449"/>
          <c:w val="0.90724297130468723"/>
          <c:h val="8.4725841369252888E-2"/>
        </c:manualLayout>
      </c:layout>
      <c:txPr>
        <a:bodyPr/>
        <a:lstStyle/>
        <a:p>
          <a:pPr>
            <a:defRPr sz="1700" baseline="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743550488048344"/>
          <c:y val="0"/>
          <c:w val="0.71847874766170461"/>
          <c:h val="0.622519804820421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год</c:v>
                </c:pt>
              </c:strCache>
            </c:strRef>
          </c:tx>
          <c:dLbls>
            <c:dLbl>
              <c:idx val="0"/>
              <c:layout>
                <c:manualLayout>
                  <c:x val="-1.4134392025264718E-3"/>
                  <c:y val="8.973286455566007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2433216138915009E-3"/>
                </c:manualLayout>
              </c:layout>
              <c:showVal val="1"/>
            </c:dLbl>
            <c:dLbl>
              <c:idx val="2"/>
              <c:layout>
                <c:manualLayout>
                  <c:x val="-5.6537568101058897E-3"/>
                  <c:y val="-1.9094738843918214E-3"/>
                </c:manualLayout>
              </c:layout>
              <c:showVal val="1"/>
            </c:dLbl>
            <c:dLbl>
              <c:idx val="3"/>
              <c:layout>
                <c:manualLayout>
                  <c:x val="-4.2403176075794177E-3"/>
                  <c:y val="3.3383494704116817E-4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3459929683348975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Органы управления АПК</c:v>
                </c:pt>
                <c:pt idx="1">
                  <c:v>Сельхозпредприятия</c:v>
                </c:pt>
                <c:pt idx="2">
                  <c:v>КФХ</c:v>
                </c:pt>
                <c:pt idx="3">
                  <c:v>ЛПХ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70.5</c:v>
                </c:pt>
                <c:pt idx="2">
                  <c:v>9.9</c:v>
                </c:pt>
                <c:pt idx="3">
                  <c:v>6.9</c:v>
                </c:pt>
                <c:pt idx="4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4806352151588389E-3"/>
                  <c:y val="8.9732864555659864E-3"/>
                </c:manualLayout>
              </c:layout>
              <c:showVal val="1"/>
            </c:dLbl>
            <c:dLbl>
              <c:idx val="1"/>
              <c:layout>
                <c:manualLayout>
                  <c:x val="7.0671960126323643E-3"/>
                  <c:y val="4.6535351363865612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4.4866432277829993E-3"/>
                </c:manualLayout>
              </c:layout>
              <c:showVal val="1"/>
            </c:dLbl>
            <c:dLbl>
              <c:idx val="3"/>
              <c:layout>
                <c:manualLayout>
                  <c:x val="2.8268784050529449E-3"/>
                  <c:y val="2.6329551937689646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8.9732864555660072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Органы управления АПК</c:v>
                </c:pt>
                <c:pt idx="1">
                  <c:v>Сельхозпредприятия</c:v>
                </c:pt>
                <c:pt idx="2">
                  <c:v>КФХ</c:v>
                </c:pt>
                <c:pt idx="3">
                  <c:v>ЛПХ</c:v>
                </c:pt>
                <c:pt idx="4">
                  <c:v>Другие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0.9</c:v>
                </c:pt>
                <c:pt idx="1">
                  <c:v>38.9</c:v>
                </c:pt>
                <c:pt idx="2">
                  <c:v>51.6</c:v>
                </c:pt>
                <c:pt idx="3" formatCode="0.0">
                  <c:v>6.3</c:v>
                </c:pt>
                <c:pt idx="4">
                  <c:v>2.2999999999999998</c:v>
                </c:pt>
              </c:numCache>
            </c:numRef>
          </c:val>
        </c:ser>
        <c:axId val="154844544"/>
        <c:axId val="154850432"/>
      </c:barChart>
      <c:catAx>
        <c:axId val="154844544"/>
        <c:scaling>
          <c:orientation val="minMax"/>
        </c:scaling>
        <c:axPos val="b"/>
        <c:majorTickMark val="none"/>
        <c:tickLblPos val="nextTo"/>
        <c:spPr>
          <a:ln w="12700"/>
        </c:spPr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54850432"/>
        <c:crosses val="autoZero"/>
        <c:auto val="1"/>
        <c:lblAlgn val="ctr"/>
        <c:lblOffset val="100"/>
      </c:catAx>
      <c:valAx>
        <c:axId val="15485043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5484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93043119021824"/>
          <c:y val="0.10198563991543924"/>
          <c:w val="0.16304110236683195"/>
          <c:h val="0.13461661691871374"/>
        </c:manualLayout>
      </c:layout>
      <c:txPr>
        <a:bodyPr/>
        <a:lstStyle/>
        <a:p>
          <a:pPr>
            <a:defRPr b="1" i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2556915653162717"/>
          <c:y val="0.12932971071997287"/>
          <c:w val="0.36720225530496692"/>
          <c:h val="0.6632146573005582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бизнес-планов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Развитие малого предпринимательства</c:v>
                </c:pt>
                <c:pt idx="1">
                  <c:v>Семейные животноводческие фермы</c:v>
                </c:pt>
                <c:pt idx="2">
                  <c:v>Модернизация материально-технической базы</c:v>
                </c:pt>
                <c:pt idx="3">
                  <c:v>Прочие</c:v>
                </c:pt>
                <c:pt idx="4">
                  <c:v>Развитие молочного и мясного скотоводства (строительство)</c:v>
                </c:pt>
                <c:pt idx="5">
                  <c:v>Начинающие фермеры</c:v>
                </c:pt>
                <c:pt idx="6">
                  <c:v>Развитие молочного и мясного скотоводства (реконструкция)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</c:v>
                </c:pt>
                <c:pt idx="1">
                  <c:v>74</c:v>
                </c:pt>
                <c:pt idx="2">
                  <c:v>69</c:v>
                </c:pt>
                <c:pt idx="3">
                  <c:v>84</c:v>
                </c:pt>
                <c:pt idx="4">
                  <c:v>124</c:v>
                </c:pt>
                <c:pt idx="5">
                  <c:v>245</c:v>
                </c:pt>
                <c:pt idx="6">
                  <c:v>376</c:v>
                </c:pt>
              </c:numCache>
            </c:numRef>
          </c:val>
        </c:ser>
        <c:axId val="148157568"/>
        <c:axId val="148155776"/>
      </c:barChart>
      <c:valAx>
        <c:axId val="148155776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48157568"/>
        <c:crosses val="autoZero"/>
        <c:crossBetween val="between"/>
      </c:valAx>
      <c:catAx>
        <c:axId val="148157568"/>
        <c:scaling>
          <c:orientation val="minMax"/>
        </c:scaling>
        <c:axPos val="l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700" b="1" i="1" baseline="0"/>
            </a:pPr>
            <a:endParaRPr lang="ru-RU"/>
          </a:p>
        </c:txPr>
        <c:crossAx val="148155776"/>
        <c:crosses val="autoZero"/>
        <c:auto val="1"/>
        <c:lblAlgn val="ctr"/>
        <c:lblOffset val="100"/>
      </c:cat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8986444316644566"/>
          <c:y val="0.84724068357484095"/>
          <c:w val="0.35653697791748745"/>
          <c:h val="5.8275766978272255E-2"/>
        </c:manualLayout>
      </c:layout>
      <c:txPr>
        <a:bodyPr/>
        <a:lstStyle/>
        <a:p>
          <a:pPr>
            <a:defRPr b="1" i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0.23892</cdr:x>
      <cdr:y>0.92857</cdr:y>
    </cdr:from>
    <cdr:to>
      <cdr:x>0.71686</cdr:x>
      <cdr:y>0.97619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39752" y="5616624"/>
          <a:ext cx="4680520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2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Информация по состоянию на 01.07.2015 г.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7C905-262F-42FE-8502-471AD8D16548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43F7-6DA2-4BF9-AAD2-34773D078F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3F7-6DA2-4BF9-AAD2-34773D078F51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43F7-6DA2-4BF9-AAD2-34773D078F51}" type="slidenum">
              <a:rPr lang="ru-RU" smtClean="0"/>
              <a:pPr/>
              <a:t>60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C5E3-4EEB-4F41-9B2F-137ED20BE655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4E98-1739-4D6A-94F2-A323E793EE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403B-9B09-49DE-B1EB-6775E6BDDA92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7BA7-2EF9-43B0-8AFC-2CCC6B566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6EFE-AC4B-4CC2-95E7-1E2C7B068D34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3380-EEF7-449E-A7EC-73937BED0F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2AFC-DB14-4151-A82A-48667CBF1875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6E5-0B21-45E0-9CC4-9E5253FBB3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7BD6-D0CD-486E-9B65-9973EB64B2DF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1A25-665E-41CD-83AB-8F19E3D79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FF3E-7694-4B29-BD48-36297C6F4FE1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B9A0-D550-4B1E-8C98-89F6E5AE84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48E1-2F23-4990-8010-E0F26A434EC2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8E86-A4B0-4ED9-A760-EE32841D1E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DC73-2DC6-44B6-8D39-887A8741C725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0D18-9AD6-4B56-9E8E-5B9A82FAD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1616-FDDA-4575-999F-588229B34DE7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5E49-F080-4FDB-B318-AFB40A5E7C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A60A-E12A-4550-9DD7-55E332C01FA4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CE80-5704-424B-BC0D-A49D6ACC89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5D83-CDE6-49B2-A92C-59DA10BDB283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20FB-6795-40E7-A98D-DE73D1F90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EC48EE5-98E6-400A-9178-D5BCDC53FCC7}" type="datetimeFigureOut">
              <a:rPr lang="ru-RU"/>
              <a:pPr>
                <a:defRPr/>
              </a:pPr>
              <a:t>14.09.2015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7BDA028-8DC3-490E-A378-C50A9323B4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30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31" r:id="rId9"/>
    <p:sldLayoutId id="2147484022" r:id="rId10"/>
    <p:sldLayoutId id="21474840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http://s1.gzt.ru/f/upload/photo/2010/08/25/image_51750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260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Министерство сельского хозяйства и продовольственных ресурсов   Нижегородской области 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учреждение Нижегородской области «Инновационно - консультационный центр агропромышленного комплекса»</a:t>
            </a:r>
            <a:endParaRPr lang="ru-RU" sz="2000" b="1" dirty="0" smtClean="0">
              <a:ln w="1905">
                <a:solidFill>
                  <a:srgbClr val="00CCFF"/>
                </a:solidFill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900" b="1" dirty="0">
              <a:ln w="1905">
                <a:solidFill>
                  <a:srgbClr val="00CCFF"/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Информационно- консультационные услуги АПК Нижегородской области»</a:t>
            </a:r>
          </a:p>
        </p:txBody>
      </p:sp>
      <p:pic>
        <p:nvPicPr>
          <p:cNvPr id="38914" name="Picture 2" descr="C:\Users\user\Desktop\agri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65434"/>
            <a:ext cx="3816424" cy="264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8916" name="Picture 4" descr="C:\Users\user\Desktop\agriculture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632" y="3429000"/>
            <a:ext cx="3586567" cy="3008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38915" name="Picture 3" descr="C:\Users\user\Desktop\124523728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660" y="3933056"/>
            <a:ext cx="378333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Структура потребления консультационных услуг                                                                     по потребителям, %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8824" y="1196752"/>
          <a:ext cx="898517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5760640" cy="4389437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аквакультуры»                         (выращивание бестера в УЗВ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биотехнологии»                              (получение биогумуса)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грибоводства»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зернового производства»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картофелеводства»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козоводства»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коневодства»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кролиководства»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молочного скотоводства»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мясного скотоводства»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овощеводства»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овцеводства»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птицеводства» (гуси, куры)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птицеводства» (индейка)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пчеловодства»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«Развитие свиноводства»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35394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ИНВЕСТИЦИОННАЯ ДЕЯТЕЛЬНОСТЬ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45024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014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«РАЗВИТИЕ АКВАКУЛЬТУРЫ» (выращивание бестера в УЗВ)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sennoy-saratov.ru/images/vse/rib_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26469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4389437"/>
          </a:xfrm>
        </p:spPr>
        <p:txBody>
          <a:bodyPr/>
          <a:lstStyle/>
          <a:p>
            <a:pPr algn="just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Обоснование финансово-экономической эффективности выращивания бестера в установке замкнутого водоснабжения (УЗВ).</a:t>
            </a:r>
          </a:p>
          <a:p>
            <a:pPr algn="just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представляет собой строительство рыбоводной фермы по выращиванию осетровых (гибрида бестера) в установке замкнутого водоснабжения, а также производство пищевой икры.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Проект направлен на расширение объемов и повышение качества выпускаемой продукции. В течение последних пятнадцати лет естественное воспроизводство ценных азовских и каспийских рыб балансирует на грани полного исчезновения, происходит деградация ихтиофауны, свёртывание промышленного рыболовства, идёт снижение искусственного воспроизводства. В этой связи значительную роль в производстве многих видов рыб, в том числе ценных, играет индустриальная аквакультура, основанная на интенсивном выращивании по передовым технологиям.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осетровых рыбоводных ферм путём создания современных модульных систем замкнутого цикла позволит обеспечить рынок деликатесной, экологически чистой рыбной продукцией, будет способствовать снижению браконьерства и нелегальной торговли осетровыми рыбами, а так же позволит снизить нагрузку на популяции осетровых рыб, восстановить их в естественной среде.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4389437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УЗВ представляет собой закрытую систему, предназначенную для поддержания оптимальных условий жизнедеятельности водных организмов. Принцип работы установки заключается в круговом движении воды между её элементами, каждый из которых обеспечивает поддержание параметров жизнеобеспечения в заданных пределах.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установок замкнутого водоснабжения в промышленности в последнее время – наиболее перспективная мировая тенденция. Несмотря на первичные капитальные вложения, УЗВ в процессе работы способна поднять уровень производства товарной продукции, многократно окупая вложенные средства.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Нижегородская область обладает значительным потенциалом по развитию подотрасли – рыбоводство. Например, согласно инвентаризации прудовой фонд составляет более тысячи таких объектов общей площадью порядка 4,5 тыс. га прудов разных категорий. Производством рыбы в Нижегородской области занимаются ряд рыбоводных кооперативов, фермерских хозяйств и другие сельскохозяйственные предприятия, но их доля в производстве рыбы не существенна. К сожалению, большинство водоёмов по разным причинам не используется: одни требуют ремонта и реконструкции, другие пустуют из-за отсутствия средств на приобретение рыбопосадочного материала и комбикормов.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2800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«РАЗВИТИЕ БИОТЕХНОЛОГИИ» (получение биогумуса)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www.green-sochi.ru/userdata/images/Biogumus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30963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3297356" cy="328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биотехнологии (производство биогумуса).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5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фермы по вермикультивированию и вермикомпостированию. 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     Переработка различных органических отходов с помощью дождевых червей является доступным и увлекательным, а при желании и весьма выгодным занятием. При переработке образуются три ценности: биогумус, биомасса дождевого червя, экологически чистая окружающая среда.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Вермитехнология представляет собой два технологически схожих процесса: вермикомпостирование и вермикультивирование.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Вермикомпостирование - это процесс переработки органических отходов (например, навоза) с помощью особых технологических червей в высокоэффективное удобрение - вермикомпост (биогумус).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Вермикультивирование - это разведение технологических червей для дальнейшей продажи.</a:t>
            </a:r>
          </a:p>
          <a:p>
            <a:pPr algn="just"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     Применение вермитехнологии имеет ряд преимуществ: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безопасность и экологическая чистота производственного процесса;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возможность организации эффективного производства различного масштаба;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самовозрастающая ценность (рост популяции червя в 1500 раз за год) позволяет в сотни раз масштабировать производство;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создание новых высокооплачиваемых рабочих мест, в первую очередь на селе;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 результате производства получается идеальный продут с уникальными потребительскими свойствами (безупречное качество, длительный срок хранения, сырье для дальнейшей переработки);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высокая рентабельность производства (низкие энергозатраты и трудозатраты, малая стоимость сырья, высокая добавленная стоимость);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практически полное отсутствие конкуренции.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4389437"/>
          </a:xfrm>
        </p:spPr>
        <p:txBody>
          <a:bodyPr/>
          <a:lstStyle/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Основным продуктом переработки компостов с помощью технологических червей является гумусное органическое удобрение (биогумус, червекомпост).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Внесение его в почву нормализует развитие процессов, свойственных здоровой почве. Гумусное органическое удобрение превосходит навоз и компосты по содержанию гумуса в 4-8 раз.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 Эффективность биогумуса: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быстро восстанавливает естественное плодородие почвы, улучшает ее структуру и здоровье; 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не обладает инертностью действия: растения и семена сразу реагируют на него;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сокращает сроки прорастания семян, ускоряет рост и цветение растений, сокращает сроки созревания плодов на две-три недели;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обеспечивает крепкий иммунитет у растений, повышая их устойчивость к стрессовым ситуациям, неблагоприятным погодным условиям, бактериальным и гнилостным болезням;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обеспечивает высокую приживаемость саженцев и рассады, оптимальный рост цветов, их интенсивное и продолжительное цветение;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значительно повышает урожайность и улучшает вкусовые качества выращиваемой продукции;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связывает в почве тяжелые металлы и радионуклиды, не дает растениям накапливать нитраты;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биогумус обеспечивает стабильный высокий экологически чистый урожай.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     Таким образом, полученный биогумус является высокоэффективным и экологически чистым органическим удобрением, применение которого улучшает агрохимические свойства, повышает качество и увеличивает урожай сельскохозяйственной продукции.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«РАЗВИТИЕ ГРИБОВОДСТВА»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Содержимое 12" descr="C:\Users\User\AppData\Local\Microsoft\Windows\Temporary Internet Files\Content.Word\Новый рисунок (3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8863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4389437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ru-RU" sz="1800" b="1" i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Обоснование финансово-экономической эффективности развития грибоводства. </a:t>
            </a:r>
          </a:p>
          <a:p>
            <a:pPr algn="just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хозяйства по выращиванию и реализации грибов (шампиньонов).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настоящее время повышается интерес к выращенным в защищенном грунте грибам — продукту экологически чистому и богатому питательными веществами, витаминами, различными экстрактивными и минеральными веществами.  По вкусовым достоинствам эти грибы превосходят овощи и даже мясо.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Шампиньоны - ценный деликатесный продукт питания. На современных шампиньонницах делают по 6-7 циклов оборота культуры в год, получая с 1 м культивационного помещения до 120-160 кг грибов.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последние годы в нашей стране и за рубежом производство шампиньонов развивается на промышленной основе. Строятся большие шампиньонницы с передовой технологией, регулируемым микроклиматом, автоматическим управлением всем процессом производства грибов.</a:t>
            </a:r>
          </a:p>
          <a:p>
            <a:pPr algn="just">
              <a:lnSpc>
                <a:spcPct val="150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e.mail.ru/cgi-bin/getattach?file=%d0%91%d0%b0%d0%bd%d0%bd%d0%b5%d1%80.jpg&amp;id=13178137940000000059;0;1&amp;mode=attachment&amp;channel="/>
          <p:cNvSpPr>
            <a:spLocks noChangeAspect="1" noChangeArrowheads="1"/>
          </p:cNvSpPr>
          <p:nvPr/>
        </p:nvSpPr>
        <p:spPr bwMode="auto">
          <a:xfrm>
            <a:off x="76200" y="-182563"/>
            <a:ext cx="12077700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171" name="AutoShape 4" descr="http://e.mail.ru/cgi-bin/getattach?file=%d0%91%d0%b0%d0%bd%d0%bd%d0%b5%d1%80.jpg&amp;id=13178137940000000059;0;1&amp;mode=attachment&amp;channel="/>
          <p:cNvSpPr>
            <a:spLocks noChangeAspect="1" noChangeArrowheads="1"/>
          </p:cNvSpPr>
          <p:nvPr/>
        </p:nvSpPr>
        <p:spPr bwMode="auto">
          <a:xfrm>
            <a:off x="76200" y="-182563"/>
            <a:ext cx="12077700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172" name="AutoShape 6" descr="http://e.mail.ru/cgi-bin/getattach?file=%d0%91%d0%b0%d0%bd%d0%bd%d0%b5%d1%80.jpg&amp;id=13178137940000000059;0;1&amp;mode=attachment&amp;channel="/>
          <p:cNvSpPr>
            <a:spLocks noChangeAspect="1" noChangeArrowheads="1"/>
          </p:cNvSpPr>
          <p:nvPr/>
        </p:nvSpPr>
        <p:spPr bwMode="auto">
          <a:xfrm>
            <a:off x="76200" y="-182563"/>
            <a:ext cx="12077700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173" name="AutoShape 8" descr="http://e.mail.ru/cgi-bin/getattach?file=%d0%91%d0%b0%d0%bd%d0%bd%d0%b5%d1%80.jpg&amp;id=13178137940000000059;0;1&amp;mode=attachment&amp;channel="/>
          <p:cNvSpPr>
            <a:spLocks noChangeAspect="1" noChangeArrowheads="1"/>
          </p:cNvSpPr>
          <p:nvPr/>
        </p:nvSpPr>
        <p:spPr bwMode="auto">
          <a:xfrm>
            <a:off x="76200" y="-182563"/>
            <a:ext cx="12077700" cy="791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" name="Picture 9" descr="C:\Users\user\Desktop\_1_~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52536" y="0"/>
            <a:ext cx="9649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2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0"/>
            <a:ext cx="9145016" cy="438943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Современные интенсивные технологии культивирования съедобных грибов, в том числе шампиньонов, обеспечивают получение их высоких урожаев. Производство грибов возможно круглый год; в качестве субстратов используются дешевые сельскохозяйственные, промышленные и бытовые отходы. Существует комплекс машин для возделывания шампиньонов, который позволяет на 25% повысить урожайность грибов и в среднем снизить затраты труда на 50%. Но, несмотря на высокую рентабельность, рынок шампиньонов не привлекает крупных инвесторов. Рост производства обеспечивается мелкими производителями. Объем российского рынка культивируемых грибов составляет около 40 тыс. т в год (включая замороженные продукты), около 10 тыс. т выращивается в России, три четверти – импортная продукция. Шампиньоны (80% рынка) и вешенки (20%) востребованы в магазинах и ресторанах. Некоторые исследователи склоняются к тому, что этот рынок будет расти на 15-20% в год, но за счет мелких и средних производителей, так как по данным статистики, доля крупных компаний  на рынке  съедобных грибов сокращается.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России насчитывается свыше 40 производителей шампиньонов, основными среди которых являются предприятия Ленинградской области и Подмосковья.</a:t>
            </a:r>
          </a:p>
          <a:p>
            <a:pPr algn="just">
              <a:lnSpc>
                <a:spcPct val="150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«РАЗВИТИЕ  ЗЕРНОВОГО ПРОИЗВОДСТВА»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ua.all.biz/img/ua/service_catalog/246200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1926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зернового производства.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организацию крупнотоварного зернового производства с использованием для культур безотвальной технологии возделывания и новой высокопроизводительной техники российского и зарубежного производства, с целью получения крупных объемов зерновой продукции.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выбор твердых сортов озимой и яровой пшеницы;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соблюдение экономически и агротехнически обоснованных севооборотов;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высокопродуктивного семенного материала твердых сортов озимой и яровой пшеницы;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соблюдение агротехники для получения высокой урожайности возделываемых культур;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материально-технической базы зарубежных и российских производителей, необходимой для успешного функционирования зернового производства.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Производственная деятельность будет направлена на развитие зернового производства.  Для осуществления интенсивной технологии выращивания зерновых культур необходимо соблюдать культуру севооборота. В этих целях предусмотрено включение в севооборот сидеральных культур, что позволит интенсивно использовать земельные площади без ущерба плодородию. Для достижения максимально возможного урожая проводится расчет необходимого дополнительного питания, в виде минерального удобрения, с учетом запаса доступных для растений соединений элементов питания на данной почве, а так же действия и последействия органических и минеральных удобрений.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«РАЗВИТИЕ КАРТОФЕЛЕВОДСТВА»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l_fi" descr="http://dachniy-uchastok.ru/wp-content/uploads/2008/10/kartofelnoe_pol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5608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l_fi" descr="http://oboffsem.ru/uploads/posts/2009-05/1243014708_0_371c_b99d8c52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картофелеводства.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представляет собой использование передовых технологий по производству, хранению и реализации картофеля, что позволяет получать нижегородским сельхозпроизводителям стабильную прибыль.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 земельных участков для размещения производственных объектов (картофелехранилища) и увеличения объёмов выращивания картофеля;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 современного технологического оборудования для посадки, обработки и уборки картофеля;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обучение технологического персонала. 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Мероприятия: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земельных участков под производственные объекты с учетом норм размещения;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техники для посадки, обработки и уборки картофеля;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посадочного материала (семян картофеля);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удобрений;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средств защиты;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выполнение данного инвестиционного проекта в рамках разработанных отраслевых  программ социального направления, предусматривающих государственную поддержку.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«РАЗВИТИЕ КОЗОВОДСТВА»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C:\Users\User\Pictures\Новый рисунок (2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1662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5976664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создания племенной козоводческой фермы молочного направления.</a:t>
            </a: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endParaRPr lang="ru-RU" sz="1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представляет собой программу капитальных вложений, направленную на организацию современной, высокоэффективной племенной козоводческой фермы.</a:t>
            </a: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endParaRPr lang="ru-RU" sz="1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 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привлечение финансовых ресурсов;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строительных работ;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приобретение, поставка и монтаж оборудования;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покупка и транспортировка племенного скота;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 производственного цикла.</a:t>
            </a:r>
            <a:endParaRPr lang="ru-RU" sz="1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Проектом предусмотрено использование современных технологий и оборудования. На ферме будет использоваться механизированный труд при уборке навоза, доении животных. Применение современного оборудования, высокая организация производственного цикла – позволяют оптимизировать производственный процесс и делают данный Проект конкурентоспособным.</a:t>
            </a:r>
            <a:endParaRPr lang="ru-RU" sz="17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04867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 Особенности и преимущества настоящего Проекта: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развитие отрасли козоводства в Нижегородской области;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направленность на поддержку отечественного товаропроизводителя;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направленность на вытеснение с рынка козьего молока иностранных производителей;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направленность на повышение производственно-технического потенциала и конкурентоспособности предприятия;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дополнительных рабочих мест, частичное решение проблемы занятости населения в области;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сырьевыми ресурсами предприятий пищевой и перерабатывающей промышленности Нижегородской области.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 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конкурентные преимущества продукции: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козье молоко является высокопитательным диетическим продуктом, обладающим целебными и бактерицидными свойствами;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мясо коз и козий жир обладают ценными лечебными свойствами;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племенные козы пользуются большим покупательским спросом, поскольку в области практически нет ферм, занимающихся разведением племенных коз.</a:t>
            </a:r>
          </a:p>
          <a:p>
            <a:pPr algn="just">
              <a:buNone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Таким образом, продукция козоводства, являющаяся ценным продуктом питания, определяет молочное козоводство как одну из перспективных отраслей в сельском хозяйстве.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 «РАЗВИТИЕ КОНЕВОДСТВА»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C:\Users\Лися и Зайка\Pictures\Иллюстрации\Животноводство\6269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1662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188913"/>
            <a:ext cx="8893175" cy="64087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организации животноводческого хозяйства по разведению лошадей и реализации их на мясоперерабатывающие заводы.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выращивание лошадей для дальнейшей реализации в убойные цеха и мясоперерабатывающие заводы. Реализация продукции будет происходить на мясоперерабатывающие (колбасные заводы, заводы по производству мясных полуфабрикатов и парного мяса) предприятия Нижегородской области. 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Многочисленными исследованиями у нас в стране и за рубежом доказано, что табунное коневодство является самой экономически выгодной отраслью пастбищного животноводства. Если взять за 100% себестоимость производства говядины, то во всех регионах страны в хозяйствах с развитым табунным коневодством себестоимость мяса-конины в 2-5 раз ниже. Уровень производственной рентабельности составляет от 36 до 184%.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Хозяйственная целесообразность развития табунного коневодства как специализированной отрасли вызывается тем, что оно позволяет более продуктивно использовать труднодоступные таежные, горные и полупустынные пастбища, малопригодные для содержания скота других видов. Табунные лошади способны к большим переходам при смене пастбищ, пасутся на значительном удалении от водоисточников (до 15-20 км и более), хорошо приспособлены к тебеневке (пастьбе зимой) даже по глубокому снегу.           В связи с этим мясное табунное коневодство не ущемляет другие отрасли пастбищного животноводства и способствует более полному использованию естественных кормовых ресурсов.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211122"/>
            <a:ext cx="849694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indent="457200" algn="just">
              <a:defRPr/>
            </a:pPr>
            <a:r>
              <a:rPr lang="ru-RU" sz="2100" b="1" u="sng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100" b="1" u="sng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2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indent="457200" algn="just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Содействие развитию аграрного производства и улучшению социально-экономических условий жизни  на селе через систему информационной, консультационной, научно-технической и обучающей поддержки хозяйствующих субъектов  АПК и сельского населения.</a:t>
            </a:r>
          </a:p>
          <a:p>
            <a:pPr algn="just">
              <a:defRPr/>
            </a:pPr>
            <a:endParaRPr lang="ru-RU" sz="2000" b="1" dirty="0">
              <a:ln w="1905">
                <a:solidFill>
                  <a:sysClr val="windowText" lastClr="00000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172" name="Picture 4" descr="http://www.firm-august.ru/images/08_2009/Kali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298354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4968552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2100" b="1" u="sng" dirty="0">
                <a:solidFill>
                  <a:schemeClr val="accent1">
                    <a:lumMod val="50000"/>
                  </a:schemeClr>
                </a:solidFill>
              </a:rPr>
              <a:t>Миссия </a:t>
            </a:r>
            <a:r>
              <a:rPr lang="ru-RU" sz="2100" b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indent="457200" algn="just"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ГБУ НО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«ИКЦ АПК» создано для предоставления качественных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информационных,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обучающих и консультационных  услуг всем желающим субъектам АПК и сельского хозяйства, содействия продвижению аграрной политики государства и области в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вопросах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развития сельского хозяйства,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внедрения 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научно-технического прогресса в этой области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89640" cy="4389437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В проекте предполагается создание комплекса по выращиванию лошадей. Для этого планируется закупить Башкирскую породу лошадей, которые имеют улучшенную мясную характеристику. Предусматривается использование косячной случки. Каждому жеребцу-производителю подбирают косяк кобыл, с которым он находится в течение всего случногo сезона. Этот метод наиболее приемлем из-за незначительной трудоемкости и обеспечивает высокий процент оплодотворения кобыл. Вместе с тем надо отметить, что при организации промышленного скрещивания, когда в качестве производителей используют жеребцов заводских пород, хорошие результаты дает варковая случка.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         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Реализация данного проекта позволит: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организовать животноводческое предприятие в Нижегородской области;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удовлетворить потребности мясоперерабатывающих заводов в сырье;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позволить реализовать программу импортозамещения и обеспечить продовольственную безопасность региону;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обеспечить выход на новые географические рынки (соседние регионы);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создать новые рабочие места;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увеличить налоговые поступления в бюджеты всех уровней.</a:t>
            </a:r>
          </a:p>
          <a:p>
            <a:pPr lvl="0" algn="just"/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«РАЗВИТИЕ КРОЛИКОВОДСТВА»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http://zooclub.ru/attach/fotogal/oboi/rodent/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374564" cy="329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и состоятельности создания кролиководческого хозяйства.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товарной фермы по разведению кроликов,  увеличение объемов выхода и реализации мяса и меха кролика путем интенсификации производства, укрепления и расширения материально-технической базы предприятия, внедрения новых технологий. 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Кролиководство – одна из традиционных и перспективных отраслей – в настоящее время находится в большом упадке. Кролиководство является скороспелой отраслью. От кролика получают высококачественное диетическое мясо, шкурки и пух. Кролики высоко плодовитые животные. Производство крольчатины является прибыльным производством.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Проект имеет высокую конкурентоспособность. Проведенные маркетинговые исследования показали, что потенциал рынка очень высок. Сегодня интерес покупателя возвращается к продуктам питания отечественного производства.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настоящее время крольчатина пользуется большим спросом  и конкуренции не испытывает. Спрос на такую продукцию значительно превышает предложение. По статистике, потребность в кроличьем  диетическом мясе в среднем по России удовлетворяется менее чем на 1,5 %. В крупных торговых сетях продается в основном импортная замороженная крольчатина. Свежие продукты – диетическое парное мясо – обладают отличным вкусом, лучше усваиваются организмом, в них содержится наибольшее количество витаминов и биологически активных веществ. 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«РАЗВИТИЕ МОЛОЧНОГО СКОТОВОДСТВА»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l_fi" descr="http://www-russia1.narod.ru/images/CH_PS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54461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4317429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молочного скотоводства.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молочно-товарной фермы и направлен на обеспечение жителей Нижегородской области   молоком и молочными продуктами собственного производства; рациональное использование земель сельскохозяйственного назначения; обеспечение занятости сельского населения.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Проект животноводческого комплекса будет разработан в соответствии с действующими нормами, согласно технологической схеме содержания животных, с учетом размера инвестиций и направлен на достижение высокой производительности труда с минимальными затратами трудовых ресурсов.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Концепция комплекса: новостройка комплекса разработана по мировым технологиям, адаптированным к условиям России. В основу концепции проектирования и строительства данного комплекса заложены ресурсосберегающие и экологически безопасные технологии, которые реализуются на применении новых конструктивных элементов ферм: облегченные металлические каркасы, световой конек, окна из поликарбоната, лагуна и др. Применение современных технологий позволяет обеспечить оптимальные условия содержания и повышение продуктивности животных.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В результате реализации проекта будет осуществлен выход животноводческой отрасли на передовые технологии, предусматривающие  беспривязное содержание скота, механизацию и автоматизацию работ, связанных с кормлением и обслуживанием животных, доением коров в молочных залах. 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«РАЗВИТИЕ МЯСНОГО СКОТОВОДСТВА»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http://bezformata.ru/content/Images/000/005/953/image59535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29644"/>
            <a:ext cx="5521796" cy="328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Проект разработан с целью создания и развития в Нижегородской области высокорентабельного мясного скотоводства.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привлечение финансовых ресурсов;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покупка и транспортировка приобретаемого оборудования и сельскохозяйственной техники;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покупка животных;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создание прочной кормовой базы (производство сена, сенажа, силоса, зерна и создание долголетнего культурного  пастбища);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получение сельскохозяйственной продукции;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развитие скотоводства мясного направления в Нижегородской области.  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основе технологии специализированного мясного скотоводства лежит организация воспроизводства стада и выращивания телят  по системе «корова-теленок», включающая сезонное получение телят при туровых отелах, подсосное выращивание телят до 6-8 месячного возраста на пастбищах при ограничении затрат на содержание  основного стада до оптимального уровня, с последующим доращиванием  и интенсивным откормом молодняка после отъема при четкой специализации по технологическим операциям.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На ферме планируется внедрить  ресурсосберегающую технологию мясного скотоводства с весенними отелами, с выращиванием молодняка  до 6-8 месяцев под матками.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Главным технологическим элементом ресурсосберегающей технологии мясного скотоводства являются: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сезонные ранневесенние отелы, позволяющие обходиться без капитальных дорогостоящих помещений, и максимально использовать дешевые пастбищные корма летом, гуменные отходы и сено зимой, получая высокие приросты от подсосных телят, и иметь  высокую оплодотворяемость коров и телок в летний период при пастбищном содержании;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длительное круглосуточное  содержание маточного поголовья желательно  на огороженных пастбищах  в летне-осенний период;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беспривязное содержание  скота на несменяемой подстилке в помещениях легкого типа с организацией кормления и поения на выгульно-кормовых площадках, с максимальным использованием  грубых кормов и прежде всего соломы;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Font typeface="Wingdings 2" pitchFamily="18" charset="2"/>
              <a:buChar char="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интенсивное послеотъемное выращивание молодняка с целью получения высококачественной говядины  в возрасте 18 месяцев при живой массе более 400 кг.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 «РАЗВИТИЕ ОВОЩЕВОДСТВА»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C:\Users\User\AppData\Local\Microsoft\Windows\Temporary Internet Files\Content.Word\Новый рисунок (1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83264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овощеводства открытого и защищенного грунта.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представляет собой строительство современного мультифункционального сельскохозяйственного комплекса для производства, хранения и реализации овощей закрытого и открытого грунта  и покупку технологического оборудования.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Плодоовощная продукция, бесспорно, является товаром первой необходимости. До сих пор большая часть населения в зимне-весенний период потребляет овощи, которые закладывают на хранение осенью или импортируются. К началу второго квартала запасы плодоовощной продукции заканчиваются, и к следующему урожаю наблюдается сезонное увеличение спроса. Поскольку предложение овощей в данное время является ограниченным, цены возрастают.  Самым главным фактором в пользу развития овощеводства является огромная емкость внутреннего рынка, который может потребить значительные дополнительные объемы отечественной продукции. По мнению экспертов, отечественные потребители готовы даже платить на 10-20% более высокую цену за продукцию российского производства при сопоставимом качестве.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Реализация проекта позволит: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заменить на прилавках магазинов импортные продукты питания на отечественную экологически чистую агропродукцию;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взять курс на инновационную экономику – применяя передовые технологии для получения качественного отечественного продукта;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повысить конкуренцию, что позволит сдерживать рост цен на социально значимые продукты;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улучшить инфраструктуру АПК.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endParaRPr lang="ru-RU" sz="1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4272805"/>
          </a:xfrm>
        </p:spPr>
        <p:txBody>
          <a:bodyPr/>
          <a:lstStyle/>
          <a:p>
            <a:pPr indent="450850" algn="just">
              <a:lnSpc>
                <a:spcPct val="150000"/>
              </a:lnSpc>
              <a:buNone/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Содействие дальнейшим преобразованиям в аграрном секторе экономики области и страны в целом;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Консультационная помощь сельскохозяйственным товаропроизводителям, предприятиям и организациям агропромышленного комплекса в целях  совершенствования их деятельности и экономического роста; 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Содействие развитию социально-экономических условий производства, переработки и реализации сельскохозяйственной продукции, в том числе на основе преобразований производственных отношений; 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Повышение уровня знаний руководителей и специалистов предприятий и организаций агропромышленного комплекса и сельского населения; 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трансферта инноваций в сельскохозяйственном производстве; 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Оказание консультационных услуг хозяйствующим субъектам АПК и сельскому населению  по вопросам технологии ведения сельскохозяйственного производства; 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Оказание консультационной и технической поддержки в области организации, управления производством, экономики, права, бизнес-планирования, аудита и т.д;</a:t>
            </a:r>
          </a:p>
          <a:p>
            <a:pPr indent="45085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организациями осуществляющими деятельность в  агропромышленном секторе экономики  РФ.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    «РАЗВИТИЕ ОВОЩЕВОДСТВА»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C:\Users\User\AppData\Local\Microsoft\Windows\Temporary Internet Files\Content.Word\Новый рисунок (1)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132856"/>
            <a:ext cx="540060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создания овцеводческого хозяйства.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племенной товарной фермы по разведению мелкого рогатого скота (овец).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строительных работ;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приобретение, поставка и монтаж оборудования;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покупка и транспортировка племенного скота;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 производственного цикла;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получение кредитных ресурсов. </a:t>
            </a:r>
          </a:p>
          <a:p>
            <a:pPr lvl="0"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Таким образом, Проект представляет собой программу капитальных вложений, направленную на организацию современной, высокоэффективной племенной товарной фермы по разведению мелкого рогатого скота (овец).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Проектом предусмотрено использование современных технологий и оборудования. На ферме будет использоваться механизированный труд при раздаче кормов, уборке навоза, обработка овчин и шерсти. 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Применение современного оборудования, высокая организация производственного цикла позволяют оптимизировать производственный процесс и делают данный Проект наиболее конкурентоспособным в части разведения мелкого рогатого скота в сельскохозяйственной отрасли. 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«РАЗВИТИЕ ПТИЦЕВОДСТВА»  (ГУСИ, КУРЫ)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http://kulibinsclub.ru/upload/comments/a2e1eb427fc142dca44bb2900f7d229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static.guim.co.uk/sys-images/Money/Pix/pictures/2009/3/13/1236958500365/Some-chickens-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72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птицеводства  (разведение гусей и кур).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выращивание гусей и кур с целью дальнейшей реализации мяса, яйца и побочной продукции на рынках Нижегородской области.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В Проекте предусматривается выращивание гусей Арзамасской породы и Русских белых кур.  Арзамасские гуси очень крепкие, выносливые и хорошо фуражируют на пастбищах, требуя сравнительно малой подкормки зерновыми кормами. При откорме гуси быстро жиреют и дают мясо высокого качества. Арзамасские гуси приспособлены к суровому климату и местным условиям и обладают высокими показателями оплодотворенности яиц и выводимости. На улучшение условий кормления и содержания арзамасские гуси быстро реагируют и повышают свои продуктивные качества. Гусыни являются хорошими наседками. Жизнеспособность гусей этой породы высокая. Сохранность молодняка составляет 96%. Гуси выращиваются с целью получения продовольственного мяса и сопутствующих продуктов. Калорийность гусиного мяса выше, чем у всех домашних птиц. Гусиная печень (около 1 кг весом) – очень ценный продукт, и немало зарубежных хозяйств специально заняты ее производством. Немаловажной статьей дохода служит пух, перо и жир гусей. Гусиный жир с успехом применяют для лечения обмороженных частей тела. Все эти особенности говорят о целесообразности разведения гусей в приусадебных хозяйствах.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Разведение гусей на мясо – это прибыльное и рентабельное направление производства.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5616624" cy="230425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</a:t>
            </a:r>
            <a:b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</a:t>
            </a:r>
            <a:b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Разводить кур выгодно и интересно.  От домашней птицы получают высококачественное мясо, яйца, побочной продукцией птицеводства являются пух, перо, жир.  Предлагаемая порода кур – русские белые куры, которые отличаются высокой яйценоскостью и большим весом яиц.  Куры этой породы неприхотливы и хорошо приспособлены  к суровым условиям  нашего климата.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Продуктивность породы:   живая   масса   кур   1,8 кг., 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il_fi" descr="http://s1.gzt.ru/f/upload/photo/2010/08/25/image_51750.jpg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56176" y="692696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3501008"/>
            <a:ext cx="8749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петухов 2,5 кг.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Яйценоскость за первый год продуктивности 200 яиц.  Масса яйца 56 г, окраска скорлупы белая.  Яйценоскость отселекционированных линий 244 яйца, рекордисток 300 и более яиц.  Куры начинают нестись в пятимесячном возрасте. Сохранность взрослой птицы 91%, молодняка 96%. Русские белые куры отселекционированы на устойчивость к неоплазмам и представляют интерес для биологи­ческой промышленности, изготавливающей особо чистые медицинские препараты.  Породу используют в неспециализированных хозяйствах и в приусадебных хозяйствах населения.</a:t>
            </a:r>
            <a:endParaRPr lang="ru-RU" sz="17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«РАЗВИТИЕ ПТИЦЕВОДСТВА» (ИНДЕЙКА)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http://zhestokosti.net/abuse/images/bigimages/Turkey/turkey-fr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90465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4317429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промышленного производства мяса индейки.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реализацию программы по запуску в эксплуатацию современного птицеводческого комплекса  по выращиванию и откорму индейки.</a:t>
            </a:r>
            <a:endParaRPr lang="ru-RU" sz="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Индейка – самая крупная сельскохозяйственная птица и превосходит по выходу мяса другие виды птицы.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Мясо индейки – единственное мясо, не вызывающее аллергии. Оно идеально подходит для детского питания, особенно для детей страдающих непереносимостью к некоторым видам продуктов.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В настоящее время индейка уже не является в полной мере экзотикой, и индюшатина  начинает восприниматься российскими потребителями как мясо для повседневного употребления. С учетом существующих тенденций развития рынка, мясо индейки имеет реальные шансы занять весомое место в структуре потребления, на которое в перспективе будет массовый спрос.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Показателем привлекательности разведения индейки, как бизнеса является внимание к данному сегменту со стороны агрохолдингов.  На сегодняшний день на российском рынке существует всего несколько игроков, практически не конкурирующих друг с другом. Основные конкуренты российских производителей индейки – импортеры, но они поставляют в Россию только замороженное мясо, которое уступает по качеству отечественному охлажденному мясу.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344813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Задачами предприятия в инвестиционный период являются:</a:t>
            </a:r>
          </a:p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комплекса и обеспечивающей инфраструктуры;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приобретение современного технологического оборудования для содержания и откорма птицы;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и оснащение завода по переработке мяса индейки;</a:t>
            </a:r>
          </a:p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обучение технологического персонала.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Основными предпосылками, определяющими возможность и целесообразность строительства комплекса являются: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наличие свободных площадок, пригодных для строительства и размещения комплекса; 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наличие транспортных магистралей и инженерной инфраструктуры;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потребность населения области в регулярных бесперебойных поставках качественных и свежих мясопродуктов местного производства;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территориальная близость к ключевым рынкам сбыта;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наличие свободных трудовых ресурсов, в том числе квалифицированных специалистов аграрного направления.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На текущем этапе и в среднесрочной перспективе отсутствуют сдерживающие факторы для реализации планируемой продукции на российском рынке. Более 80% рынка мяса индейки удовлетворяется за счет импортных поставок и только в замороженном виде. Социальная направленность проекта определяется увеличением налоговых поступлений в бюджеты всех уровней, обеспечением населения качественными импортозамещающими продуктами, а также созданием новых рабочих мест. 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39974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«РАЗВИТИЕ  ПЧЕЛОВОДСТВА»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Содержимое 9" descr="http://zhestokosti.net/abuse/images/bigimages/Turkey/turkey-fr-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060848"/>
            <a:ext cx="626469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www.19rus.info/media/2012/03/dscf0167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1728192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4389437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развития пчеловодства.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внедрения: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создание пчелиной пасеки с целью производства и реализации продукции пчеловодства.</a:t>
            </a:r>
          </a:p>
          <a:p>
            <a:pPr algn="just">
              <a:buClr>
                <a:schemeClr val="accent1">
                  <a:lumMod val="50000"/>
                </a:schemeClr>
              </a:buClr>
              <a:buNone/>
            </a:pPr>
            <a:endParaRPr lang="ru-RU" sz="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   Проектом предполагается рамочное пчеловодство (разведение пчелиных семей в разборных ульях с вынимающимися рамками).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  Ульи на пасеках при возможности стремятся разместить из расчета 20—40 м2 на семью, расставляя их в шахматном порядке на расстоянии 3—4 м один от другого и 4—6 м между рядами. При отсутствии большой территории на приусадебном участке ульи ставят более компактно. При уплотненной расстановке ульев в горизонтальной или вертикальной плоскости необходимо, чтобы передние стенки ульев имели различную окраску. Пчелы в этом случае не будут путать свои жилища с соседними.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 Ведение доходного пчеловодства во многом зависит от условий содержания и разведения пчел. Главную роль в этом играет материально-техническое оснащение пасеки: ульи как жилища пчел, предназначенные обеспечивать соответствующий микроклимат в пчелиной семье, орудия труда для производительной работы пчеловода, оборудование, надлежащие зимовники и сотохранилища, а также мастерская для проведения необходимых работ.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 Основным условием получения от пчел устойчивых медосборов служит своевременное и умелое выполнение всех пасечных работ, связанных с уходом за пчелами и их разведением.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3894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ДЕЯТЕЛЬНОСТЬ    ГБУ НО «ИКЦ АПК»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Информационная деятельность, освещение аграрной политики                Нижегородской области путем осуществления редакционно-издательской деятельности, работы в средствах массовой информации;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Обучающая и демонстрационная деятельность;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Консультационное обслуживание включающие в себя: индивидуальное консультирование и обучение фермеров, работников сельскохозяйственных предприятий и организаций, специалистов районных администраций путем организации курсов лекций, практических занятий и семинаров, проведения встреч, совещаний, круглых столов по всем основным вопросам (агрономия и  зоотехния,      экономика         и    организация     производства, юриспруденция,    бухгалтерский</a:t>
            </a:r>
          </a:p>
          <a:p>
            <a:pPr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учет и     налогообложение,  </a:t>
            </a:r>
          </a:p>
          <a:p>
            <a:pPr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развитие    сельских территорий);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</a:rPr>
              <a:t>Инвестиционная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деятельность;</a:t>
            </a:r>
          </a:p>
          <a:p>
            <a:pPr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Собственное                  развитие </a:t>
            </a:r>
          </a:p>
          <a:p>
            <a:pPr algn="just">
              <a:spcBef>
                <a:spcPts val="600"/>
              </a:spcBef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 ГБУ НО     «ИКЦ АПК».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http://www.nsh.ru/wp-content/images/journals/407/407_ma_p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816424" cy="22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4461445"/>
          </a:xfrm>
        </p:spPr>
        <p:txBody>
          <a:bodyPr/>
          <a:lstStyle/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Не  менее  важной  задачей  в  уходе  за пчелами является и умение  пчеловода удерживать пчел от пагубного естественного размножения (роения), во время обеспечивать их качественными кормовыми запасами, создавать оптимальные условия для зимовки, предотвращать заболевание пчел своевременными профилактическими мероприятиями, а при появлении болезней уметь их распознать и лечить.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Очень важно уметь подбирать место для постоянного, а также временного (при перевозках) местонахождения пчел, чтобы они чувствовали себя в своей естественной среде.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Одно из главнейших условий получения высоких и устойчивых медосборов – содержание сильных, высокопродуктивных семей пчел. Без этого невозможно ведение крупного высокодоходного промышленного пчеловодства. Сильные семьи хорошо переносят зимовку, экономно расходуют корм, быстро развиваются весной, продуктивно используют весенние и летние медосборы, отстраивают много сотов. В сильных семьях выводятся жизнеспособные, выносливые пчелы, обладающие высокой устойчивостью против заразных заболеваний. Специальные опыты показали, что в сильных семьях через две недели после выставки из зимовника суточная яйцекладка матки достигает такого уровня, какой у других семей бывает только в середине лета. Большое количество расплода весной позволяет семье быстро накапливать молодых пчел.  Установлено, что пчелы, выращенные в сильных семьях, живут на 30% дольше пчел, выращенных в слабых. Исследования показали, что хоботки у пчел, выращенных в сильных семьях, на 8 % длиннее, а ноша нектара на 82 % больше, чем у пчел из слабых семей. Благодаря описанным выше преимуществам сильные пчелиные семьи собирают много меда. </a:t>
            </a:r>
          </a:p>
          <a:p>
            <a:pPr algn="just"/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9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БИЗНЕС-ПРОЕКТ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      «РАЗВИТИЕ  СВИНОВОДСТВА»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401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ГБУ НО «ИКЦ АПК»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5589240"/>
            <a:ext cx="34563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Нижний Новгород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://fotopets.ru/_pu/0/765689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61662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4245421"/>
          </a:xfrm>
        </p:spPr>
        <p:txBody>
          <a:bodyPr/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Обоснование финансово-экономической эффективности создания свиноводческого хозяйства с замкнутым циклом производства.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u="sng" dirty="0" smtClean="0">
                <a:solidFill>
                  <a:schemeClr val="accent1">
                    <a:lumMod val="50000"/>
                  </a:schemeClr>
                </a:solidFill>
              </a:rPr>
              <a:t>Суть Проекта: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</a:rPr>
              <a:t>Проект предполагает развитие сельскохозяйственного производства свинины замкнутого цикла за счет внедрения малоэнергоёмких и экологически безопасных технологий.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 Инвестиционный план предполагает создание свиноводческого комплекса с замкнутым производственным циклом, предназначенного для равномерного выращивания и откорма свиней. </a:t>
            </a:r>
          </a:p>
          <a:p>
            <a:pPr algn="just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           В планируемом свинокомплексе будет применяться безвыгульная технология содержания животных. При этом предусмотрено строгое разделение животных по целевым  и возрастным группам, их  изолированное содержание в отдельных помещениях и секциях.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Приведенный вариант размещения свиней различных половозрастных групп и варианты оборудования на комплексах позволяет: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использовать современные технологии  содержания свиней;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внедрить автоматизированные системы кормления;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до минимума свести затраты ручного труда;</a:t>
            </a:r>
          </a:p>
          <a:p>
            <a:pPr lvl="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использовать компьютерную систему контроля и учета;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сократить расходы кормов до 2,5-2,8 кг к.ед. на 1 кг привеса;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значительно сократить расход воды, тепло- и электроэнергии;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сократить простои технологического оборудования.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 период 2010-2015 г.г. специалистами ГБУ НО «ИКЦ АПК»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разработано 1020 бизнес-планов по направлениям: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7930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5544616" cy="4507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Работа со СМИ;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Разработка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выпуск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информационных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методических материалов;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специалистов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ГБУ 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«ИКЦ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АПК»;</a:t>
            </a:r>
          </a:p>
          <a:p>
            <a:pPr marL="457200" indent="-457200" algn="l">
              <a:lnSpc>
                <a:spcPct val="150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Участие в научно-практических конференциях.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404548" cy="80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ИНФОРМАЦИОННОЕ ОБЕСПЕЧЕНИЕ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СУБЪЕКТОВ  АПК  и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СЕЛЬСКИХ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ТЕРРИТОРИЙ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5" name="Picture 5" descr="http://www.nsh.ru/wp-content/images/journals/408/408_ma_p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4921408" cy="273630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10247" name="Picture 7" descr="http://agrosibir.ru/assets/images/st_rastenivod/Rasteni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661" y="3573016"/>
            <a:ext cx="4221339" cy="260064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216024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Перечень методических рекомендаций, разработанных специалистами  ГБУ НО «ИКЦ АПК»</a:t>
            </a:r>
            <a:endParaRPr lang="ru-RU" sz="1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550547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возделывания озимой тритикале.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Ресурсосберегающие технологии возделывания льна-долгунца.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по выращиванию топинамбура.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по выращиванию шампиньонов промышленным способом.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возделывания многолетних бобовых трав (клевер, люцерна) на корм и семена.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 Технология возделывания лядвенца рогатого на корм и семена.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Опыт производства картофеля на основе западно-европейской технологии в Арзамасском районе Нижегородской области.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выращивания кукурузы на зерно из опыта работы сельскохозяйственных предприятий Нижегородской области.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Кормление молочного скота.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 молочного скота.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Разведение скота молочно-мясных пород.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 техника искусственного осеменения  коров и телок.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в козоводстве.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по разведению крупного рогатого скота мясных пород.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Календарь козовода.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Дневник кроликовода.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содержания овец и коз на опытно-демонстрационных фермах.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Птицеводство в ЛПХ («Гуси»).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Птицеводство в ЛПХ («Куры»).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Вермитехнология.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начинающим фермерам, участвующим в целевой программе «Оказание мер государственной поддержки начинающих фермеров и развития семейных животноводческих ферм на базе КФХ на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2015-2020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годы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семейным животноводческим фермам,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участвующим в целевой программе «Оказание мер государственной поддержки начинающих фермеров и развития семейных животноводческих ферм на базе КФХ на 2015-2020 годы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Пути повышения почвенного плодородия.</a:t>
            </a:r>
          </a:p>
          <a:p>
            <a:pPr>
              <a:buFont typeface="+mj-lt"/>
              <a:buAutoNum type="arabicPeriod"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Календарь пчеловода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96752"/>
          <a:ext cx="8533705" cy="5212080"/>
        </p:xfrm>
        <a:graphic>
          <a:graphicData uri="http://schemas.openxmlformats.org/drawingml/2006/table">
            <a:tbl>
              <a:tblPr/>
              <a:tblGrid>
                <a:gridCol w="2808074"/>
                <a:gridCol w="5725631"/>
              </a:tblGrid>
              <a:tr h="1091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Полное название организации 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Государственное бюджетное  учреждение Нижегородской области "Инновационно-консультационный центр агропромышленного комплекса"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7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Организационно-правовая форма,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дата и номер документа о регистрации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Бюджетное  учреждение, некоммерческая организация, дата регистрации 03 октября 20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г., свидетельство о государственной регистрации юридического лица серия 52  № 004909120,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основной государственный регистрационный номер 1095262007796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Почтовый адрес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603163, Россия, г. Нижний Новгород, ул. Лопатина, дом 12  кор.1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1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Телефон / факс, e-mail, сайт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тел./факс (831) 438-80-42;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438-80-54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e-mail: 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info-ncs@mail.ru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; 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сайт: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www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mcx-nnov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ru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www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ncs</a:t>
                      </a:r>
                      <a:r>
                        <a:rPr lang="ru-RU" sz="1800" b="1" dirty="0" smtClean="0">
                          <a:solidFill>
                            <a:srgbClr val="141DD6"/>
                          </a:solidFill>
                        </a:rPr>
                        <a:t>.</a:t>
                      </a:r>
                      <a:r>
                        <a:rPr lang="en-US" sz="1800" b="1" dirty="0" smtClean="0">
                          <a:solidFill>
                            <a:srgbClr val="141DD6"/>
                          </a:solidFill>
                        </a:rPr>
                        <a:t>ru</a:t>
                      </a:r>
                      <a:endParaRPr lang="ru-RU" sz="1800" b="1" dirty="0" smtClean="0">
                        <a:solidFill>
                          <a:srgbClr val="141DD6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ФИО руководителя службы, ученая степень, звание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Директор  Фирсов Анатолий Николаевич</a:t>
                      </a:r>
                    </a:p>
                  </a:txBody>
                  <a:tcPr marL="41564" marR="41564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01879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Сведения 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нижегородском региональном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центре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сельскохозяйственного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консультирования</a:t>
            </a:r>
          </a:p>
          <a:p>
            <a:pPr algn="l" eaLnBrk="0" hangingPunct="0">
              <a:defRPr/>
            </a:pPr>
            <a:endParaRPr lang="ru-RU" sz="2000" b="1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60648"/>
            <a:ext cx="3322712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Утверждена приказом министерства сельского хозяйства и продовольственных ресурсов нижегородской области от 02 февраля 2012 года № 12-к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СТРУКТУРА</a:t>
            </a:r>
          </a:p>
          <a:p>
            <a:pPr algn="ctr">
              <a:buNone/>
            </a:pPr>
            <a:r>
              <a:rPr lang="ru-RU" sz="1600" b="1" dirty="0" smtClean="0"/>
              <a:t>Государственного бюджетного учреждения Нижегородской области «Инновационно-консультационный центр агропромышленного комплекса»</a:t>
            </a:r>
          </a:p>
          <a:p>
            <a:pPr algn="ctr">
              <a:buNone/>
            </a:pPr>
            <a:r>
              <a:rPr lang="ru-RU" sz="1600" b="1" dirty="0" smtClean="0"/>
              <a:t>ГБУ НО «ИКЦ АПК»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852936"/>
            <a:ext cx="27363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Директор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5699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Административно- управленческий, технический персонал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335699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Бухгалтерия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221088"/>
            <a:ext cx="2664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Заместители директора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97152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Отдел инноваций и консультирования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58924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Отдел анализа, сопровождения проектов и стратегического развития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797152"/>
            <a:ext cx="26642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Межрайонные информационно-консультационные центры (ИКЦ)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237312"/>
            <a:ext cx="38164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Общая численность – 54 чел.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stCxn id="9" idx="3"/>
          </p:cNvCxnSpPr>
          <p:nvPr/>
        </p:nvCxnSpPr>
        <p:spPr>
          <a:xfrm>
            <a:off x="3419872" y="594928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644008" y="465313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3"/>
          </p:cNvCxnSpPr>
          <p:nvPr/>
        </p:nvCxnSpPr>
        <p:spPr>
          <a:xfrm>
            <a:off x="3419872" y="50851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" idx="3"/>
            <a:endCxn id="5" idx="3"/>
          </p:cNvCxnSpPr>
          <p:nvPr/>
        </p:nvCxnSpPr>
        <p:spPr>
          <a:xfrm>
            <a:off x="3419872" y="36810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5" idx="3"/>
            <a:endCxn id="6" idx="1"/>
          </p:cNvCxnSpPr>
          <p:nvPr/>
        </p:nvCxnSpPr>
        <p:spPr>
          <a:xfrm>
            <a:off x="3419872" y="3681028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644008" y="314096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4744"/>
          <a:ext cx="8424936" cy="5484506"/>
        </p:xfrm>
        <a:graphic>
          <a:graphicData uri="http://schemas.openxmlformats.org/drawingml/2006/table">
            <a:tbl>
              <a:tblPr/>
              <a:tblGrid>
                <a:gridCol w="6593639"/>
                <a:gridCol w="1831297"/>
              </a:tblGrid>
              <a:tr h="866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Организационно-правовая форма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Кол-во центров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10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том числе: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структурные подразделения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регионального центра сельскохозяйственного консультирования;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10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структурные подразделения других организаций, (указать); 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муниципальные учреждения  и предприятия</a:t>
                      </a: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другие организации (указать)</a:t>
                      </a: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3500" marR="435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60649"/>
            <a:ext cx="84249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о  районных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центрах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сельскохозяйственного консультирования в Нижегородской области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0" name="Picture 46" descr="СПО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-504031" y="692944"/>
            <a:ext cx="100806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068960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425" y="2133600"/>
            <a:ext cx="125413" cy="12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92500" y="5327650"/>
            <a:ext cx="125413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3356992"/>
            <a:ext cx="125413" cy="125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5825" y="4076700"/>
            <a:ext cx="127000" cy="12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19925" y="4716463"/>
            <a:ext cx="127000" cy="125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54775" y="4432300"/>
            <a:ext cx="125413" cy="12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163" y="5013325"/>
            <a:ext cx="125412" cy="12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853113" y="5738813"/>
            <a:ext cx="127000" cy="125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51520" y="1412776"/>
            <a:ext cx="287338" cy="2889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323528" y="1484784"/>
            <a:ext cx="144463" cy="142875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Овал 27"/>
          <p:cNvSpPr/>
          <p:nvPr/>
        </p:nvSpPr>
        <p:spPr>
          <a:xfrm>
            <a:off x="5148263" y="2997200"/>
            <a:ext cx="287337" cy="2889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" name="5-конечная звезда 28"/>
          <p:cNvSpPr/>
          <p:nvPr/>
        </p:nvSpPr>
        <p:spPr>
          <a:xfrm>
            <a:off x="5219700" y="3068638"/>
            <a:ext cx="144463" cy="142875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23"/>
          <p:cNvSpPr/>
          <p:nvPr/>
        </p:nvSpPr>
        <p:spPr>
          <a:xfrm>
            <a:off x="6516688" y="5157788"/>
            <a:ext cx="127000" cy="125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23"/>
          <p:cNvSpPr/>
          <p:nvPr/>
        </p:nvSpPr>
        <p:spPr>
          <a:xfrm>
            <a:off x="6516688" y="6092825"/>
            <a:ext cx="127000" cy="125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1340768"/>
            <a:ext cx="3240360" cy="2592288"/>
          </a:xfrm>
          <a:prstGeom prst="rect">
            <a:avLst/>
          </a:prstGeom>
          <a:solidFill>
            <a:srgbClr val="FFF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-Государственное бюджетное учреждение Нижегородской области «Инновационно-консультационный центр агропромышленного комплекса»</a:t>
            </a:r>
          </a:p>
          <a:p>
            <a:pPr algn="l"/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-подразделения ГБУ НО «ИКЦ АПК» в Нижегородской области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yuga.ru/media/field_pole_b6.jpg"/>
          <p:cNvPicPr>
            <a:picLocks noChangeAspect="1" noChangeArrowheads="1"/>
          </p:cNvPicPr>
          <p:nvPr/>
        </p:nvPicPr>
        <p:blipFill>
          <a:blip r:embed="rId2" cstate="print">
            <a:lum bright="39000" contrast="-48000"/>
          </a:blip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620688"/>
            <a:ext cx="871296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 проведение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краткосрочных семинаров с работниками и специалистами хозяйств и других организаций АПК по вопросам растениеводства;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 Проведение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 хозяйствах «Полевых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дней»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 «Дней открытых дверей» (демонстрационная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деятельность) 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 проведение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краткосрочных семинаров с работниками и специалистами хозяйств и других организаций АПК по вопросам животноводства;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Подготовка и проведение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краткосрочных семинаров с руководителями и специалистами хозяйств и фермерами по организационно-экономическим вопросам;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 проведение краткосрочных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семинаров с руководителями и специалистами хозяйств, фермерами и другими представителями сельской местности по правовым вопросам;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 и проведение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краткосрочных семинаров с работниками и фермерами по вопросам бухгалтерского учета;</a:t>
            </a:r>
          </a:p>
          <a:p>
            <a:pPr marL="342900" indent="-342900" algn="just">
              <a:spcBef>
                <a:spcPts val="1400"/>
              </a:spcBef>
              <a:buFont typeface="+mj-lt"/>
              <a:buAutoNum type="arabicPeriod"/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Подготовка и проведение краткосрочных семинаров с работниками и специалистами хозяйств и других организаций АПК по вопросам социального развития села.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568952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ОБУЧАЮЩАЯ И ДЕМОНСТРАЦИОННАЯ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620689"/>
          <a:ext cx="8784977" cy="6120674"/>
        </p:xfrm>
        <a:graphic>
          <a:graphicData uri="http://schemas.openxmlformats.org/drawingml/2006/table">
            <a:tbl>
              <a:tblPr/>
              <a:tblGrid>
                <a:gridCol w="431788"/>
                <a:gridCol w="2304985"/>
                <a:gridCol w="2592314"/>
                <a:gridCol w="2016068"/>
                <a:gridCol w="1439822"/>
              </a:tblGrid>
              <a:tr h="535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 п/</a:t>
                      </a:r>
                      <a:r>
                        <a:rPr lang="ru-RU" sz="11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подразделения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Юридический адрес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Ф.И.О.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руководителя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Организационно-правовая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форма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Лукояновский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607800,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Лукоянов, ул. Горького, д.22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Крапивин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Юрий Викторович,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консультант-агроном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Структурное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подразделение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регионального центра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Семеновский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606651,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Семенов, ул. 1 Мая, д.1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Балдина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Галина Васильевна,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консультант-зоотехник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Сергачский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607510,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Сергач,  ул. Зеленая, д.12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Якимова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Антонина Анатольевна, консультант-бухгалтер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Арзамасский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607220,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Арзамас, пл. Советская, д.20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Стройков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Василий Иванович, консультант-агроном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Кстовский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607650,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Кстово, пл. Ленина, д.4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Жарикова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Елена Сергеевна, консультант-экономист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7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Большеболдинский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607940,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с. Б-Болдино,  ул. Восточная, д.28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Кошелев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Николай Иванович,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консультант-экономист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Выксунский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607060,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г. Выкса, пл. Красная, д.1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Княгининский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606340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пгт. Княгинино, ул. Свободы д. 45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Богданов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Александр Иванович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консультант-юрист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Спасский межрайонный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информационно-консультационный центр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606280,  Нижегородская область,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с. Спасское, пл. Революции д.71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Подлесов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Павел Руфович,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консультант- агроном 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Салганский межрайонный информационно-консультационный центр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607541 Нижегородская область, с. Салганы, ул. 1 Мая, д. 7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Калиганова Татьяна Николаевна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консультант-экономист</a:t>
                      </a: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76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11814" marR="1181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9024" y="-12822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238125" algn="l"/>
                <a:tab pos="611188" algn="ctr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Дополнительные сведения о межрайонных центрах сельскохозяйственного консультирования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Нижегородской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4608512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ru-RU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растениеводству;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животноводству;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            экономике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и организации производства;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правовым вопросам;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 вопросам бухгалтерского учета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, налогообложения и аудита;</a:t>
            </a:r>
          </a:p>
          <a:p>
            <a:pPr marL="342900" indent="-342900" algn="l">
              <a:spcBef>
                <a:spcPct val="50000"/>
              </a:spcBef>
              <a:buFont typeface="+mj-lt"/>
              <a:buAutoNum type="arabicPeriod"/>
              <a:tabLst>
                <a:tab pos="7877175" algn="l"/>
              </a:tabLst>
              <a:defRPr/>
            </a:pP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Оказание индивидуальных консультационных услуг по </a:t>
            </a:r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</a:rPr>
              <a:t> вопросам </a:t>
            </a:r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развития сельских территорий.</a:t>
            </a:r>
          </a:p>
        </p:txBody>
      </p:sp>
      <p:pic>
        <p:nvPicPr>
          <p:cNvPr id="12292" name="Picture 4" descr="http://af.kubagro.ru/history/images/img056.jpg"/>
          <p:cNvPicPr>
            <a:picLocks noChangeAspect="1" noChangeArrowheads="1"/>
          </p:cNvPicPr>
          <p:nvPr/>
        </p:nvPicPr>
        <p:blipFill>
          <a:blip r:embed="rId2" cstate="print"/>
          <a:srcRect b="20211"/>
          <a:stretch>
            <a:fillRect/>
          </a:stretch>
        </p:blipFill>
        <p:spPr bwMode="auto">
          <a:xfrm>
            <a:off x="4499993" y="813728"/>
            <a:ext cx="4392488" cy="25960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2294" name="Picture 6" descr="http://www.kubanmakler.ru/9/images/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094" y="3645024"/>
            <a:ext cx="4399961" cy="27862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Консультационное обслуживание субъектов АПК и сельских территорий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                                                                                                                           </a:t>
            </a:r>
            <a:br>
              <a:rPr lang="ru-RU" sz="2000" dirty="0" smtClean="0"/>
            </a:br>
            <a:r>
              <a:rPr lang="ru-RU" sz="27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Оказание консультационных услуг в 2010-2015 г.г.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496944" cy="576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23"/>
                <a:gridCol w="1895906"/>
                <a:gridCol w="966463"/>
                <a:gridCol w="995780"/>
                <a:gridCol w="1062118"/>
                <a:gridCol w="1062118"/>
                <a:gridCol w="1062118"/>
                <a:gridCol w="1062118"/>
              </a:tblGrid>
              <a:tr h="53996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№№ пп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Тематическое направление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Количество консультаций, ед.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78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2010 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2011 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2012 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2013 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2014 год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2015 год   (1 полу-годие)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Растениеводство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2 810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2741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2820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3068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3764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1885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Животноводство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2340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1684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1573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454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Экономика и организация производства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620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7464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6670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7348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5836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3283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Бухгалтерский учет и налогообложение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1324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1565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732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Правовые вопросы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2266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823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575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255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Прочие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737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251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5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16 500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16123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15380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14100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14050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6860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90872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Консультационные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услуги по тематическим направлениям, %</a:t>
            </a:r>
            <a:endParaRPr lang="ru-RU" sz="23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80528" y="1196752"/>
          <a:ext cx="950505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39752" y="908720"/>
            <a:ext cx="45365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Информация по состоянию на 01.07.2015 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3605</TotalTime>
  <Words>5050</Words>
  <Application>Microsoft Office PowerPoint</Application>
  <PresentationFormat>Экран (4:3)</PresentationFormat>
  <Paragraphs>598</Paragraphs>
  <Slides>60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                                                                                                      Оказание консультационных услуг в 2010-2015 г.г.</vt:lpstr>
      <vt:lpstr>Консультационные услуги по тематическим направлениям, %</vt:lpstr>
      <vt:lpstr>Структура потребления консультационных услуг                                                                     по потребителям, %</vt:lpstr>
      <vt:lpstr>ИНВЕСТИЦИОННАЯ ДЕЯТЕЛЬНОСТЬ</vt:lpstr>
      <vt:lpstr>                                      БИЗНЕС-ПРОЕКТ                «РАЗВИТИЕ АКВАКУЛЬТУРЫ» (выращивание бестера в УЗВ) </vt:lpstr>
      <vt:lpstr>Слайд 13</vt:lpstr>
      <vt:lpstr>Слайд 14</vt:lpstr>
      <vt:lpstr>                                      БИЗНЕС-ПРОЕКТ                        «РАЗВИТИЕ БИОТЕХНОЛОГИИ» (получение биогумуса)</vt:lpstr>
      <vt:lpstr>Слайд 16</vt:lpstr>
      <vt:lpstr>Слайд 17</vt:lpstr>
      <vt:lpstr>                                      БИЗНЕС-ПРОЕКТ                                             «РАЗВИТИЕ ГРИБОВОДСТВА»</vt:lpstr>
      <vt:lpstr>Слайд 19</vt:lpstr>
      <vt:lpstr>Слайд 20</vt:lpstr>
      <vt:lpstr>                                      БИЗНЕС-ПРОЕКТ                               «РАЗВИТИЕ  ЗЕРНОВОГО ПРОИЗВОДСТВА»</vt:lpstr>
      <vt:lpstr>Слайд 22</vt:lpstr>
      <vt:lpstr>                                      БИЗНЕС-ПРОЕКТ                                          «РАЗВИТИЕ КАРТОФЕЛЕВОДСТВА»</vt:lpstr>
      <vt:lpstr>Слайд 24</vt:lpstr>
      <vt:lpstr>                                      БИЗНЕС-ПРОЕКТ                                              «РАЗВИТИЕ КОЗОВОДСТВА»</vt:lpstr>
      <vt:lpstr>Слайд 26</vt:lpstr>
      <vt:lpstr>Слайд 27</vt:lpstr>
      <vt:lpstr>                                      БИЗНЕС-ПРОЕКТ                                               «РАЗВИТИЕ КОНЕВОДСТВА»</vt:lpstr>
      <vt:lpstr>Слайд 29</vt:lpstr>
      <vt:lpstr>Слайд 30</vt:lpstr>
      <vt:lpstr>                                      БИЗНЕС-ПРОЕКТ                                              «РАЗВИТИЕ КРОЛИКОВОДСТВА»</vt:lpstr>
      <vt:lpstr>Слайд 32</vt:lpstr>
      <vt:lpstr>                                      БИЗНЕС-ПРОЕКТ                               «РАЗВИТИЕ МОЛОЧНОГО СКОТОВОДСТВА»</vt:lpstr>
      <vt:lpstr>Слайд 34</vt:lpstr>
      <vt:lpstr>                                      БИЗНЕС-ПРОЕКТ                               «РАЗВИТИЕ МЯСНОГО СКОТОВОДСТВА»</vt:lpstr>
      <vt:lpstr>Слайд 36</vt:lpstr>
      <vt:lpstr>Слайд 37</vt:lpstr>
      <vt:lpstr>                                      БИЗНЕС-ПРОЕКТ                                               «РАЗВИТИЕ ОВОЩЕВОДСТВА»</vt:lpstr>
      <vt:lpstr>Слайд 39</vt:lpstr>
      <vt:lpstr>                                      БИЗНЕС-ПРОЕКТ                                               «РАЗВИТИЕ ОВОЩЕВОДСТВА»</vt:lpstr>
      <vt:lpstr>Слайд 41</vt:lpstr>
      <vt:lpstr>                                      БИЗНЕС-ПРОЕКТ                             «РАЗВИТИЕ ПТИЦЕВОДСТВА»  (ГУСИ, КУРЫ)</vt:lpstr>
      <vt:lpstr>Слайд 43</vt:lpstr>
      <vt:lpstr>                    Разводить кур выгодно и интересно.  От домашней птицы получают высококачественное мясо, яйца, побочной продукцией птицеводства являются пух, перо, жир.  Предлагаемая порода кур – русские белые куры, которые отличаются высокой яйценоскостью и большим весом яиц.  Куры этой породы неприхотливы и хорошо приспособлены  к суровым условиям  нашего климата.  Продуктивность породы:   живая   масса   кур   1,8 кг., </vt:lpstr>
      <vt:lpstr>                                      БИЗНЕС-ПРОЕКТ                                 «РАЗВИТИЕ ПТИЦЕВОДСТВА» (ИНДЕЙКА)</vt:lpstr>
      <vt:lpstr>Слайд 46</vt:lpstr>
      <vt:lpstr>Слайд 47</vt:lpstr>
      <vt:lpstr>                                      БИЗНЕС-ПРОЕКТ                                           «РАЗВИТИЕ  ПЧЕЛОВОДСТВА»</vt:lpstr>
      <vt:lpstr>Слайд 49</vt:lpstr>
      <vt:lpstr>Слайд 50</vt:lpstr>
      <vt:lpstr>                                      БИЗНЕС-ПРОЕКТ                                           «РАЗВИТИЕ  СВИНОВОДСТВА» </vt:lpstr>
      <vt:lpstr>Слайд 52</vt:lpstr>
      <vt:lpstr>За период 2010-2015 г.г. специалистами ГБУ НО «ИКЦ АПК»  разработано 1020 бизнес-планов по направлениям:</vt:lpstr>
      <vt:lpstr>Слайд 54</vt:lpstr>
      <vt:lpstr>Перечень методических рекомендаций, разработанных специалистами  ГБУ НО «ИКЦ АПК»</vt:lpstr>
      <vt:lpstr>Слайд 56</vt:lpstr>
      <vt:lpstr>Утверждена приказом министерства сельского хозяйства и продовольственных ресурсов нижегородской области от 02 февраля 2012 года № 12-к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formoza</cp:lastModifiedBy>
  <cp:revision>369</cp:revision>
  <dcterms:created xsi:type="dcterms:W3CDTF">2011-02-01T10:28:02Z</dcterms:created>
  <dcterms:modified xsi:type="dcterms:W3CDTF">2015-09-14T09:02:37Z</dcterms:modified>
</cp:coreProperties>
</file>