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7" r:id="rId2"/>
    <p:sldId id="328" r:id="rId3"/>
    <p:sldId id="387" r:id="rId4"/>
    <p:sldId id="371" r:id="rId5"/>
    <p:sldId id="372" r:id="rId6"/>
    <p:sldId id="395" r:id="rId7"/>
    <p:sldId id="388" r:id="rId8"/>
    <p:sldId id="397" r:id="rId9"/>
    <p:sldId id="377" r:id="rId10"/>
    <p:sldId id="389" r:id="rId11"/>
    <p:sldId id="390" r:id="rId12"/>
    <p:sldId id="385" r:id="rId13"/>
    <p:sldId id="391" r:id="rId14"/>
    <p:sldId id="393" r:id="rId15"/>
    <p:sldId id="386" r:id="rId16"/>
    <p:sldId id="378" r:id="rId17"/>
    <p:sldId id="379" r:id="rId18"/>
    <p:sldId id="396" r:id="rId19"/>
    <p:sldId id="319" r:id="rId20"/>
  </p:sldIdLst>
  <p:sldSz cx="12192000" cy="6858000"/>
  <p:notesSz cx="6735763" cy="9866313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90">
          <p15:clr>
            <a:srgbClr val="A4A3A4"/>
          </p15:clr>
        </p15:guide>
        <p15:guide id="2" orient="horz" pos="3657">
          <p15:clr>
            <a:srgbClr val="A4A3A4"/>
          </p15:clr>
        </p15:guide>
        <p15:guide id="3" pos="1799">
          <p15:clr>
            <a:srgbClr val="A4A3A4"/>
          </p15:clr>
        </p15:guide>
        <p15:guide id="4" pos="697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79478"/>
    <a:srgbClr val="6B6666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49" autoAdjust="0"/>
    <p:restoredTop sz="99626" autoAdjust="0"/>
  </p:normalViewPr>
  <p:slideViewPr>
    <p:cSldViewPr snapToGrid="0">
      <p:cViewPr>
        <p:scale>
          <a:sx n="64" d="100"/>
          <a:sy n="64" d="100"/>
        </p:scale>
        <p:origin x="-2148" y="-1242"/>
      </p:cViewPr>
      <p:guideLst>
        <p:guide orient="horz" pos="890"/>
        <p:guide orient="horz" pos="3657"/>
        <p:guide pos="1799"/>
        <p:guide pos="69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286350999347292E-2"/>
          <c:y val="0.12736575776139344"/>
          <c:w val="0.93371762488815691"/>
          <c:h val="0.557235950569539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Надой на 1 корову, кг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По региону           (+754 кг к 2018 году)</c:v>
                </c:pt>
                <c:pt idx="1">
                  <c:v>Племенные заводы                                                                       (+ 622 кг к 2018 году)</c:v>
                </c:pt>
                <c:pt idx="2">
                  <c:v>Племенные репродукторы                             (-441 кг к 2018 году)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5815</c:v>
                </c:pt>
                <c:pt idx="1">
                  <c:v>7965</c:v>
                </c:pt>
                <c:pt idx="2">
                  <c:v>5661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47575040"/>
        <c:axId val="47578112"/>
        <c:axId val="0"/>
      </c:bar3DChart>
      <c:catAx>
        <c:axId val="4757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578112"/>
        <c:crosses val="autoZero"/>
        <c:auto val="1"/>
        <c:lblAlgn val="ctr"/>
        <c:lblOffset val="100"/>
        <c:noMultiLvlLbl val="0"/>
      </c:catAx>
      <c:valAx>
        <c:axId val="47578112"/>
        <c:scaling>
          <c:orientation val="minMax"/>
          <c:min val="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57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BC63E-DAAF-4FE1-8105-0448E596E3A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FA880-D6AA-4ECE-8B46-1E3F0AFD3A7E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30 706 голов 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(+527 к 2018 году)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16BB73-4748-4593-B8E9-06D5E7E6ABA4}" type="parTrans" cxnId="{26AA8588-C4A2-4064-BFBA-765B0507D15E}">
      <dgm:prSet/>
      <dgm:spPr/>
      <dgm:t>
        <a:bodyPr/>
        <a:lstStyle/>
        <a:p>
          <a:endParaRPr lang="ru-RU"/>
        </a:p>
      </dgm:t>
    </dgm:pt>
    <dgm:pt modelId="{CEA8FDC5-3B95-47F8-B5EB-EA78EA56634E}" type="sibTrans" cxnId="{26AA8588-C4A2-4064-BFBA-765B0507D15E}">
      <dgm:prSet/>
      <dgm:spPr/>
      <dgm:t>
        <a:bodyPr/>
        <a:lstStyle/>
        <a:p>
          <a:endParaRPr lang="ru-RU"/>
        </a:p>
      </dgm:t>
    </dgm:pt>
    <dgm:pt modelId="{4B1240B0-FC37-4DBD-A226-A7DABDD84714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Молочного направления продуктивности</a:t>
          </a:r>
        </a:p>
        <a:p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28 888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голов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(+625 к 2018 году)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4CD7EA-C5DB-42E3-A420-D1C28D11B2F3}" type="parTrans" cxnId="{158A6A34-1568-4456-8ACA-AB56F8CD2E68}">
      <dgm:prSet/>
      <dgm:spPr/>
      <dgm:t>
        <a:bodyPr/>
        <a:lstStyle/>
        <a:p>
          <a:endParaRPr lang="ru-RU"/>
        </a:p>
      </dgm:t>
    </dgm:pt>
    <dgm:pt modelId="{12472BB6-9F3C-4AD1-A606-E67B96B80F34}" type="sibTrans" cxnId="{158A6A34-1568-4456-8ACA-AB56F8CD2E68}">
      <dgm:prSet/>
      <dgm:spPr/>
      <dgm:t>
        <a:bodyPr/>
        <a:lstStyle/>
        <a:p>
          <a:endParaRPr lang="ru-RU"/>
        </a:p>
      </dgm:t>
    </dgm:pt>
    <dgm:pt modelId="{734E1DE6-540A-4377-98B2-06041FD228F9}">
      <dgm:prSet phldrT="[Текст]" custT="1"/>
      <dgm:spPr/>
      <dgm:t>
        <a:bodyPr/>
        <a:lstStyle/>
        <a:p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Племенные заводы </a:t>
          </a:r>
        </a:p>
        <a:p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22 165 голов</a:t>
          </a:r>
        </a:p>
        <a:p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(-1730 к 2018 году)</a:t>
          </a:r>
        </a:p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B2BCF2-1BD0-491C-BF5D-B4E3ED8EFA4C}" type="parTrans" cxnId="{BB7DEAF7-C730-4B6C-BB38-A0036ED3D7BD}">
      <dgm:prSet/>
      <dgm:spPr/>
      <dgm:t>
        <a:bodyPr/>
        <a:lstStyle/>
        <a:p>
          <a:endParaRPr lang="ru-RU"/>
        </a:p>
      </dgm:t>
    </dgm:pt>
    <dgm:pt modelId="{759D67A0-3B0C-405D-9B4D-6A80E8E241F8}" type="sibTrans" cxnId="{BB7DEAF7-C730-4B6C-BB38-A0036ED3D7BD}">
      <dgm:prSet/>
      <dgm:spPr/>
      <dgm:t>
        <a:bodyPr/>
        <a:lstStyle/>
        <a:p>
          <a:endParaRPr lang="ru-RU"/>
        </a:p>
      </dgm:t>
    </dgm:pt>
    <dgm:pt modelId="{06F22996-0B14-4C13-A96D-0AD1A3048F88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Племенные репродукторы</a:t>
          </a:r>
        </a:p>
        <a:p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6723 головы</a:t>
          </a:r>
        </a:p>
        <a:p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(+2935 к 2018 году)</a:t>
          </a: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238574-1CED-4019-ABB5-0192B791A421}" type="parTrans" cxnId="{65C29253-EC8F-4E5A-896A-9DCBFC5D10CF}">
      <dgm:prSet/>
      <dgm:spPr/>
      <dgm:t>
        <a:bodyPr/>
        <a:lstStyle/>
        <a:p>
          <a:endParaRPr lang="ru-RU"/>
        </a:p>
      </dgm:t>
    </dgm:pt>
    <dgm:pt modelId="{58B33794-254A-4F7F-82CD-4F09ED13B008}" type="sibTrans" cxnId="{65C29253-EC8F-4E5A-896A-9DCBFC5D10CF}">
      <dgm:prSet/>
      <dgm:spPr/>
      <dgm:t>
        <a:bodyPr/>
        <a:lstStyle/>
        <a:p>
          <a:endParaRPr lang="ru-RU"/>
        </a:p>
      </dgm:t>
    </dgm:pt>
    <dgm:pt modelId="{5604DC33-1C1F-4B0C-A63A-DF5585E15281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Мясного направления продуктивности 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1818 голов 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(-98 к 2018 году)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833B0-4835-4444-8D04-10607335B345}" type="parTrans" cxnId="{441FE612-CF79-4E6B-ADCB-C49704C852FA}">
      <dgm:prSet/>
      <dgm:spPr/>
      <dgm:t>
        <a:bodyPr/>
        <a:lstStyle/>
        <a:p>
          <a:endParaRPr lang="ru-RU"/>
        </a:p>
      </dgm:t>
    </dgm:pt>
    <dgm:pt modelId="{F4275BE3-8D26-4AB8-9377-B9F6ACD8A8AB}" type="sibTrans" cxnId="{441FE612-CF79-4E6B-ADCB-C49704C852FA}">
      <dgm:prSet/>
      <dgm:spPr/>
      <dgm:t>
        <a:bodyPr/>
        <a:lstStyle/>
        <a:p>
          <a:endParaRPr lang="ru-RU"/>
        </a:p>
      </dgm:t>
    </dgm:pt>
    <dgm:pt modelId="{9FAB0DA3-B508-4E59-B7DA-6BC1A9A0EA67}" type="pres">
      <dgm:prSet presAssocID="{D24BC63E-DAAF-4FE1-8105-0448E596E3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B625E9-C97D-4C0E-95A6-AFDD84765527}" type="pres">
      <dgm:prSet presAssocID="{EF6FA880-D6AA-4ECE-8B46-1E3F0AFD3A7E}" presName="hierRoot1" presStyleCnt="0"/>
      <dgm:spPr/>
    </dgm:pt>
    <dgm:pt modelId="{B55420B3-EA48-4422-947C-72D937E113C7}" type="pres">
      <dgm:prSet presAssocID="{EF6FA880-D6AA-4ECE-8B46-1E3F0AFD3A7E}" presName="composite" presStyleCnt="0"/>
      <dgm:spPr/>
    </dgm:pt>
    <dgm:pt modelId="{D7D4E578-7A18-4829-A71F-436EE714B448}" type="pres">
      <dgm:prSet presAssocID="{EF6FA880-D6AA-4ECE-8B46-1E3F0AFD3A7E}" presName="background" presStyleLbl="node0" presStyleIdx="0" presStyleCnt="1"/>
      <dgm:spPr/>
    </dgm:pt>
    <dgm:pt modelId="{66C792F8-70AB-4FD8-9BDF-A26A99F9E8D8}" type="pres">
      <dgm:prSet presAssocID="{EF6FA880-D6AA-4ECE-8B46-1E3F0AFD3A7E}" presName="text" presStyleLbl="fgAcc0" presStyleIdx="0" presStyleCnt="1" custScaleY="81994" custLinFactNeighborX="-36927" custLinFactNeighborY="-81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1A2368-95BE-4C05-98EA-388CEFB79307}" type="pres">
      <dgm:prSet presAssocID="{EF6FA880-D6AA-4ECE-8B46-1E3F0AFD3A7E}" presName="hierChild2" presStyleCnt="0"/>
      <dgm:spPr/>
    </dgm:pt>
    <dgm:pt modelId="{90DBA1C2-1150-4882-93CD-0952CA6BCF40}" type="pres">
      <dgm:prSet presAssocID="{7E4CD7EA-C5DB-42E3-A420-D1C28D11B2F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3A2A330-5A9A-4D03-9FF6-E2817D2696EB}" type="pres">
      <dgm:prSet presAssocID="{4B1240B0-FC37-4DBD-A226-A7DABDD84714}" presName="hierRoot2" presStyleCnt="0"/>
      <dgm:spPr/>
    </dgm:pt>
    <dgm:pt modelId="{94958ABC-7DFB-48BB-95B7-85E7BBE591CA}" type="pres">
      <dgm:prSet presAssocID="{4B1240B0-FC37-4DBD-A226-A7DABDD84714}" presName="composite2" presStyleCnt="0"/>
      <dgm:spPr/>
    </dgm:pt>
    <dgm:pt modelId="{F01988C5-FFD9-42AC-915A-012758426C25}" type="pres">
      <dgm:prSet presAssocID="{4B1240B0-FC37-4DBD-A226-A7DABDD84714}" presName="background2" presStyleLbl="node2" presStyleIdx="0" presStyleCnt="2"/>
      <dgm:spPr/>
    </dgm:pt>
    <dgm:pt modelId="{C949E4D2-F373-4CF2-A70F-C5EF9AAEE41D}" type="pres">
      <dgm:prSet presAssocID="{4B1240B0-FC37-4DBD-A226-A7DABDD84714}" presName="text2" presStyleLbl="fgAcc2" presStyleIdx="0" presStyleCnt="2" custScaleY="117735" custLinFactNeighborX="-65999" custLinFactNeighborY="-21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8D3527-D64C-4155-BAE9-0F42AEF154F0}" type="pres">
      <dgm:prSet presAssocID="{4B1240B0-FC37-4DBD-A226-A7DABDD84714}" presName="hierChild3" presStyleCnt="0"/>
      <dgm:spPr/>
    </dgm:pt>
    <dgm:pt modelId="{063BCAC9-2411-491D-9E68-AE5E5FDFD27B}" type="pres">
      <dgm:prSet presAssocID="{79B2BCF2-1BD0-491C-BF5D-B4E3ED8EFA4C}" presName="Name17" presStyleLbl="parChTrans1D3" presStyleIdx="0" presStyleCnt="2"/>
      <dgm:spPr/>
      <dgm:t>
        <a:bodyPr/>
        <a:lstStyle/>
        <a:p>
          <a:endParaRPr lang="ru-RU"/>
        </a:p>
      </dgm:t>
    </dgm:pt>
    <dgm:pt modelId="{1BF2E028-6811-4BFB-8CF6-F7BAC38D9E16}" type="pres">
      <dgm:prSet presAssocID="{734E1DE6-540A-4377-98B2-06041FD228F9}" presName="hierRoot3" presStyleCnt="0"/>
      <dgm:spPr/>
    </dgm:pt>
    <dgm:pt modelId="{F99238D2-550B-4E43-BBB5-B229E7328E1A}" type="pres">
      <dgm:prSet presAssocID="{734E1DE6-540A-4377-98B2-06041FD228F9}" presName="composite3" presStyleCnt="0"/>
      <dgm:spPr/>
    </dgm:pt>
    <dgm:pt modelId="{2592CEC4-0C25-47B7-A842-86B2FC440776}" type="pres">
      <dgm:prSet presAssocID="{734E1DE6-540A-4377-98B2-06041FD228F9}" presName="background3" presStyleLbl="node3" presStyleIdx="0" presStyleCnt="2"/>
      <dgm:spPr/>
    </dgm:pt>
    <dgm:pt modelId="{F6A98363-AB56-4767-8D00-7D7AC7DE34A5}" type="pres">
      <dgm:prSet presAssocID="{734E1DE6-540A-4377-98B2-06041FD228F9}" presName="text3" presStyleLbl="fgAcc3" presStyleIdx="0" presStyleCnt="2" custScaleX="106486" custScaleY="111930" custLinFactNeighborX="-38021" custLinFactNeighborY="-248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8EBB14-22BD-413E-A0B2-1E03D55E9CC3}" type="pres">
      <dgm:prSet presAssocID="{734E1DE6-540A-4377-98B2-06041FD228F9}" presName="hierChild4" presStyleCnt="0"/>
      <dgm:spPr/>
    </dgm:pt>
    <dgm:pt modelId="{F61FFDB6-920A-4A95-BF9A-294C818B9A0D}" type="pres">
      <dgm:prSet presAssocID="{C7238574-1CED-4019-ABB5-0192B791A421}" presName="Name17" presStyleLbl="parChTrans1D3" presStyleIdx="1" presStyleCnt="2"/>
      <dgm:spPr/>
      <dgm:t>
        <a:bodyPr/>
        <a:lstStyle/>
        <a:p>
          <a:endParaRPr lang="ru-RU"/>
        </a:p>
      </dgm:t>
    </dgm:pt>
    <dgm:pt modelId="{B574CD1C-47FE-4ADB-8229-92E0ADD3043B}" type="pres">
      <dgm:prSet presAssocID="{06F22996-0B14-4C13-A96D-0AD1A3048F88}" presName="hierRoot3" presStyleCnt="0"/>
      <dgm:spPr/>
    </dgm:pt>
    <dgm:pt modelId="{AA32369A-C2A6-40C8-B5C7-B42C6CEAA3D8}" type="pres">
      <dgm:prSet presAssocID="{06F22996-0B14-4C13-A96D-0AD1A3048F88}" presName="composite3" presStyleCnt="0"/>
      <dgm:spPr/>
    </dgm:pt>
    <dgm:pt modelId="{8EDDCDD8-CDC3-49AD-8024-1029D2103308}" type="pres">
      <dgm:prSet presAssocID="{06F22996-0B14-4C13-A96D-0AD1A3048F88}" presName="background3" presStyleLbl="node3" presStyleIdx="1" presStyleCnt="2"/>
      <dgm:spPr/>
    </dgm:pt>
    <dgm:pt modelId="{15543E7C-85B0-4D3A-9BC4-B0B8054B99C0}" type="pres">
      <dgm:prSet presAssocID="{06F22996-0B14-4C13-A96D-0AD1A3048F88}" presName="text3" presStyleLbl="fgAcc3" presStyleIdx="1" presStyleCnt="2" custLinFactNeighborX="717" custLinFactNeighborY="-24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BCE950-56C0-4D07-A335-735EB0291EF6}" type="pres">
      <dgm:prSet presAssocID="{06F22996-0B14-4C13-A96D-0AD1A3048F88}" presName="hierChild4" presStyleCnt="0"/>
      <dgm:spPr/>
    </dgm:pt>
    <dgm:pt modelId="{45E53B2C-F59D-40CA-8C3C-ABB9822A2F23}" type="pres">
      <dgm:prSet presAssocID="{1EB833B0-4835-4444-8D04-10607335B34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AE7F310-DEA7-4913-9797-6EC80C60CC8D}" type="pres">
      <dgm:prSet presAssocID="{5604DC33-1C1F-4B0C-A63A-DF5585E15281}" presName="hierRoot2" presStyleCnt="0"/>
      <dgm:spPr/>
    </dgm:pt>
    <dgm:pt modelId="{30D4A7F9-DE97-4D06-BF57-496222A128AA}" type="pres">
      <dgm:prSet presAssocID="{5604DC33-1C1F-4B0C-A63A-DF5585E15281}" presName="composite2" presStyleCnt="0"/>
      <dgm:spPr/>
    </dgm:pt>
    <dgm:pt modelId="{C647F097-0589-4CD9-81BA-D4BCF7E97FEE}" type="pres">
      <dgm:prSet presAssocID="{5604DC33-1C1F-4B0C-A63A-DF5585E15281}" presName="background2" presStyleLbl="node2" presStyleIdx="1" presStyleCnt="2"/>
      <dgm:spPr/>
    </dgm:pt>
    <dgm:pt modelId="{9B4ACB39-2F20-4AB8-B688-EAA7B3077ECF}" type="pres">
      <dgm:prSet presAssocID="{5604DC33-1C1F-4B0C-A63A-DF5585E15281}" presName="text2" presStyleLbl="fgAcc2" presStyleIdx="1" presStyleCnt="2" custScaleX="116100" custScaleY="120914" custLinFactNeighborX="58826" custLinFactNeighborY="-56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D04C1A-CE4F-43B4-84C0-45FAE6FC5B4D}" type="pres">
      <dgm:prSet presAssocID="{5604DC33-1C1F-4B0C-A63A-DF5585E15281}" presName="hierChild3" presStyleCnt="0"/>
      <dgm:spPr/>
    </dgm:pt>
  </dgm:ptLst>
  <dgm:cxnLst>
    <dgm:cxn modelId="{3F5AE4C2-F470-407C-9606-8A9CD132A246}" type="presOf" srcId="{7E4CD7EA-C5DB-42E3-A420-D1C28D11B2F3}" destId="{90DBA1C2-1150-4882-93CD-0952CA6BCF40}" srcOrd="0" destOrd="0" presId="urn:microsoft.com/office/officeart/2005/8/layout/hierarchy1"/>
    <dgm:cxn modelId="{1358E320-0BE6-47E6-AFA5-E596AE5EC268}" type="presOf" srcId="{EF6FA880-D6AA-4ECE-8B46-1E3F0AFD3A7E}" destId="{66C792F8-70AB-4FD8-9BDF-A26A99F9E8D8}" srcOrd="0" destOrd="0" presId="urn:microsoft.com/office/officeart/2005/8/layout/hierarchy1"/>
    <dgm:cxn modelId="{93AF6B44-A3BE-41DE-8007-C1A52DBF710D}" type="presOf" srcId="{1EB833B0-4835-4444-8D04-10607335B345}" destId="{45E53B2C-F59D-40CA-8C3C-ABB9822A2F23}" srcOrd="0" destOrd="0" presId="urn:microsoft.com/office/officeart/2005/8/layout/hierarchy1"/>
    <dgm:cxn modelId="{BB7DEAF7-C730-4B6C-BB38-A0036ED3D7BD}" srcId="{4B1240B0-FC37-4DBD-A226-A7DABDD84714}" destId="{734E1DE6-540A-4377-98B2-06041FD228F9}" srcOrd="0" destOrd="0" parTransId="{79B2BCF2-1BD0-491C-BF5D-B4E3ED8EFA4C}" sibTransId="{759D67A0-3B0C-405D-9B4D-6A80E8E241F8}"/>
    <dgm:cxn modelId="{65C29253-EC8F-4E5A-896A-9DCBFC5D10CF}" srcId="{4B1240B0-FC37-4DBD-A226-A7DABDD84714}" destId="{06F22996-0B14-4C13-A96D-0AD1A3048F88}" srcOrd="1" destOrd="0" parTransId="{C7238574-1CED-4019-ABB5-0192B791A421}" sibTransId="{58B33794-254A-4F7F-82CD-4F09ED13B008}"/>
    <dgm:cxn modelId="{44D3CFFE-289F-4AC3-A66A-3128DB50B4CD}" type="presOf" srcId="{734E1DE6-540A-4377-98B2-06041FD228F9}" destId="{F6A98363-AB56-4767-8D00-7D7AC7DE34A5}" srcOrd="0" destOrd="0" presId="urn:microsoft.com/office/officeart/2005/8/layout/hierarchy1"/>
    <dgm:cxn modelId="{441FE612-CF79-4E6B-ADCB-C49704C852FA}" srcId="{EF6FA880-D6AA-4ECE-8B46-1E3F0AFD3A7E}" destId="{5604DC33-1C1F-4B0C-A63A-DF5585E15281}" srcOrd="1" destOrd="0" parTransId="{1EB833B0-4835-4444-8D04-10607335B345}" sibTransId="{F4275BE3-8D26-4AB8-9377-B9F6ACD8A8AB}"/>
    <dgm:cxn modelId="{8364F11C-7FFA-40E5-A85D-8CD521078125}" type="presOf" srcId="{D24BC63E-DAAF-4FE1-8105-0448E596E3A5}" destId="{9FAB0DA3-B508-4E59-B7DA-6BC1A9A0EA67}" srcOrd="0" destOrd="0" presId="urn:microsoft.com/office/officeart/2005/8/layout/hierarchy1"/>
    <dgm:cxn modelId="{AA94E4AC-22BD-461E-84AE-838C326E90F3}" type="presOf" srcId="{79B2BCF2-1BD0-491C-BF5D-B4E3ED8EFA4C}" destId="{063BCAC9-2411-491D-9E68-AE5E5FDFD27B}" srcOrd="0" destOrd="0" presId="urn:microsoft.com/office/officeart/2005/8/layout/hierarchy1"/>
    <dgm:cxn modelId="{26AA8588-C4A2-4064-BFBA-765B0507D15E}" srcId="{D24BC63E-DAAF-4FE1-8105-0448E596E3A5}" destId="{EF6FA880-D6AA-4ECE-8B46-1E3F0AFD3A7E}" srcOrd="0" destOrd="0" parTransId="{4816BB73-4748-4593-B8E9-06D5E7E6ABA4}" sibTransId="{CEA8FDC5-3B95-47F8-B5EB-EA78EA56634E}"/>
    <dgm:cxn modelId="{72DFBF27-B542-4214-86B1-E401FC7E0D3D}" type="presOf" srcId="{4B1240B0-FC37-4DBD-A226-A7DABDD84714}" destId="{C949E4D2-F373-4CF2-A70F-C5EF9AAEE41D}" srcOrd="0" destOrd="0" presId="urn:microsoft.com/office/officeart/2005/8/layout/hierarchy1"/>
    <dgm:cxn modelId="{B3A9FF4C-AD16-4758-AD9B-19E0B59C585D}" type="presOf" srcId="{06F22996-0B14-4C13-A96D-0AD1A3048F88}" destId="{15543E7C-85B0-4D3A-9BC4-B0B8054B99C0}" srcOrd="0" destOrd="0" presId="urn:microsoft.com/office/officeart/2005/8/layout/hierarchy1"/>
    <dgm:cxn modelId="{158A6A34-1568-4456-8ACA-AB56F8CD2E68}" srcId="{EF6FA880-D6AA-4ECE-8B46-1E3F0AFD3A7E}" destId="{4B1240B0-FC37-4DBD-A226-A7DABDD84714}" srcOrd="0" destOrd="0" parTransId="{7E4CD7EA-C5DB-42E3-A420-D1C28D11B2F3}" sibTransId="{12472BB6-9F3C-4AD1-A606-E67B96B80F34}"/>
    <dgm:cxn modelId="{1D700E4B-58AE-4164-B16B-D415A9DB019C}" type="presOf" srcId="{5604DC33-1C1F-4B0C-A63A-DF5585E15281}" destId="{9B4ACB39-2F20-4AB8-B688-EAA7B3077ECF}" srcOrd="0" destOrd="0" presId="urn:microsoft.com/office/officeart/2005/8/layout/hierarchy1"/>
    <dgm:cxn modelId="{A3B8A8EA-9E7F-4CE6-B28C-C985404E7DEB}" type="presOf" srcId="{C7238574-1CED-4019-ABB5-0192B791A421}" destId="{F61FFDB6-920A-4A95-BF9A-294C818B9A0D}" srcOrd="0" destOrd="0" presId="urn:microsoft.com/office/officeart/2005/8/layout/hierarchy1"/>
    <dgm:cxn modelId="{AD8C87C5-452E-4E21-993C-63F0E4B940F0}" type="presParOf" srcId="{9FAB0DA3-B508-4E59-B7DA-6BC1A9A0EA67}" destId="{70B625E9-C97D-4C0E-95A6-AFDD84765527}" srcOrd="0" destOrd="0" presId="urn:microsoft.com/office/officeart/2005/8/layout/hierarchy1"/>
    <dgm:cxn modelId="{FF21CCAC-2534-417A-B3F0-317753BB0EF5}" type="presParOf" srcId="{70B625E9-C97D-4C0E-95A6-AFDD84765527}" destId="{B55420B3-EA48-4422-947C-72D937E113C7}" srcOrd="0" destOrd="0" presId="urn:microsoft.com/office/officeart/2005/8/layout/hierarchy1"/>
    <dgm:cxn modelId="{2C7A0BA5-1EDA-4959-AE9B-D2EE8084E3D4}" type="presParOf" srcId="{B55420B3-EA48-4422-947C-72D937E113C7}" destId="{D7D4E578-7A18-4829-A71F-436EE714B448}" srcOrd="0" destOrd="0" presId="urn:microsoft.com/office/officeart/2005/8/layout/hierarchy1"/>
    <dgm:cxn modelId="{80AC8A36-4DCB-4FFE-8249-5FFDBB90CDC0}" type="presParOf" srcId="{B55420B3-EA48-4422-947C-72D937E113C7}" destId="{66C792F8-70AB-4FD8-9BDF-A26A99F9E8D8}" srcOrd="1" destOrd="0" presId="urn:microsoft.com/office/officeart/2005/8/layout/hierarchy1"/>
    <dgm:cxn modelId="{80D6B93C-5B8D-4466-BD81-C3D2EB74BFF5}" type="presParOf" srcId="{70B625E9-C97D-4C0E-95A6-AFDD84765527}" destId="{821A2368-95BE-4C05-98EA-388CEFB79307}" srcOrd="1" destOrd="0" presId="urn:microsoft.com/office/officeart/2005/8/layout/hierarchy1"/>
    <dgm:cxn modelId="{6A9FE50D-D3EF-4584-AE93-720FB4D4C5ED}" type="presParOf" srcId="{821A2368-95BE-4C05-98EA-388CEFB79307}" destId="{90DBA1C2-1150-4882-93CD-0952CA6BCF40}" srcOrd="0" destOrd="0" presId="urn:microsoft.com/office/officeart/2005/8/layout/hierarchy1"/>
    <dgm:cxn modelId="{D6AA5784-1C62-4797-B544-151A1C3FA47A}" type="presParOf" srcId="{821A2368-95BE-4C05-98EA-388CEFB79307}" destId="{E3A2A330-5A9A-4D03-9FF6-E2817D2696EB}" srcOrd="1" destOrd="0" presId="urn:microsoft.com/office/officeart/2005/8/layout/hierarchy1"/>
    <dgm:cxn modelId="{A750E1F6-B990-49E7-B64C-62CBAC591D5D}" type="presParOf" srcId="{E3A2A330-5A9A-4D03-9FF6-E2817D2696EB}" destId="{94958ABC-7DFB-48BB-95B7-85E7BBE591CA}" srcOrd="0" destOrd="0" presId="urn:microsoft.com/office/officeart/2005/8/layout/hierarchy1"/>
    <dgm:cxn modelId="{CFD0F6CA-A7F1-4F44-8CEF-7165D61C7700}" type="presParOf" srcId="{94958ABC-7DFB-48BB-95B7-85E7BBE591CA}" destId="{F01988C5-FFD9-42AC-915A-012758426C25}" srcOrd="0" destOrd="0" presId="urn:microsoft.com/office/officeart/2005/8/layout/hierarchy1"/>
    <dgm:cxn modelId="{E1FA17A8-1F39-458C-9D03-515F1F2CEDC4}" type="presParOf" srcId="{94958ABC-7DFB-48BB-95B7-85E7BBE591CA}" destId="{C949E4D2-F373-4CF2-A70F-C5EF9AAEE41D}" srcOrd="1" destOrd="0" presId="urn:microsoft.com/office/officeart/2005/8/layout/hierarchy1"/>
    <dgm:cxn modelId="{2FBE800E-DFDF-418D-A417-2EB84850E120}" type="presParOf" srcId="{E3A2A330-5A9A-4D03-9FF6-E2817D2696EB}" destId="{2D8D3527-D64C-4155-BAE9-0F42AEF154F0}" srcOrd="1" destOrd="0" presId="urn:microsoft.com/office/officeart/2005/8/layout/hierarchy1"/>
    <dgm:cxn modelId="{1DE85641-45C3-4D95-A089-33BA50EF1AE2}" type="presParOf" srcId="{2D8D3527-D64C-4155-BAE9-0F42AEF154F0}" destId="{063BCAC9-2411-491D-9E68-AE5E5FDFD27B}" srcOrd="0" destOrd="0" presId="urn:microsoft.com/office/officeart/2005/8/layout/hierarchy1"/>
    <dgm:cxn modelId="{1F3841C6-5681-43A0-BB86-5E48B3A2F7F6}" type="presParOf" srcId="{2D8D3527-D64C-4155-BAE9-0F42AEF154F0}" destId="{1BF2E028-6811-4BFB-8CF6-F7BAC38D9E16}" srcOrd="1" destOrd="0" presId="urn:microsoft.com/office/officeart/2005/8/layout/hierarchy1"/>
    <dgm:cxn modelId="{DD357CC7-35F7-41C3-9661-8A68D71EA56F}" type="presParOf" srcId="{1BF2E028-6811-4BFB-8CF6-F7BAC38D9E16}" destId="{F99238D2-550B-4E43-BBB5-B229E7328E1A}" srcOrd="0" destOrd="0" presId="urn:microsoft.com/office/officeart/2005/8/layout/hierarchy1"/>
    <dgm:cxn modelId="{934FC0F8-FE61-47B6-9442-220C75DEAC66}" type="presParOf" srcId="{F99238D2-550B-4E43-BBB5-B229E7328E1A}" destId="{2592CEC4-0C25-47B7-A842-86B2FC440776}" srcOrd="0" destOrd="0" presId="urn:microsoft.com/office/officeart/2005/8/layout/hierarchy1"/>
    <dgm:cxn modelId="{AEA833E3-D8CF-45EF-AD6B-9DDA409AD817}" type="presParOf" srcId="{F99238D2-550B-4E43-BBB5-B229E7328E1A}" destId="{F6A98363-AB56-4767-8D00-7D7AC7DE34A5}" srcOrd="1" destOrd="0" presId="urn:microsoft.com/office/officeart/2005/8/layout/hierarchy1"/>
    <dgm:cxn modelId="{855C9243-A5A6-4442-A571-C2BD4A1840BA}" type="presParOf" srcId="{1BF2E028-6811-4BFB-8CF6-F7BAC38D9E16}" destId="{578EBB14-22BD-413E-A0B2-1E03D55E9CC3}" srcOrd="1" destOrd="0" presId="urn:microsoft.com/office/officeart/2005/8/layout/hierarchy1"/>
    <dgm:cxn modelId="{7526E741-C367-4BE2-BD26-6E7AA4C37FD2}" type="presParOf" srcId="{2D8D3527-D64C-4155-BAE9-0F42AEF154F0}" destId="{F61FFDB6-920A-4A95-BF9A-294C818B9A0D}" srcOrd="2" destOrd="0" presId="urn:microsoft.com/office/officeart/2005/8/layout/hierarchy1"/>
    <dgm:cxn modelId="{724D0FCE-AC82-4090-9CD8-9A2A6420FF6B}" type="presParOf" srcId="{2D8D3527-D64C-4155-BAE9-0F42AEF154F0}" destId="{B574CD1C-47FE-4ADB-8229-92E0ADD3043B}" srcOrd="3" destOrd="0" presId="urn:microsoft.com/office/officeart/2005/8/layout/hierarchy1"/>
    <dgm:cxn modelId="{1671DA51-2079-4AB0-87B3-3725AEB78F9B}" type="presParOf" srcId="{B574CD1C-47FE-4ADB-8229-92E0ADD3043B}" destId="{AA32369A-C2A6-40C8-B5C7-B42C6CEAA3D8}" srcOrd="0" destOrd="0" presId="urn:microsoft.com/office/officeart/2005/8/layout/hierarchy1"/>
    <dgm:cxn modelId="{554243BA-D85F-4C9F-9B5B-0852C83FB247}" type="presParOf" srcId="{AA32369A-C2A6-40C8-B5C7-B42C6CEAA3D8}" destId="{8EDDCDD8-CDC3-49AD-8024-1029D2103308}" srcOrd="0" destOrd="0" presId="urn:microsoft.com/office/officeart/2005/8/layout/hierarchy1"/>
    <dgm:cxn modelId="{8D0581FB-9FE4-4B1B-BDB6-1D4D9DD6E4C6}" type="presParOf" srcId="{AA32369A-C2A6-40C8-B5C7-B42C6CEAA3D8}" destId="{15543E7C-85B0-4D3A-9BC4-B0B8054B99C0}" srcOrd="1" destOrd="0" presId="urn:microsoft.com/office/officeart/2005/8/layout/hierarchy1"/>
    <dgm:cxn modelId="{72ADD131-3FC1-458F-A31C-0B6D9BD64A93}" type="presParOf" srcId="{B574CD1C-47FE-4ADB-8229-92E0ADD3043B}" destId="{2BBCE950-56C0-4D07-A335-735EB0291EF6}" srcOrd="1" destOrd="0" presId="urn:microsoft.com/office/officeart/2005/8/layout/hierarchy1"/>
    <dgm:cxn modelId="{75B8097E-3A89-43E3-BD0A-A6D414FB6F7F}" type="presParOf" srcId="{821A2368-95BE-4C05-98EA-388CEFB79307}" destId="{45E53B2C-F59D-40CA-8C3C-ABB9822A2F23}" srcOrd="2" destOrd="0" presId="urn:microsoft.com/office/officeart/2005/8/layout/hierarchy1"/>
    <dgm:cxn modelId="{8E9D509A-D265-463B-A89A-C0D91CE2C4B6}" type="presParOf" srcId="{821A2368-95BE-4C05-98EA-388CEFB79307}" destId="{2AE7F310-DEA7-4913-9797-6EC80C60CC8D}" srcOrd="3" destOrd="0" presId="urn:microsoft.com/office/officeart/2005/8/layout/hierarchy1"/>
    <dgm:cxn modelId="{ACB44ACA-5404-417C-9ACD-311ED8EA27B0}" type="presParOf" srcId="{2AE7F310-DEA7-4913-9797-6EC80C60CC8D}" destId="{30D4A7F9-DE97-4D06-BF57-496222A128AA}" srcOrd="0" destOrd="0" presId="urn:microsoft.com/office/officeart/2005/8/layout/hierarchy1"/>
    <dgm:cxn modelId="{56D3DFD9-C308-48CE-BE5E-5C72E654ACA8}" type="presParOf" srcId="{30D4A7F9-DE97-4D06-BF57-496222A128AA}" destId="{C647F097-0589-4CD9-81BA-D4BCF7E97FEE}" srcOrd="0" destOrd="0" presId="urn:microsoft.com/office/officeart/2005/8/layout/hierarchy1"/>
    <dgm:cxn modelId="{46218F0C-FB1F-4302-8F30-B906627986CD}" type="presParOf" srcId="{30D4A7F9-DE97-4D06-BF57-496222A128AA}" destId="{9B4ACB39-2F20-4AB8-B688-EAA7B3077ECF}" srcOrd="1" destOrd="0" presId="urn:microsoft.com/office/officeart/2005/8/layout/hierarchy1"/>
    <dgm:cxn modelId="{ABEFE28A-622E-4743-92E7-25C0EB2C7E0A}" type="presParOf" srcId="{2AE7F310-DEA7-4913-9797-6EC80C60CC8D}" destId="{00D04C1A-CE4F-43B4-84C0-45FAE6FC5B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790348-1582-4E2E-950A-0542A1782CC3}" type="doc">
      <dgm:prSet loTypeId="urn:microsoft.com/office/officeart/2008/layout/Pictu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7E9DA1C-3F2D-419F-BE86-97D6E93B5FC8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</a:t>
          </a:r>
        </a:p>
        <a:p>
          <a:pPr>
            <a:spcAft>
              <a:spcPts val="0"/>
            </a:spcAft>
          </a:pPr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213,9  тыс. тонн (+13,4 тыс. тонн)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ED3A2C-AFE7-4F8C-BA1B-C40B1B2F0A8F}" type="parTrans" cxnId="{4BAD3F5A-F8A1-4224-8114-75BB9B83E8D1}">
      <dgm:prSet/>
      <dgm:spPr/>
      <dgm:t>
        <a:bodyPr/>
        <a:lstStyle/>
        <a:p>
          <a:endParaRPr lang="ru-RU"/>
        </a:p>
      </dgm:t>
    </dgm:pt>
    <dgm:pt modelId="{D25710BA-78F1-4C14-974D-3C17E04075BC}" type="sibTrans" cxnId="{4BAD3F5A-F8A1-4224-8114-75BB9B83E8D1}">
      <dgm:prSet/>
      <dgm:spPr/>
      <dgm:t>
        <a:bodyPr/>
        <a:lstStyle/>
        <a:p>
          <a:endParaRPr lang="ru-RU"/>
        </a:p>
      </dgm:t>
    </dgm:pt>
    <dgm:pt modelId="{95049748-0E66-4A03-BD2C-859131F0DE3F}">
      <dgm:prSet phldrT="[Текст]" custT="1"/>
      <dgm:spPr>
        <a:solidFill>
          <a:srgbClr val="6B6666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племенных заводах</a:t>
          </a:r>
        </a:p>
        <a:p>
          <a:pPr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175,9 тыс. тонн (-1,5 тыс. тонн) 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D435B-A15B-4F91-BC13-D3E9FC786B0C}" type="parTrans" cxnId="{2BF9E3E1-BD4A-4A5F-813A-3A6CE6FD6A31}">
      <dgm:prSet/>
      <dgm:spPr/>
      <dgm:t>
        <a:bodyPr/>
        <a:lstStyle/>
        <a:p>
          <a:endParaRPr lang="ru-RU"/>
        </a:p>
      </dgm:t>
    </dgm:pt>
    <dgm:pt modelId="{283224B9-F156-4D09-9445-D11DA6849E7B}" type="sibTrans" cxnId="{2BF9E3E1-BD4A-4A5F-813A-3A6CE6FD6A31}">
      <dgm:prSet/>
      <dgm:spPr/>
      <dgm:t>
        <a:bodyPr/>
        <a:lstStyle/>
        <a:p>
          <a:endParaRPr lang="ru-RU"/>
        </a:p>
      </dgm:t>
    </dgm:pt>
    <dgm:pt modelId="{E0D5CB0A-0695-48CE-A8AF-F3BC289DF46A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племенных репродукторах</a:t>
          </a:r>
        </a:p>
        <a:p>
          <a:pPr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38,0 тыс. тонн (+14,9 тыс. тонн) 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860B5-E9E6-4F24-86B5-DC462667C446}" type="sibTrans" cxnId="{87D2388A-1C58-47F6-9E89-7A463D981A83}">
      <dgm:prSet/>
      <dgm:spPr/>
      <dgm:t>
        <a:bodyPr/>
        <a:lstStyle/>
        <a:p>
          <a:endParaRPr lang="ru-RU"/>
        </a:p>
      </dgm:t>
    </dgm:pt>
    <dgm:pt modelId="{45385C82-4021-4D77-9065-3883768185C9}" type="parTrans" cxnId="{87D2388A-1C58-47F6-9E89-7A463D981A83}">
      <dgm:prSet/>
      <dgm:spPr/>
      <dgm:t>
        <a:bodyPr/>
        <a:lstStyle/>
        <a:p>
          <a:endParaRPr lang="ru-RU"/>
        </a:p>
      </dgm:t>
    </dgm:pt>
    <dgm:pt modelId="{D6A31153-25F7-4E93-B93F-E1DAD72B09B6}" type="pres">
      <dgm:prSet presAssocID="{1B790348-1582-4E2E-950A-0542A1782CC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5F99B36-A758-4E0F-8445-673FE813928B}" type="pres">
      <dgm:prSet presAssocID="{E7E9DA1C-3F2D-419F-BE86-97D6E93B5FC8}" presName="root" presStyleCnt="0">
        <dgm:presLayoutVars>
          <dgm:chMax/>
          <dgm:chPref val="4"/>
        </dgm:presLayoutVars>
      </dgm:prSet>
      <dgm:spPr/>
    </dgm:pt>
    <dgm:pt modelId="{FBFF3CC0-BBCC-4777-8898-64435E472166}" type="pres">
      <dgm:prSet presAssocID="{E7E9DA1C-3F2D-419F-BE86-97D6E93B5FC8}" presName="rootComposite" presStyleCnt="0">
        <dgm:presLayoutVars/>
      </dgm:prSet>
      <dgm:spPr/>
    </dgm:pt>
    <dgm:pt modelId="{5D4C9810-D97B-4628-AF36-71B916FCF5AF}" type="pres">
      <dgm:prSet presAssocID="{E7E9DA1C-3F2D-419F-BE86-97D6E93B5FC8}" presName="rootText" presStyleLbl="node0" presStyleIdx="0" presStyleCnt="1" custLinFactNeighborX="0" custLinFactNeighborY="-17058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9A9F504E-3849-4827-9F64-DA0BBC20FC0F}" type="pres">
      <dgm:prSet presAssocID="{E7E9DA1C-3F2D-419F-BE86-97D6E93B5FC8}" presName="childShape" presStyleCnt="0">
        <dgm:presLayoutVars>
          <dgm:chMax val="0"/>
          <dgm:chPref val="0"/>
        </dgm:presLayoutVars>
      </dgm:prSet>
      <dgm:spPr/>
    </dgm:pt>
    <dgm:pt modelId="{788E6661-FAB9-49D4-9432-DF0E4BDF22DA}" type="pres">
      <dgm:prSet presAssocID="{95049748-0E66-4A03-BD2C-859131F0DE3F}" presName="childComposite" presStyleCnt="0">
        <dgm:presLayoutVars>
          <dgm:chMax val="0"/>
          <dgm:chPref val="0"/>
        </dgm:presLayoutVars>
      </dgm:prSet>
      <dgm:spPr/>
    </dgm:pt>
    <dgm:pt modelId="{7C6F6E97-2451-406E-BCCE-8E896A99F80F}" type="pres">
      <dgm:prSet presAssocID="{95049748-0E66-4A03-BD2C-859131F0DE3F}" presName="Image" presStyleLbl="node1" presStyleIdx="0" presStyleCnt="2" custScaleX="99028" custScaleY="91313" custLinFactNeighborX="-11372" custLinFactNeighborY="-1705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71054B3-308C-4D91-9AC3-D6E1147C0B7E}" type="pres">
      <dgm:prSet presAssocID="{95049748-0E66-4A03-BD2C-859131F0DE3F}" presName="childText" presStyleLbl="lnNode1" presStyleIdx="0" presStyleCnt="2" custLinFactNeighborX="-3219" custLinFactNeighborY="-16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B58F7-9D84-4A4A-9353-4A0D1996ED10}" type="pres">
      <dgm:prSet presAssocID="{E0D5CB0A-0695-48CE-A8AF-F3BC289DF46A}" presName="childComposite" presStyleCnt="0">
        <dgm:presLayoutVars>
          <dgm:chMax val="0"/>
          <dgm:chPref val="0"/>
        </dgm:presLayoutVars>
      </dgm:prSet>
      <dgm:spPr/>
    </dgm:pt>
    <dgm:pt modelId="{DC892009-AE3D-468C-9CD6-39A04E6261CB}" type="pres">
      <dgm:prSet presAssocID="{E0D5CB0A-0695-48CE-A8AF-F3BC289DF46A}" presName="Image" presStyleLbl="node1" presStyleIdx="1" presStyleCnt="2" custScaleX="69960" custScaleY="97924" custLinFactNeighborY="-909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1740466-AEC8-4E1A-A4D1-A9B1E839812C}" type="pres">
      <dgm:prSet presAssocID="{E0D5CB0A-0695-48CE-A8AF-F3BC289DF46A}" presName="childText" presStyleLbl="lnNode1" presStyleIdx="1" presStyleCnt="2" custLinFactNeighborX="0" custLinFactNeighborY="-136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AD3F5A-F8A1-4224-8114-75BB9B83E8D1}" srcId="{1B790348-1582-4E2E-950A-0542A1782CC3}" destId="{E7E9DA1C-3F2D-419F-BE86-97D6E93B5FC8}" srcOrd="0" destOrd="0" parTransId="{71ED3A2C-AFE7-4F8C-BA1B-C40B1B2F0A8F}" sibTransId="{D25710BA-78F1-4C14-974D-3C17E04075BC}"/>
    <dgm:cxn modelId="{87D2388A-1C58-47F6-9E89-7A463D981A83}" srcId="{E7E9DA1C-3F2D-419F-BE86-97D6E93B5FC8}" destId="{E0D5CB0A-0695-48CE-A8AF-F3BC289DF46A}" srcOrd="1" destOrd="0" parTransId="{45385C82-4021-4D77-9065-3883768185C9}" sibTransId="{68B860B5-E9E6-4F24-86B5-DC462667C446}"/>
    <dgm:cxn modelId="{3780CB39-FADF-421E-99E2-5D4FE5E1F9AA}" type="presOf" srcId="{E0D5CB0A-0695-48CE-A8AF-F3BC289DF46A}" destId="{D1740466-AEC8-4E1A-A4D1-A9B1E839812C}" srcOrd="0" destOrd="0" presId="urn:microsoft.com/office/officeart/2008/layout/PictureAccentList"/>
    <dgm:cxn modelId="{B71C4E35-CCB4-4D47-BD10-561837DC1F16}" type="presOf" srcId="{95049748-0E66-4A03-BD2C-859131F0DE3F}" destId="{871054B3-308C-4D91-9AC3-D6E1147C0B7E}" srcOrd="0" destOrd="0" presId="urn:microsoft.com/office/officeart/2008/layout/PictureAccentList"/>
    <dgm:cxn modelId="{705BDAA4-B8FF-4108-BB4A-3D6EF60167F3}" type="presOf" srcId="{E7E9DA1C-3F2D-419F-BE86-97D6E93B5FC8}" destId="{5D4C9810-D97B-4628-AF36-71B916FCF5AF}" srcOrd="0" destOrd="0" presId="urn:microsoft.com/office/officeart/2008/layout/PictureAccentList"/>
    <dgm:cxn modelId="{F343E34C-5670-4206-A61F-0E33191D9984}" type="presOf" srcId="{1B790348-1582-4E2E-950A-0542A1782CC3}" destId="{D6A31153-25F7-4E93-B93F-E1DAD72B09B6}" srcOrd="0" destOrd="0" presId="urn:microsoft.com/office/officeart/2008/layout/PictureAccentList"/>
    <dgm:cxn modelId="{2BF9E3E1-BD4A-4A5F-813A-3A6CE6FD6A31}" srcId="{E7E9DA1C-3F2D-419F-BE86-97D6E93B5FC8}" destId="{95049748-0E66-4A03-BD2C-859131F0DE3F}" srcOrd="0" destOrd="0" parTransId="{D17D435B-A15B-4F91-BC13-D3E9FC786B0C}" sibTransId="{283224B9-F156-4D09-9445-D11DA6849E7B}"/>
    <dgm:cxn modelId="{703AA7FD-F5F0-440D-926F-FA2E26BF995E}" type="presParOf" srcId="{D6A31153-25F7-4E93-B93F-E1DAD72B09B6}" destId="{85F99B36-A758-4E0F-8445-673FE813928B}" srcOrd="0" destOrd="0" presId="urn:microsoft.com/office/officeart/2008/layout/PictureAccentList"/>
    <dgm:cxn modelId="{C4916758-3567-4015-9B14-99A1E02DDAC4}" type="presParOf" srcId="{85F99B36-A758-4E0F-8445-673FE813928B}" destId="{FBFF3CC0-BBCC-4777-8898-64435E472166}" srcOrd="0" destOrd="0" presId="urn:microsoft.com/office/officeart/2008/layout/PictureAccentList"/>
    <dgm:cxn modelId="{62E9A483-64C4-49FC-A897-6ED06B6D6297}" type="presParOf" srcId="{FBFF3CC0-BBCC-4777-8898-64435E472166}" destId="{5D4C9810-D97B-4628-AF36-71B916FCF5AF}" srcOrd="0" destOrd="0" presId="urn:microsoft.com/office/officeart/2008/layout/PictureAccentList"/>
    <dgm:cxn modelId="{C42DDF45-B7A0-4E8D-88EC-80636328292B}" type="presParOf" srcId="{85F99B36-A758-4E0F-8445-673FE813928B}" destId="{9A9F504E-3849-4827-9F64-DA0BBC20FC0F}" srcOrd="1" destOrd="0" presId="urn:microsoft.com/office/officeart/2008/layout/PictureAccentList"/>
    <dgm:cxn modelId="{D100B003-0DAA-4D4F-B2F9-2EBF7CC77CAC}" type="presParOf" srcId="{9A9F504E-3849-4827-9F64-DA0BBC20FC0F}" destId="{788E6661-FAB9-49D4-9432-DF0E4BDF22DA}" srcOrd="0" destOrd="0" presId="urn:microsoft.com/office/officeart/2008/layout/PictureAccentList"/>
    <dgm:cxn modelId="{1819C53A-7D8E-47DD-9EE7-5C2D707E8EB5}" type="presParOf" srcId="{788E6661-FAB9-49D4-9432-DF0E4BDF22DA}" destId="{7C6F6E97-2451-406E-BCCE-8E896A99F80F}" srcOrd="0" destOrd="0" presId="urn:microsoft.com/office/officeart/2008/layout/PictureAccentList"/>
    <dgm:cxn modelId="{B76887E2-02DD-42C1-828E-E40C9F82ED4F}" type="presParOf" srcId="{788E6661-FAB9-49D4-9432-DF0E4BDF22DA}" destId="{871054B3-308C-4D91-9AC3-D6E1147C0B7E}" srcOrd="1" destOrd="0" presId="urn:microsoft.com/office/officeart/2008/layout/PictureAccentList"/>
    <dgm:cxn modelId="{28A390EC-9D8E-4F14-A767-04E44FAADDD8}" type="presParOf" srcId="{9A9F504E-3849-4827-9F64-DA0BBC20FC0F}" destId="{228B58F7-9D84-4A4A-9353-4A0D1996ED10}" srcOrd="1" destOrd="0" presId="urn:microsoft.com/office/officeart/2008/layout/PictureAccentList"/>
    <dgm:cxn modelId="{91412B8E-A4AF-4E76-A695-70AE74F9151C}" type="presParOf" srcId="{228B58F7-9D84-4A4A-9353-4A0D1996ED10}" destId="{DC892009-AE3D-468C-9CD6-39A04E6261CB}" srcOrd="0" destOrd="0" presId="urn:microsoft.com/office/officeart/2008/layout/PictureAccentList"/>
    <dgm:cxn modelId="{AD17E7D8-7836-42DA-8091-F896A853C945}" type="presParOf" srcId="{228B58F7-9D84-4A4A-9353-4A0D1996ED10}" destId="{D1740466-AEC8-4E1A-A4D1-A9B1E839812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9D6FB8-577E-4090-9ED6-5D185624049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3C97CF-EF31-4BCB-81F0-285AE1D793F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Конкурс профессионального мастерства зоотехников-селекционеров</a:t>
          </a:r>
          <a:endParaRPr lang="ru-RU" sz="2000" dirty="0">
            <a:solidFill>
              <a:schemeClr val="tx1"/>
            </a:solidFill>
          </a:endParaRPr>
        </a:p>
      </dgm:t>
    </dgm:pt>
    <dgm:pt modelId="{0D3701AC-C38E-43CC-B392-54982619B853}" type="parTrans" cxnId="{84CD542A-3AB7-46A9-B225-8E9E5E4D4AA3}">
      <dgm:prSet/>
      <dgm:spPr/>
      <dgm:t>
        <a:bodyPr/>
        <a:lstStyle/>
        <a:p>
          <a:endParaRPr lang="ru-RU" sz="1400"/>
        </a:p>
      </dgm:t>
    </dgm:pt>
    <dgm:pt modelId="{7E54C323-5C64-40D8-863F-393821EED271}" type="sibTrans" cxnId="{84CD542A-3AB7-46A9-B225-8E9E5E4D4AA3}">
      <dgm:prSet/>
      <dgm:spPr/>
      <dgm:t>
        <a:bodyPr/>
        <a:lstStyle/>
        <a:p>
          <a:endParaRPr lang="ru-RU" sz="1400"/>
        </a:p>
      </dgm:t>
    </dgm:pt>
    <dgm:pt modelId="{40CF4E0D-2C14-4268-AE2A-CAED4ACAB68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Всероссийский конкурс зоотехников-селекционеров</a:t>
          </a:r>
          <a:endParaRPr lang="ru-RU" sz="2000" dirty="0"/>
        </a:p>
      </dgm:t>
    </dgm:pt>
    <dgm:pt modelId="{11AC05C9-8D85-4E83-BFA9-0EE655B214F1}" type="parTrans" cxnId="{D6BAEDA4-3135-4096-B155-AB7BFB738F34}">
      <dgm:prSet/>
      <dgm:spPr/>
      <dgm:t>
        <a:bodyPr/>
        <a:lstStyle/>
        <a:p>
          <a:endParaRPr lang="ru-RU" sz="1400"/>
        </a:p>
      </dgm:t>
    </dgm:pt>
    <dgm:pt modelId="{C5476189-D64E-4E2D-B105-902C9EE47412}" type="sibTrans" cxnId="{D6BAEDA4-3135-4096-B155-AB7BFB738F34}">
      <dgm:prSet/>
      <dgm:spPr/>
      <dgm:t>
        <a:bodyPr/>
        <a:lstStyle/>
        <a:p>
          <a:endParaRPr lang="ru-RU" sz="1400"/>
        </a:p>
      </dgm:t>
    </dgm:pt>
    <dgm:pt modelId="{CA53B0AB-D2D6-4E47-88BE-C15899679B9A}">
      <dgm:prSet phldrT="[Текст]" custT="1"/>
      <dgm:spPr/>
      <dgm:t>
        <a:bodyPr/>
        <a:lstStyle/>
        <a:p>
          <a:pPr>
            <a:lnSpc>
              <a:spcPct val="50000"/>
            </a:lnSpc>
          </a:pPr>
          <a:r>
            <a:rPr lang="ru-RU" sz="20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Всероссийский конкурс  на лучшего по профессии среди операторов </a:t>
          </a:r>
        </a:p>
        <a:p>
          <a:pPr>
            <a:lnSpc>
              <a:spcPct val="50000"/>
            </a:lnSpc>
          </a:pPr>
          <a:r>
            <a:rPr lang="ru-RU" sz="20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по искусственному осеменению крупного рогатого скота</a:t>
          </a:r>
          <a:endParaRPr lang="ru-RU" sz="2000" dirty="0">
            <a:solidFill>
              <a:schemeClr val="tx1"/>
            </a:solidFill>
            <a:effectLst/>
            <a:latin typeface="Times New Roman"/>
            <a:ea typeface="Calibri"/>
          </a:endParaRPr>
        </a:p>
      </dgm:t>
    </dgm:pt>
    <dgm:pt modelId="{614018D3-E155-43AF-A24F-BDFBC3EBB638}" type="parTrans" cxnId="{CDBAA31C-E19D-4519-BAC5-36E453EACB5C}">
      <dgm:prSet/>
      <dgm:spPr/>
      <dgm:t>
        <a:bodyPr/>
        <a:lstStyle/>
        <a:p>
          <a:endParaRPr lang="ru-RU" sz="1400"/>
        </a:p>
      </dgm:t>
    </dgm:pt>
    <dgm:pt modelId="{80E7CCA5-FF6C-49DA-872B-5FE2368B8147}" type="sibTrans" cxnId="{CDBAA31C-E19D-4519-BAC5-36E453EACB5C}">
      <dgm:prSet/>
      <dgm:spPr/>
      <dgm:t>
        <a:bodyPr/>
        <a:lstStyle/>
        <a:p>
          <a:endParaRPr lang="ru-RU" sz="1400"/>
        </a:p>
      </dgm:t>
    </dgm:pt>
    <dgm:pt modelId="{1200A518-B4DF-4178-8BE5-38330A0CA7A9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Конкурс на лучшего по профессии среди операторов по искусственному осеменению сельскохозяйственных животных</a:t>
          </a:r>
          <a:endParaRPr lang="ru-RU" sz="2000" dirty="0">
            <a:solidFill>
              <a:schemeClr val="tx1"/>
            </a:solidFill>
            <a:effectLst/>
            <a:latin typeface="Times New Roman"/>
            <a:ea typeface="Calibri"/>
          </a:endParaRPr>
        </a:p>
      </dgm:t>
    </dgm:pt>
    <dgm:pt modelId="{DB1E499C-708B-4DE3-96C2-FF1D1A2D98F5}" type="parTrans" cxnId="{2CE43C3E-37CD-4D3B-8ABE-152F07632441}">
      <dgm:prSet/>
      <dgm:spPr/>
      <dgm:t>
        <a:bodyPr/>
        <a:lstStyle/>
        <a:p>
          <a:endParaRPr lang="ru-RU"/>
        </a:p>
      </dgm:t>
    </dgm:pt>
    <dgm:pt modelId="{5992D6D8-C9CB-4E20-8A65-EA611A4D3613}" type="sibTrans" cxnId="{2CE43C3E-37CD-4D3B-8ABE-152F07632441}">
      <dgm:prSet/>
      <dgm:spPr/>
      <dgm:t>
        <a:bodyPr/>
        <a:lstStyle/>
        <a:p>
          <a:endParaRPr lang="ru-RU"/>
        </a:p>
      </dgm:t>
    </dgm:pt>
    <dgm:pt modelId="{8C2CA751-CAC7-4E59-A45C-73D6CE66EF7A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Выставка племенных животных «Нижегородская элита – 2020»</a:t>
          </a:r>
          <a:endParaRPr lang="ru-RU" sz="2000" dirty="0">
            <a:solidFill>
              <a:schemeClr val="tx1"/>
            </a:solidFill>
            <a:effectLst/>
            <a:latin typeface="Times New Roman"/>
            <a:ea typeface="Calibri"/>
          </a:endParaRPr>
        </a:p>
      </dgm:t>
    </dgm:pt>
    <dgm:pt modelId="{6A60AE30-2013-403F-A45C-D2EDB6738785}" type="parTrans" cxnId="{E67CE77F-7C59-4774-BB4F-1D098174C683}">
      <dgm:prSet/>
      <dgm:spPr/>
      <dgm:t>
        <a:bodyPr/>
        <a:lstStyle/>
        <a:p>
          <a:endParaRPr lang="ru-RU"/>
        </a:p>
      </dgm:t>
    </dgm:pt>
    <dgm:pt modelId="{CE317835-2F75-45B1-86C3-F9173775A13D}" type="sibTrans" cxnId="{E67CE77F-7C59-4774-BB4F-1D098174C683}">
      <dgm:prSet/>
      <dgm:spPr/>
      <dgm:t>
        <a:bodyPr/>
        <a:lstStyle/>
        <a:p>
          <a:endParaRPr lang="ru-RU"/>
        </a:p>
      </dgm:t>
    </dgm:pt>
    <dgm:pt modelId="{89485CC2-56F9-498B-9641-E32794E25D89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Российская агропромышленная выставка «Золотая осень – 2020»</a:t>
          </a:r>
          <a:endParaRPr lang="ru-RU" sz="2000" dirty="0">
            <a:solidFill>
              <a:schemeClr val="tx1"/>
            </a:solidFill>
            <a:effectLst/>
            <a:latin typeface="Times New Roman"/>
            <a:ea typeface="Calibri"/>
          </a:endParaRPr>
        </a:p>
      </dgm:t>
    </dgm:pt>
    <dgm:pt modelId="{20C9787E-BE04-487E-B457-7F856DBC4324}" type="parTrans" cxnId="{A6FFC3A4-8610-4C51-9B67-1B058BB5B198}">
      <dgm:prSet/>
      <dgm:spPr/>
      <dgm:t>
        <a:bodyPr/>
        <a:lstStyle/>
        <a:p>
          <a:endParaRPr lang="ru-RU"/>
        </a:p>
      </dgm:t>
    </dgm:pt>
    <dgm:pt modelId="{3BDA06FE-4A81-463B-8A61-06FF3F646E88}" type="sibTrans" cxnId="{A6FFC3A4-8610-4C51-9B67-1B058BB5B198}">
      <dgm:prSet/>
      <dgm:spPr/>
      <dgm:t>
        <a:bodyPr/>
        <a:lstStyle/>
        <a:p>
          <a:endParaRPr lang="ru-RU"/>
        </a:p>
      </dgm:t>
    </dgm:pt>
    <dgm:pt modelId="{7721ABC2-3854-4429-BD21-181B25A13BDD}" type="pres">
      <dgm:prSet presAssocID="{149D6FB8-577E-4090-9ED6-5D18562404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F41B185-6A9E-4F15-AF56-2FD6EBBE47F6}" type="pres">
      <dgm:prSet presAssocID="{149D6FB8-577E-4090-9ED6-5D1856240493}" presName="Name1" presStyleCnt="0"/>
      <dgm:spPr/>
    </dgm:pt>
    <dgm:pt modelId="{8F0FB341-86EF-46E5-953A-336D7107ED70}" type="pres">
      <dgm:prSet presAssocID="{149D6FB8-577E-4090-9ED6-5D1856240493}" presName="cycle" presStyleCnt="0"/>
      <dgm:spPr/>
    </dgm:pt>
    <dgm:pt modelId="{6FA8CE87-E645-4319-A794-EA16B6E83E0E}" type="pres">
      <dgm:prSet presAssocID="{149D6FB8-577E-4090-9ED6-5D1856240493}" presName="srcNode" presStyleLbl="node1" presStyleIdx="0" presStyleCnt="6"/>
      <dgm:spPr/>
    </dgm:pt>
    <dgm:pt modelId="{BA8736F4-8A19-43F2-A98F-F9BCD8A0E2AF}" type="pres">
      <dgm:prSet presAssocID="{149D6FB8-577E-4090-9ED6-5D1856240493}" presName="conn" presStyleLbl="parChTrans1D2" presStyleIdx="0" presStyleCnt="1"/>
      <dgm:spPr/>
      <dgm:t>
        <a:bodyPr/>
        <a:lstStyle/>
        <a:p>
          <a:endParaRPr lang="ru-RU"/>
        </a:p>
      </dgm:t>
    </dgm:pt>
    <dgm:pt modelId="{35B2A29E-7C67-476E-B041-2B86DB9847FC}" type="pres">
      <dgm:prSet presAssocID="{149D6FB8-577E-4090-9ED6-5D1856240493}" presName="extraNode" presStyleLbl="node1" presStyleIdx="0" presStyleCnt="6"/>
      <dgm:spPr/>
    </dgm:pt>
    <dgm:pt modelId="{0BBACE79-7DF1-4EC2-821F-E6D701F15888}" type="pres">
      <dgm:prSet presAssocID="{149D6FB8-577E-4090-9ED6-5D1856240493}" presName="dstNode" presStyleLbl="node1" presStyleIdx="0" presStyleCnt="6"/>
      <dgm:spPr/>
    </dgm:pt>
    <dgm:pt modelId="{996D3FE1-768F-40DA-B308-BB6E57A1DED3}" type="pres">
      <dgm:prSet presAssocID="{5E3C97CF-EF31-4BCB-81F0-285AE1D793F1}" presName="text_1" presStyleLbl="node1" presStyleIdx="0" presStyleCnt="6" custScaleY="130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870E0-39A0-4943-A44A-3499DCDCBEF7}" type="pres">
      <dgm:prSet presAssocID="{5E3C97CF-EF31-4BCB-81F0-285AE1D793F1}" presName="accent_1" presStyleCnt="0"/>
      <dgm:spPr/>
    </dgm:pt>
    <dgm:pt modelId="{01C26448-38FB-4D75-86E9-C24C78D4D760}" type="pres">
      <dgm:prSet presAssocID="{5E3C97CF-EF31-4BCB-81F0-285AE1D793F1}" presName="accentRepeatNode" presStyleLbl="solidFgAcc1" presStyleIdx="0" presStyleCnt="6"/>
      <dgm:spPr/>
    </dgm:pt>
    <dgm:pt modelId="{F2135B72-8441-4E8B-90B9-FBCDEA0F8F4F}" type="pres">
      <dgm:prSet presAssocID="{40CF4E0D-2C14-4268-AE2A-CAED4ACAB68C}" presName="text_2" presStyleLbl="node1" presStyleIdx="1" presStyleCnt="6" custScaleY="128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051B5-1B8F-490F-A9FC-30EFB4B76F48}" type="pres">
      <dgm:prSet presAssocID="{40CF4E0D-2C14-4268-AE2A-CAED4ACAB68C}" presName="accent_2" presStyleCnt="0"/>
      <dgm:spPr/>
    </dgm:pt>
    <dgm:pt modelId="{EB1A23E4-47DF-4F50-8A00-2BB07716B868}" type="pres">
      <dgm:prSet presAssocID="{40CF4E0D-2C14-4268-AE2A-CAED4ACAB68C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F6358C9C-739D-4AA5-B1BF-1C057143911B}" type="pres">
      <dgm:prSet presAssocID="{8C2CA751-CAC7-4E59-A45C-73D6CE66EF7A}" presName="text_3" presStyleLbl="node1" presStyleIdx="2" presStyleCnt="6" custScaleY="126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8DD6A-8A5C-4F1C-A368-463E74079C6D}" type="pres">
      <dgm:prSet presAssocID="{8C2CA751-CAC7-4E59-A45C-73D6CE66EF7A}" presName="accent_3" presStyleCnt="0"/>
      <dgm:spPr/>
    </dgm:pt>
    <dgm:pt modelId="{C4E0E819-D026-412E-AE72-A884085C058D}" type="pres">
      <dgm:prSet presAssocID="{8C2CA751-CAC7-4E59-A45C-73D6CE66EF7A}" presName="accentRepeatNode" presStyleLbl="solidFgAcc1" presStyleIdx="2" presStyleCnt="6"/>
      <dgm:spPr/>
    </dgm:pt>
    <dgm:pt modelId="{74A7FEE0-9651-4BFC-AF4B-8C3797410478}" type="pres">
      <dgm:prSet presAssocID="{1200A518-B4DF-4178-8BE5-38330A0CA7A9}" presName="text_4" presStyleLbl="node1" presStyleIdx="3" presStyleCnt="6" custScaleY="129640" custLinFactNeighborX="0" custLinFactNeighborY="3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82B7B-A7D6-4C09-A027-515B0CAE4D99}" type="pres">
      <dgm:prSet presAssocID="{1200A518-B4DF-4178-8BE5-38330A0CA7A9}" presName="accent_4" presStyleCnt="0"/>
      <dgm:spPr/>
    </dgm:pt>
    <dgm:pt modelId="{C9B971FC-5DD3-4762-B995-D0286C6FA34C}" type="pres">
      <dgm:prSet presAssocID="{1200A518-B4DF-4178-8BE5-38330A0CA7A9}" presName="accentRepeatNode" presStyleLbl="solidFgAcc1" presStyleIdx="3" presStyleCnt="6"/>
      <dgm:spPr/>
    </dgm:pt>
    <dgm:pt modelId="{32194B2D-84AD-48D6-82B0-D5CACFAAAF7E}" type="pres">
      <dgm:prSet presAssocID="{CA53B0AB-D2D6-4E47-88BE-C15899679B9A}" presName="text_5" presStyleLbl="node1" presStyleIdx="4" presStyleCnt="6" custScaleY="128542" custLinFactNeighborX="17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2EAFB-6B68-455B-86F6-A877E2ACC226}" type="pres">
      <dgm:prSet presAssocID="{CA53B0AB-D2D6-4E47-88BE-C15899679B9A}" presName="accent_5" presStyleCnt="0"/>
      <dgm:spPr/>
    </dgm:pt>
    <dgm:pt modelId="{A8D1FDD6-E652-439D-8D12-6D7A6A88AED5}" type="pres">
      <dgm:prSet presAssocID="{CA53B0AB-D2D6-4E47-88BE-C15899679B9A}" presName="accentRepeatNode" presStyleLbl="solidFgAcc1" presStyleIdx="4" presStyleCnt="6"/>
      <dgm:spPr/>
    </dgm:pt>
    <dgm:pt modelId="{98E6B6E0-41AA-46B0-80DE-46752A1E1309}" type="pres">
      <dgm:prSet presAssocID="{89485CC2-56F9-498B-9641-E32794E25D89}" presName="text_6" presStyleLbl="node1" presStyleIdx="5" presStyleCnt="6" custScaleY="126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55197-375D-4217-A106-9C9B177354C1}" type="pres">
      <dgm:prSet presAssocID="{89485CC2-56F9-498B-9641-E32794E25D89}" presName="accent_6" presStyleCnt="0"/>
      <dgm:spPr/>
    </dgm:pt>
    <dgm:pt modelId="{92334DE2-960B-42D1-BA0B-05D0D4248E14}" type="pres">
      <dgm:prSet presAssocID="{89485CC2-56F9-498B-9641-E32794E25D89}" presName="accentRepeatNode" presStyleLbl="solidFgAcc1" presStyleIdx="5" presStyleCnt="6"/>
      <dgm:spPr/>
    </dgm:pt>
  </dgm:ptLst>
  <dgm:cxnLst>
    <dgm:cxn modelId="{F528AA7A-A3EE-483F-AA01-0CC8952C97DF}" type="presOf" srcId="{149D6FB8-577E-4090-9ED6-5D1856240493}" destId="{7721ABC2-3854-4429-BD21-181B25A13BDD}" srcOrd="0" destOrd="0" presId="urn:microsoft.com/office/officeart/2008/layout/VerticalCurvedList"/>
    <dgm:cxn modelId="{88B1A51F-A974-46D3-BA3E-7E75EEAF392B}" type="presOf" srcId="{5E3C97CF-EF31-4BCB-81F0-285AE1D793F1}" destId="{996D3FE1-768F-40DA-B308-BB6E57A1DED3}" srcOrd="0" destOrd="0" presId="urn:microsoft.com/office/officeart/2008/layout/VerticalCurvedList"/>
    <dgm:cxn modelId="{CDBAA31C-E19D-4519-BAC5-36E453EACB5C}" srcId="{149D6FB8-577E-4090-9ED6-5D1856240493}" destId="{CA53B0AB-D2D6-4E47-88BE-C15899679B9A}" srcOrd="4" destOrd="0" parTransId="{614018D3-E155-43AF-A24F-BDFBC3EBB638}" sibTransId="{80E7CCA5-FF6C-49DA-872B-5FE2368B8147}"/>
    <dgm:cxn modelId="{F0C7FDB3-C593-4B27-81BC-6BD925CC4CCD}" type="presOf" srcId="{1200A518-B4DF-4178-8BE5-38330A0CA7A9}" destId="{74A7FEE0-9651-4BFC-AF4B-8C3797410478}" srcOrd="0" destOrd="0" presId="urn:microsoft.com/office/officeart/2008/layout/VerticalCurvedList"/>
    <dgm:cxn modelId="{D6BAEDA4-3135-4096-B155-AB7BFB738F34}" srcId="{149D6FB8-577E-4090-9ED6-5D1856240493}" destId="{40CF4E0D-2C14-4268-AE2A-CAED4ACAB68C}" srcOrd="1" destOrd="0" parTransId="{11AC05C9-8D85-4E83-BFA9-0EE655B214F1}" sibTransId="{C5476189-D64E-4E2D-B105-902C9EE47412}"/>
    <dgm:cxn modelId="{FB677C63-486D-4002-B3B7-6C5878D02A0F}" type="presOf" srcId="{40CF4E0D-2C14-4268-AE2A-CAED4ACAB68C}" destId="{F2135B72-8441-4E8B-90B9-FBCDEA0F8F4F}" srcOrd="0" destOrd="0" presId="urn:microsoft.com/office/officeart/2008/layout/VerticalCurvedList"/>
    <dgm:cxn modelId="{A6FFC3A4-8610-4C51-9B67-1B058BB5B198}" srcId="{149D6FB8-577E-4090-9ED6-5D1856240493}" destId="{89485CC2-56F9-498B-9641-E32794E25D89}" srcOrd="5" destOrd="0" parTransId="{20C9787E-BE04-487E-B457-7F856DBC4324}" sibTransId="{3BDA06FE-4A81-463B-8A61-06FF3F646E88}"/>
    <dgm:cxn modelId="{84CD542A-3AB7-46A9-B225-8E9E5E4D4AA3}" srcId="{149D6FB8-577E-4090-9ED6-5D1856240493}" destId="{5E3C97CF-EF31-4BCB-81F0-285AE1D793F1}" srcOrd="0" destOrd="0" parTransId="{0D3701AC-C38E-43CC-B392-54982619B853}" sibTransId="{7E54C323-5C64-40D8-863F-393821EED271}"/>
    <dgm:cxn modelId="{FC859D93-2627-469C-8EDF-620C57009F25}" type="presOf" srcId="{7E54C323-5C64-40D8-863F-393821EED271}" destId="{BA8736F4-8A19-43F2-A98F-F9BCD8A0E2AF}" srcOrd="0" destOrd="0" presId="urn:microsoft.com/office/officeart/2008/layout/VerticalCurvedList"/>
    <dgm:cxn modelId="{2CE43C3E-37CD-4D3B-8ABE-152F07632441}" srcId="{149D6FB8-577E-4090-9ED6-5D1856240493}" destId="{1200A518-B4DF-4178-8BE5-38330A0CA7A9}" srcOrd="3" destOrd="0" parTransId="{DB1E499C-708B-4DE3-96C2-FF1D1A2D98F5}" sibTransId="{5992D6D8-C9CB-4E20-8A65-EA611A4D3613}"/>
    <dgm:cxn modelId="{4F520DC0-04C3-4904-9EDB-BAFBEFCA9205}" type="presOf" srcId="{8C2CA751-CAC7-4E59-A45C-73D6CE66EF7A}" destId="{F6358C9C-739D-4AA5-B1BF-1C057143911B}" srcOrd="0" destOrd="0" presId="urn:microsoft.com/office/officeart/2008/layout/VerticalCurvedList"/>
    <dgm:cxn modelId="{7B9A7CE2-E906-4CCA-B943-DA92B7113AA6}" type="presOf" srcId="{89485CC2-56F9-498B-9641-E32794E25D89}" destId="{98E6B6E0-41AA-46B0-80DE-46752A1E1309}" srcOrd="0" destOrd="0" presId="urn:microsoft.com/office/officeart/2008/layout/VerticalCurvedList"/>
    <dgm:cxn modelId="{53CF2ADB-295A-462B-B070-E7A62963053F}" type="presOf" srcId="{CA53B0AB-D2D6-4E47-88BE-C15899679B9A}" destId="{32194B2D-84AD-48D6-82B0-D5CACFAAAF7E}" srcOrd="0" destOrd="0" presId="urn:microsoft.com/office/officeart/2008/layout/VerticalCurvedList"/>
    <dgm:cxn modelId="{E67CE77F-7C59-4774-BB4F-1D098174C683}" srcId="{149D6FB8-577E-4090-9ED6-5D1856240493}" destId="{8C2CA751-CAC7-4E59-A45C-73D6CE66EF7A}" srcOrd="2" destOrd="0" parTransId="{6A60AE30-2013-403F-A45C-D2EDB6738785}" sibTransId="{CE317835-2F75-45B1-86C3-F9173775A13D}"/>
    <dgm:cxn modelId="{82AF51DC-CABF-45F6-856A-50C14F223B43}" type="presParOf" srcId="{7721ABC2-3854-4429-BD21-181B25A13BDD}" destId="{7F41B185-6A9E-4F15-AF56-2FD6EBBE47F6}" srcOrd="0" destOrd="0" presId="urn:microsoft.com/office/officeart/2008/layout/VerticalCurvedList"/>
    <dgm:cxn modelId="{C3FD92F3-2EE9-4403-9611-CDEF7511D648}" type="presParOf" srcId="{7F41B185-6A9E-4F15-AF56-2FD6EBBE47F6}" destId="{8F0FB341-86EF-46E5-953A-336D7107ED70}" srcOrd="0" destOrd="0" presId="urn:microsoft.com/office/officeart/2008/layout/VerticalCurvedList"/>
    <dgm:cxn modelId="{B4355EED-72DC-4498-BBAA-9506EDE532B7}" type="presParOf" srcId="{8F0FB341-86EF-46E5-953A-336D7107ED70}" destId="{6FA8CE87-E645-4319-A794-EA16B6E83E0E}" srcOrd="0" destOrd="0" presId="urn:microsoft.com/office/officeart/2008/layout/VerticalCurvedList"/>
    <dgm:cxn modelId="{6980838A-D4C2-4E94-BBEC-86DDEFA4BBC6}" type="presParOf" srcId="{8F0FB341-86EF-46E5-953A-336D7107ED70}" destId="{BA8736F4-8A19-43F2-A98F-F9BCD8A0E2AF}" srcOrd="1" destOrd="0" presId="urn:microsoft.com/office/officeart/2008/layout/VerticalCurvedList"/>
    <dgm:cxn modelId="{D06588F5-12B8-45F7-B936-A453179CD159}" type="presParOf" srcId="{8F0FB341-86EF-46E5-953A-336D7107ED70}" destId="{35B2A29E-7C67-476E-B041-2B86DB9847FC}" srcOrd="2" destOrd="0" presId="urn:microsoft.com/office/officeart/2008/layout/VerticalCurvedList"/>
    <dgm:cxn modelId="{E8900D57-3E4F-4E53-9C68-EB1E1BF9779D}" type="presParOf" srcId="{8F0FB341-86EF-46E5-953A-336D7107ED70}" destId="{0BBACE79-7DF1-4EC2-821F-E6D701F15888}" srcOrd="3" destOrd="0" presId="urn:microsoft.com/office/officeart/2008/layout/VerticalCurvedList"/>
    <dgm:cxn modelId="{22E41B7A-754D-4711-8BC9-CE6439145A9C}" type="presParOf" srcId="{7F41B185-6A9E-4F15-AF56-2FD6EBBE47F6}" destId="{996D3FE1-768F-40DA-B308-BB6E57A1DED3}" srcOrd="1" destOrd="0" presId="urn:microsoft.com/office/officeart/2008/layout/VerticalCurvedList"/>
    <dgm:cxn modelId="{6AE138E6-F01C-4936-90D3-F11B62B0734D}" type="presParOf" srcId="{7F41B185-6A9E-4F15-AF56-2FD6EBBE47F6}" destId="{B7A870E0-39A0-4943-A44A-3499DCDCBEF7}" srcOrd="2" destOrd="0" presId="urn:microsoft.com/office/officeart/2008/layout/VerticalCurvedList"/>
    <dgm:cxn modelId="{CEBDBAB8-59B5-4CAF-9B01-E98456B08C5C}" type="presParOf" srcId="{B7A870E0-39A0-4943-A44A-3499DCDCBEF7}" destId="{01C26448-38FB-4D75-86E9-C24C78D4D760}" srcOrd="0" destOrd="0" presId="urn:microsoft.com/office/officeart/2008/layout/VerticalCurvedList"/>
    <dgm:cxn modelId="{90FB824E-311F-49BC-BAF8-3D752EDFBE32}" type="presParOf" srcId="{7F41B185-6A9E-4F15-AF56-2FD6EBBE47F6}" destId="{F2135B72-8441-4E8B-90B9-FBCDEA0F8F4F}" srcOrd="3" destOrd="0" presId="urn:microsoft.com/office/officeart/2008/layout/VerticalCurvedList"/>
    <dgm:cxn modelId="{3844F0DA-964B-4446-9A2D-622EC04E6411}" type="presParOf" srcId="{7F41B185-6A9E-4F15-AF56-2FD6EBBE47F6}" destId="{C3A051B5-1B8F-490F-A9FC-30EFB4B76F48}" srcOrd="4" destOrd="0" presId="urn:microsoft.com/office/officeart/2008/layout/VerticalCurvedList"/>
    <dgm:cxn modelId="{4C9E88D2-6404-4032-80C8-C5BD00855E27}" type="presParOf" srcId="{C3A051B5-1B8F-490F-A9FC-30EFB4B76F48}" destId="{EB1A23E4-47DF-4F50-8A00-2BB07716B868}" srcOrd="0" destOrd="0" presId="urn:microsoft.com/office/officeart/2008/layout/VerticalCurvedList"/>
    <dgm:cxn modelId="{89391411-658F-4ED8-B53D-06F1DCF2C2A2}" type="presParOf" srcId="{7F41B185-6A9E-4F15-AF56-2FD6EBBE47F6}" destId="{F6358C9C-739D-4AA5-B1BF-1C057143911B}" srcOrd="5" destOrd="0" presId="urn:microsoft.com/office/officeart/2008/layout/VerticalCurvedList"/>
    <dgm:cxn modelId="{48395027-91AC-437C-808B-F5A3C3BD17A4}" type="presParOf" srcId="{7F41B185-6A9E-4F15-AF56-2FD6EBBE47F6}" destId="{1888DD6A-8A5C-4F1C-A368-463E74079C6D}" srcOrd="6" destOrd="0" presId="urn:microsoft.com/office/officeart/2008/layout/VerticalCurvedList"/>
    <dgm:cxn modelId="{DE19E475-D899-45D6-88E5-22AAAEB2CA90}" type="presParOf" srcId="{1888DD6A-8A5C-4F1C-A368-463E74079C6D}" destId="{C4E0E819-D026-412E-AE72-A884085C058D}" srcOrd="0" destOrd="0" presId="urn:microsoft.com/office/officeart/2008/layout/VerticalCurvedList"/>
    <dgm:cxn modelId="{82B79467-0C34-491F-8768-DC4269040E51}" type="presParOf" srcId="{7F41B185-6A9E-4F15-AF56-2FD6EBBE47F6}" destId="{74A7FEE0-9651-4BFC-AF4B-8C3797410478}" srcOrd="7" destOrd="0" presId="urn:microsoft.com/office/officeart/2008/layout/VerticalCurvedList"/>
    <dgm:cxn modelId="{E562ADB6-083D-45DB-8603-91B57B591D0F}" type="presParOf" srcId="{7F41B185-6A9E-4F15-AF56-2FD6EBBE47F6}" destId="{24B82B7B-A7D6-4C09-A027-515B0CAE4D99}" srcOrd="8" destOrd="0" presId="urn:microsoft.com/office/officeart/2008/layout/VerticalCurvedList"/>
    <dgm:cxn modelId="{8D49C2B2-2384-4E76-AF7B-7F5006B45976}" type="presParOf" srcId="{24B82B7B-A7D6-4C09-A027-515B0CAE4D99}" destId="{C9B971FC-5DD3-4762-B995-D0286C6FA34C}" srcOrd="0" destOrd="0" presId="urn:microsoft.com/office/officeart/2008/layout/VerticalCurvedList"/>
    <dgm:cxn modelId="{8B7FB8B5-BA85-4BA9-8905-31DD39042BA1}" type="presParOf" srcId="{7F41B185-6A9E-4F15-AF56-2FD6EBBE47F6}" destId="{32194B2D-84AD-48D6-82B0-D5CACFAAAF7E}" srcOrd="9" destOrd="0" presId="urn:microsoft.com/office/officeart/2008/layout/VerticalCurvedList"/>
    <dgm:cxn modelId="{36548F5A-004D-40B2-823F-816EE04C129C}" type="presParOf" srcId="{7F41B185-6A9E-4F15-AF56-2FD6EBBE47F6}" destId="{2802EAFB-6B68-455B-86F6-A877E2ACC226}" srcOrd="10" destOrd="0" presId="urn:microsoft.com/office/officeart/2008/layout/VerticalCurvedList"/>
    <dgm:cxn modelId="{6E9575A0-AC32-41FA-A83E-D0928C3154EA}" type="presParOf" srcId="{2802EAFB-6B68-455B-86F6-A877E2ACC226}" destId="{A8D1FDD6-E652-439D-8D12-6D7A6A88AED5}" srcOrd="0" destOrd="0" presId="urn:microsoft.com/office/officeart/2008/layout/VerticalCurvedList"/>
    <dgm:cxn modelId="{6AF2B543-8C24-4AA0-81B9-CCA23CB5A6AE}" type="presParOf" srcId="{7F41B185-6A9E-4F15-AF56-2FD6EBBE47F6}" destId="{98E6B6E0-41AA-46B0-80DE-46752A1E1309}" srcOrd="11" destOrd="0" presId="urn:microsoft.com/office/officeart/2008/layout/VerticalCurvedList"/>
    <dgm:cxn modelId="{BFF04989-B59F-455E-B7E8-D88A3B6D11DB}" type="presParOf" srcId="{7F41B185-6A9E-4F15-AF56-2FD6EBBE47F6}" destId="{00D55197-375D-4217-A106-9C9B177354C1}" srcOrd="12" destOrd="0" presId="urn:microsoft.com/office/officeart/2008/layout/VerticalCurvedList"/>
    <dgm:cxn modelId="{44FFA584-7837-43C3-AC89-430EFAECD3F5}" type="presParOf" srcId="{00D55197-375D-4217-A106-9C9B177354C1}" destId="{92334DE2-960B-42D1-BA0B-05D0D4248E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53B2C-F59D-40CA-8C3C-ABB9822A2F23}">
      <dsp:nvSpPr>
        <dsp:cNvPr id="0" name=""/>
        <dsp:cNvSpPr/>
      </dsp:nvSpPr>
      <dsp:spPr>
        <a:xfrm>
          <a:off x="4091337" y="955323"/>
          <a:ext cx="3105904" cy="622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398"/>
              </a:lnTo>
              <a:lnTo>
                <a:pt x="3105904" y="434398"/>
              </a:lnTo>
              <a:lnTo>
                <a:pt x="3105904" y="6224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1FFDB6-920A-4A95-BF9A-294C818B9A0D}">
      <dsp:nvSpPr>
        <dsp:cNvPr id="0" name=""/>
        <dsp:cNvSpPr/>
      </dsp:nvSpPr>
      <dsp:spPr>
        <a:xfrm>
          <a:off x="2097477" y="2891361"/>
          <a:ext cx="2660360" cy="546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599"/>
              </a:lnTo>
              <a:lnTo>
                <a:pt x="2660360" y="358599"/>
              </a:lnTo>
              <a:lnTo>
                <a:pt x="2660360" y="546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3BCAC9-2411-491D-9E68-AE5E5FDFD27B}">
      <dsp:nvSpPr>
        <dsp:cNvPr id="0" name=""/>
        <dsp:cNvSpPr/>
      </dsp:nvSpPr>
      <dsp:spPr>
        <a:xfrm>
          <a:off x="1424966" y="2891361"/>
          <a:ext cx="672510" cy="546644"/>
        </a:xfrm>
        <a:custGeom>
          <a:avLst/>
          <a:gdLst/>
          <a:ahLst/>
          <a:cxnLst/>
          <a:rect l="0" t="0" r="0" b="0"/>
          <a:pathLst>
            <a:path>
              <a:moveTo>
                <a:pt x="672510" y="0"/>
              </a:moveTo>
              <a:lnTo>
                <a:pt x="672510" y="358612"/>
              </a:lnTo>
              <a:lnTo>
                <a:pt x="0" y="358612"/>
              </a:lnTo>
              <a:lnTo>
                <a:pt x="0" y="5466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BA1C2-1150-4882-93CD-0952CA6BCF40}">
      <dsp:nvSpPr>
        <dsp:cNvPr id="0" name=""/>
        <dsp:cNvSpPr/>
      </dsp:nvSpPr>
      <dsp:spPr>
        <a:xfrm>
          <a:off x="2097477" y="955323"/>
          <a:ext cx="1993860" cy="418581"/>
        </a:xfrm>
        <a:custGeom>
          <a:avLst/>
          <a:gdLst/>
          <a:ahLst/>
          <a:cxnLst/>
          <a:rect l="0" t="0" r="0" b="0"/>
          <a:pathLst>
            <a:path>
              <a:moveTo>
                <a:pt x="1993860" y="0"/>
              </a:moveTo>
              <a:lnTo>
                <a:pt x="1993860" y="230550"/>
              </a:lnTo>
              <a:lnTo>
                <a:pt x="0" y="230550"/>
              </a:lnTo>
              <a:lnTo>
                <a:pt x="0" y="4185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4E578-7A18-4829-A71F-436EE714B448}">
      <dsp:nvSpPr>
        <dsp:cNvPr id="0" name=""/>
        <dsp:cNvSpPr/>
      </dsp:nvSpPr>
      <dsp:spPr>
        <a:xfrm>
          <a:off x="3076476" y="-101476"/>
          <a:ext cx="2029723" cy="105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792F8-70AB-4FD8-9BDF-A26A99F9E8D8}">
      <dsp:nvSpPr>
        <dsp:cNvPr id="0" name=""/>
        <dsp:cNvSpPr/>
      </dsp:nvSpPr>
      <dsp:spPr>
        <a:xfrm>
          <a:off x="3302000" y="112772"/>
          <a:ext cx="2029723" cy="1056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30 706 голов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(+527 к 2018 году)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2953" y="143725"/>
        <a:ext cx="1967817" cy="994893"/>
      </dsp:txXfrm>
    </dsp:sp>
    <dsp:sp modelId="{F01988C5-FFD9-42AC-915A-012758426C25}">
      <dsp:nvSpPr>
        <dsp:cNvPr id="0" name=""/>
        <dsp:cNvSpPr/>
      </dsp:nvSpPr>
      <dsp:spPr>
        <a:xfrm>
          <a:off x="1082615" y="1373905"/>
          <a:ext cx="2029723" cy="1517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9E4D2-F373-4CF2-A70F-C5EF9AAEE41D}">
      <dsp:nvSpPr>
        <dsp:cNvPr id="0" name=""/>
        <dsp:cNvSpPr/>
      </dsp:nvSpPr>
      <dsp:spPr>
        <a:xfrm>
          <a:off x="1308140" y="1588153"/>
          <a:ext cx="2029723" cy="1517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Молочного направления продуктивности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28 888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голов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(+625 к 2018 году)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2585" y="1632598"/>
        <a:ext cx="1940833" cy="1428566"/>
      </dsp:txXfrm>
    </dsp:sp>
    <dsp:sp modelId="{2592CEC4-0C25-47B7-A842-86B2FC440776}">
      <dsp:nvSpPr>
        <dsp:cNvPr id="0" name=""/>
        <dsp:cNvSpPr/>
      </dsp:nvSpPr>
      <dsp:spPr>
        <a:xfrm>
          <a:off x="344280" y="3438005"/>
          <a:ext cx="2161371" cy="14426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98363-AB56-4767-8D00-7D7AC7DE34A5}">
      <dsp:nvSpPr>
        <dsp:cNvPr id="0" name=""/>
        <dsp:cNvSpPr/>
      </dsp:nvSpPr>
      <dsp:spPr>
        <a:xfrm>
          <a:off x="569805" y="3652254"/>
          <a:ext cx="2161371" cy="1442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Племенные заводы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22 165 голов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(-1730 к 2018 году)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058" y="3694507"/>
        <a:ext cx="2076865" cy="1358131"/>
      </dsp:txXfrm>
    </dsp:sp>
    <dsp:sp modelId="{8EDDCDD8-CDC3-49AD-8024-1029D2103308}">
      <dsp:nvSpPr>
        <dsp:cNvPr id="0" name=""/>
        <dsp:cNvSpPr/>
      </dsp:nvSpPr>
      <dsp:spPr>
        <a:xfrm>
          <a:off x="3742976" y="3437993"/>
          <a:ext cx="2029723" cy="1288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43E7C-85B0-4D3A-9BC4-B0B8054B99C0}">
      <dsp:nvSpPr>
        <dsp:cNvPr id="0" name=""/>
        <dsp:cNvSpPr/>
      </dsp:nvSpPr>
      <dsp:spPr>
        <a:xfrm>
          <a:off x="3968501" y="3652241"/>
          <a:ext cx="2029723" cy="1288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Племенные репродукторы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6723 головы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(+2935 к 2018 году)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6251" y="3689991"/>
        <a:ext cx="1954223" cy="1213374"/>
      </dsp:txXfrm>
    </dsp:sp>
    <dsp:sp modelId="{C647F097-0589-4CD9-81BA-D4BCF7E97FEE}">
      <dsp:nvSpPr>
        <dsp:cNvPr id="0" name=""/>
        <dsp:cNvSpPr/>
      </dsp:nvSpPr>
      <dsp:spPr>
        <a:xfrm>
          <a:off x="6018988" y="1577753"/>
          <a:ext cx="2356509" cy="1558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ACB39-2F20-4AB8-B688-EAA7B3077ECF}">
      <dsp:nvSpPr>
        <dsp:cNvPr id="0" name=""/>
        <dsp:cNvSpPr/>
      </dsp:nvSpPr>
      <dsp:spPr>
        <a:xfrm>
          <a:off x="6244512" y="1792002"/>
          <a:ext cx="2356509" cy="15584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Мясного направления продуктивности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1818 голов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(-98 к 2018 году)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0157" y="1837647"/>
        <a:ext cx="2265219" cy="1467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C9810-D97B-4628-AF36-71B916FCF5AF}">
      <dsp:nvSpPr>
        <dsp:cNvPr id="0" name=""/>
        <dsp:cNvSpPr/>
      </dsp:nvSpPr>
      <dsp:spPr>
        <a:xfrm>
          <a:off x="0" y="236505"/>
          <a:ext cx="8128000" cy="131816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213,9  тыс. тонн (+13,4 тыс. тонн)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08" y="275113"/>
        <a:ext cx="8050784" cy="1240952"/>
      </dsp:txXfrm>
    </dsp:sp>
    <dsp:sp modelId="{7C6F6E97-2451-406E-BCCE-8E896A99F80F}">
      <dsp:nvSpPr>
        <dsp:cNvPr id="0" name=""/>
        <dsp:cNvSpPr/>
      </dsp:nvSpPr>
      <dsp:spPr>
        <a:xfrm>
          <a:off x="0" y="1849198"/>
          <a:ext cx="1305355" cy="120365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054B3-308C-4D91-9AC3-D6E1147C0B7E}">
      <dsp:nvSpPr>
        <dsp:cNvPr id="0" name=""/>
        <dsp:cNvSpPr/>
      </dsp:nvSpPr>
      <dsp:spPr>
        <a:xfrm>
          <a:off x="1177392" y="1805797"/>
          <a:ext cx="6730741" cy="1318168"/>
        </a:xfrm>
        <a:prstGeom prst="roundRect">
          <a:avLst>
            <a:gd name="adj" fmla="val 16670"/>
          </a:avLst>
        </a:prstGeom>
        <a:solidFill>
          <a:srgbClr val="6B66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племенных заводах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175,9 тыс. тонн (-1,5 тыс. тонн) 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1751" y="1870156"/>
        <a:ext cx="6602023" cy="1189450"/>
      </dsp:txXfrm>
    </dsp:sp>
    <dsp:sp modelId="{DC892009-AE3D-468C-9CD6-39A04E6261CB}">
      <dsp:nvSpPr>
        <dsp:cNvPr id="0" name=""/>
        <dsp:cNvSpPr/>
      </dsp:nvSpPr>
      <dsp:spPr>
        <a:xfrm>
          <a:off x="194785" y="3386900"/>
          <a:ext cx="922190" cy="129080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40466-AEC8-4E1A-A4D1-A9B1E839812C}">
      <dsp:nvSpPr>
        <dsp:cNvPr id="0" name=""/>
        <dsp:cNvSpPr/>
      </dsp:nvSpPr>
      <dsp:spPr>
        <a:xfrm>
          <a:off x="1394054" y="3313267"/>
          <a:ext cx="6730741" cy="1318168"/>
        </a:xfrm>
        <a:prstGeom prst="roundRect">
          <a:avLst>
            <a:gd name="adj" fmla="val 1667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племенных репродукторах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38,0 тыс. тонн (+14,9 тыс. тонн) 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8413" y="3377626"/>
        <a:ext cx="6602023" cy="1189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736F4-8A19-43F2-A98F-F9BCD8A0E2AF}">
      <dsp:nvSpPr>
        <dsp:cNvPr id="0" name=""/>
        <dsp:cNvSpPr/>
      </dsp:nvSpPr>
      <dsp:spPr>
        <a:xfrm>
          <a:off x="-5942568" y="-909375"/>
          <a:ext cx="7074419" cy="7074419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D3FE1-768F-40DA-B308-BB6E57A1DED3}">
      <dsp:nvSpPr>
        <dsp:cNvPr id="0" name=""/>
        <dsp:cNvSpPr/>
      </dsp:nvSpPr>
      <dsp:spPr>
        <a:xfrm>
          <a:off x="421601" y="191671"/>
          <a:ext cx="9074332" cy="723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1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Конкурс профессионального мастерства зоотехников-селекционеров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21601" y="191671"/>
        <a:ext cx="9074332" cy="723500"/>
      </dsp:txXfrm>
    </dsp:sp>
    <dsp:sp modelId="{01C26448-38FB-4D75-86E9-C24C78D4D760}">
      <dsp:nvSpPr>
        <dsp:cNvPr id="0" name=""/>
        <dsp:cNvSpPr/>
      </dsp:nvSpPr>
      <dsp:spPr>
        <a:xfrm>
          <a:off x="75778" y="207598"/>
          <a:ext cx="691646" cy="691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35B72-8441-4E8B-90B9-FBCDEA0F8F4F}">
      <dsp:nvSpPr>
        <dsp:cNvPr id="0" name=""/>
        <dsp:cNvSpPr/>
      </dsp:nvSpPr>
      <dsp:spPr>
        <a:xfrm>
          <a:off x="876742" y="1026953"/>
          <a:ext cx="8619191" cy="712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1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Всероссийский конкурс зоотехников-селекционеров</a:t>
          </a:r>
          <a:endParaRPr lang="ru-RU" sz="2000" kern="1200" dirty="0"/>
        </a:p>
      </dsp:txBody>
      <dsp:txXfrm>
        <a:off x="876742" y="1026953"/>
        <a:ext cx="8619191" cy="712677"/>
      </dsp:txXfrm>
    </dsp:sp>
    <dsp:sp modelId="{EB1A23E4-47DF-4F50-8A00-2BB07716B868}">
      <dsp:nvSpPr>
        <dsp:cNvPr id="0" name=""/>
        <dsp:cNvSpPr/>
      </dsp:nvSpPr>
      <dsp:spPr>
        <a:xfrm>
          <a:off x="530919" y="1037469"/>
          <a:ext cx="691646" cy="691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58C9C-739D-4AA5-B1BF-1C057143911B}">
      <dsp:nvSpPr>
        <dsp:cNvPr id="0" name=""/>
        <dsp:cNvSpPr/>
      </dsp:nvSpPr>
      <dsp:spPr>
        <a:xfrm>
          <a:off x="1084867" y="1862234"/>
          <a:ext cx="8411066" cy="7018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1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Выставка племенных животных «Нижегородская элита – 2020»</a:t>
          </a:r>
          <a:endParaRPr lang="ru-RU" sz="2000" kern="1200" dirty="0">
            <a:solidFill>
              <a:schemeClr val="tx1"/>
            </a:solidFill>
            <a:effectLst/>
            <a:latin typeface="Times New Roman"/>
            <a:ea typeface="Calibri"/>
          </a:endParaRPr>
        </a:p>
      </dsp:txBody>
      <dsp:txXfrm>
        <a:off x="1084867" y="1862234"/>
        <a:ext cx="8411066" cy="701854"/>
      </dsp:txXfrm>
    </dsp:sp>
    <dsp:sp modelId="{C4E0E819-D026-412E-AE72-A884085C058D}">
      <dsp:nvSpPr>
        <dsp:cNvPr id="0" name=""/>
        <dsp:cNvSpPr/>
      </dsp:nvSpPr>
      <dsp:spPr>
        <a:xfrm>
          <a:off x="739044" y="1867339"/>
          <a:ext cx="691646" cy="691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7FEE0-9651-4BFC-AF4B-8C3797410478}">
      <dsp:nvSpPr>
        <dsp:cNvPr id="0" name=""/>
        <dsp:cNvSpPr/>
      </dsp:nvSpPr>
      <dsp:spPr>
        <a:xfrm>
          <a:off x="1084867" y="2701209"/>
          <a:ext cx="8411066" cy="717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1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Конкурс на лучшего по профессии среди операторов по искусственному осеменению сельскохозяйственных животных</a:t>
          </a:r>
          <a:endParaRPr lang="ru-RU" sz="2000" kern="1200" dirty="0">
            <a:solidFill>
              <a:schemeClr val="tx1"/>
            </a:solidFill>
            <a:effectLst/>
            <a:latin typeface="Times New Roman"/>
            <a:ea typeface="Calibri"/>
          </a:endParaRPr>
        </a:p>
      </dsp:txBody>
      <dsp:txXfrm>
        <a:off x="1084867" y="2701209"/>
        <a:ext cx="8411066" cy="717319"/>
      </dsp:txXfrm>
    </dsp:sp>
    <dsp:sp modelId="{C9B971FC-5DD3-4762-B995-D0286C6FA34C}">
      <dsp:nvSpPr>
        <dsp:cNvPr id="0" name=""/>
        <dsp:cNvSpPr/>
      </dsp:nvSpPr>
      <dsp:spPr>
        <a:xfrm>
          <a:off x="739044" y="2696683"/>
          <a:ext cx="691646" cy="691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94B2D-84AD-48D6-82B0-D5CACFAAAF7E}">
      <dsp:nvSpPr>
        <dsp:cNvPr id="0" name=""/>
        <dsp:cNvSpPr/>
      </dsp:nvSpPr>
      <dsp:spPr>
        <a:xfrm>
          <a:off x="891998" y="3516754"/>
          <a:ext cx="8619191" cy="711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1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Всероссийский конкурс  на лучшего по профессии среди операторов </a:t>
          </a:r>
        </a:p>
        <a:p>
          <a:pPr lvl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по искусственному осеменению крупного рогатого скота</a:t>
          </a:r>
          <a:endParaRPr lang="ru-RU" sz="2000" kern="1200" dirty="0">
            <a:solidFill>
              <a:schemeClr val="tx1"/>
            </a:solidFill>
            <a:effectLst/>
            <a:latin typeface="Times New Roman"/>
            <a:ea typeface="Calibri"/>
          </a:endParaRPr>
        </a:p>
      </dsp:txBody>
      <dsp:txXfrm>
        <a:off x="891998" y="3516754"/>
        <a:ext cx="8619191" cy="711244"/>
      </dsp:txXfrm>
    </dsp:sp>
    <dsp:sp modelId="{A8D1FDD6-E652-439D-8D12-6D7A6A88AED5}">
      <dsp:nvSpPr>
        <dsp:cNvPr id="0" name=""/>
        <dsp:cNvSpPr/>
      </dsp:nvSpPr>
      <dsp:spPr>
        <a:xfrm>
          <a:off x="530919" y="3526553"/>
          <a:ext cx="691646" cy="691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6B6E0-41AA-46B0-80DE-46752A1E1309}">
      <dsp:nvSpPr>
        <dsp:cNvPr id="0" name=""/>
        <dsp:cNvSpPr/>
      </dsp:nvSpPr>
      <dsp:spPr>
        <a:xfrm>
          <a:off x="421601" y="4352036"/>
          <a:ext cx="9074332" cy="700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1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Российская агропромышленная выставка «Золотая осень – 2020»</a:t>
          </a:r>
          <a:endParaRPr lang="ru-RU" sz="2000" kern="1200" dirty="0">
            <a:solidFill>
              <a:schemeClr val="tx1"/>
            </a:solidFill>
            <a:effectLst/>
            <a:latin typeface="Times New Roman"/>
            <a:ea typeface="Calibri"/>
          </a:endParaRPr>
        </a:p>
      </dsp:txBody>
      <dsp:txXfrm>
        <a:off x="421601" y="4352036"/>
        <a:ext cx="9074332" cy="700421"/>
      </dsp:txXfrm>
    </dsp:sp>
    <dsp:sp modelId="{92334DE2-960B-42D1-BA0B-05D0D4248E14}">
      <dsp:nvSpPr>
        <dsp:cNvPr id="0" name=""/>
        <dsp:cNvSpPr/>
      </dsp:nvSpPr>
      <dsp:spPr>
        <a:xfrm>
          <a:off x="75778" y="4356424"/>
          <a:ext cx="691646" cy="691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4B354D-4747-491C-98EE-67677E685798}" type="datetimeFigureOut">
              <a:rPr lang="uk-UA"/>
              <a:pPr>
                <a:defRPr/>
              </a:pPr>
              <a:t>31.12.2019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370947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14626" y="9370947"/>
            <a:ext cx="2919565" cy="495367"/>
          </a:xfrm>
          <a:prstGeom prst="rect">
            <a:avLst/>
          </a:prstGeom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68CE3B-ECE9-4E0B-9962-13B8A0D51D6C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567040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F2E463-3A93-410F-BB85-FD7822CB05B6}" type="datetimeFigureOut">
              <a:rPr lang="uk-UA"/>
              <a:pPr>
                <a:defRPr/>
              </a:pPr>
              <a:t>31.12.2019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3262" y="4747000"/>
            <a:ext cx="5389240" cy="3885629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uk-UA" noProof="0" smtClean="0"/>
              <a:t>Редагувати стиль зразка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П’ятий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370947"/>
            <a:ext cx="2919565" cy="49536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0947"/>
            <a:ext cx="2919565" cy="495367"/>
          </a:xfrm>
          <a:prstGeom prst="rect">
            <a:avLst/>
          </a:prstGeom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A9880A-EDB7-46FC-8B5D-C03A41FF1CC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706435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741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9512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283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7054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39946B-047C-4E9A-A2F1-8450CF194B29}" type="slidenum">
              <a:rPr lang="uk-UA" altLang="ru-RU" smtClean="0">
                <a:latin typeface="Calibri" panose="020F0502020204030204" pitchFamily="34" charset="0"/>
              </a:rPr>
              <a:pPr/>
              <a:t>0</a:t>
            </a:fld>
            <a:endParaRPr lang="uk-UA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3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A9880A-EDB7-46FC-8B5D-C03A41FF1CC2}" type="slidenum">
              <a:rPr lang="uk-UA" altLang="ru-RU" smtClean="0"/>
              <a:pPr>
                <a:defRPr/>
              </a:pPr>
              <a:t>15</a:t>
            </a:fld>
            <a:endParaRPr lang="uk-UA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9"/>
          <p:cNvSpPr/>
          <p:nvPr userDrawn="1"/>
        </p:nvSpPr>
        <p:spPr>
          <a:xfrm>
            <a:off x="8804275" y="5597525"/>
            <a:ext cx="2117725" cy="12604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2" t="2" b="28299"/>
          <a:stretch>
            <a:fillRect/>
          </a:stretch>
        </p:blipFill>
        <p:spPr bwMode="auto">
          <a:xfrm>
            <a:off x="8789988" y="0"/>
            <a:ext cx="2136775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7"/>
          <p:cNvSpPr/>
          <p:nvPr userDrawn="1"/>
        </p:nvSpPr>
        <p:spPr>
          <a:xfrm>
            <a:off x="8966200" y="0"/>
            <a:ext cx="2119313" cy="4916488"/>
          </a:xfrm>
          <a:prstGeom prst="rect">
            <a:avLst/>
          </a:prstGeom>
          <a:solidFill>
            <a:srgbClr val="C79478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" name="Прямокутник 8"/>
          <p:cNvSpPr/>
          <p:nvPr userDrawn="1"/>
        </p:nvSpPr>
        <p:spPr>
          <a:xfrm>
            <a:off x="8966200" y="5597525"/>
            <a:ext cx="2119313" cy="1260475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17575"/>
            <a:ext cx="14001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375" y="3350703"/>
            <a:ext cx="7264400" cy="1143317"/>
          </a:xfrm>
        </p:spPr>
        <p:txBody>
          <a:bodyPr>
            <a:normAutofit/>
          </a:bodyPr>
          <a:lstStyle>
            <a:lvl1pPr algn="l">
              <a:defRPr sz="44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87375" y="4360393"/>
            <a:ext cx="7244080" cy="1655762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228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5"/>
          <a:stretch>
            <a:fillRect/>
          </a:stretch>
        </p:blipFill>
        <p:spPr bwMode="auto">
          <a:xfrm>
            <a:off x="8745538" y="5197475"/>
            <a:ext cx="14001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кутник 9"/>
          <p:cNvSpPr/>
          <p:nvPr userDrawn="1"/>
        </p:nvSpPr>
        <p:spPr>
          <a:xfrm>
            <a:off x="10052050" y="5360988"/>
            <a:ext cx="987425" cy="4445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1" b="-6847"/>
          <a:stretch>
            <a:fillRect/>
          </a:stretch>
        </p:blipFill>
        <p:spPr bwMode="auto">
          <a:xfrm>
            <a:off x="10055225" y="5486400"/>
            <a:ext cx="1022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7375" y="549274"/>
            <a:ext cx="10515600" cy="666067"/>
          </a:xfrm>
        </p:spPr>
        <p:txBody>
          <a:bodyPr>
            <a:noAutofit/>
          </a:bodyPr>
          <a:lstStyle>
            <a:lvl1pPr>
              <a:defRPr sz="60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39432" y="1422653"/>
            <a:ext cx="5369391" cy="492258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quarter" idx="13"/>
          </p:nvPr>
        </p:nvSpPr>
        <p:spPr>
          <a:xfrm>
            <a:off x="587375" y="5405376"/>
            <a:ext cx="4111625" cy="939861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Місце для номера слайда 17"/>
          <p:cNvSpPr>
            <a:spLocks noGrp="1"/>
          </p:cNvSpPr>
          <p:nvPr>
            <p:ph type="sldNum" sz="quarter" idx="14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1891A42-D550-4375-AD86-1C8F8618E56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28519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9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5"/>
          <a:stretch>
            <a:fillRect/>
          </a:stretch>
        </p:blipFill>
        <p:spPr bwMode="auto">
          <a:xfrm>
            <a:off x="8745538" y="5197475"/>
            <a:ext cx="14001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кутник 9"/>
          <p:cNvSpPr/>
          <p:nvPr userDrawn="1"/>
        </p:nvSpPr>
        <p:spPr>
          <a:xfrm>
            <a:off x="10052050" y="5357813"/>
            <a:ext cx="1046163" cy="47625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1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1" b="-6847"/>
          <a:stretch>
            <a:fillRect/>
          </a:stretch>
        </p:blipFill>
        <p:spPr bwMode="auto">
          <a:xfrm>
            <a:off x="10055225" y="5486400"/>
            <a:ext cx="1022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365250"/>
            <a:ext cx="41402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7375" y="512762"/>
            <a:ext cx="10515600" cy="630577"/>
          </a:xfrm>
        </p:spPr>
        <p:txBody>
          <a:bodyPr>
            <a:noAutofit/>
          </a:bodyPr>
          <a:lstStyle>
            <a:lvl1pPr>
              <a:defRPr sz="60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643605" y="1373801"/>
            <a:ext cx="5265074" cy="617046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7" name="Місце для тексту 6"/>
          <p:cNvSpPr>
            <a:spLocks noGrp="1"/>
          </p:cNvSpPr>
          <p:nvPr>
            <p:ph type="body" sz="quarter" idx="10"/>
          </p:nvPr>
        </p:nvSpPr>
        <p:spPr>
          <a:xfrm>
            <a:off x="8924805" y="2658807"/>
            <a:ext cx="1397205" cy="894480"/>
          </a:xfrm>
        </p:spPr>
        <p:txBody>
          <a:bodyPr anchor="ctr"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Місце для тексту 19"/>
          <p:cNvSpPr>
            <a:spLocks noGrp="1"/>
          </p:cNvSpPr>
          <p:nvPr>
            <p:ph type="body" sz="quarter" idx="11"/>
          </p:nvPr>
        </p:nvSpPr>
        <p:spPr>
          <a:xfrm>
            <a:off x="1631950" y="2071626"/>
            <a:ext cx="5289550" cy="393780"/>
          </a:xfrm>
        </p:spPr>
        <p:txBody>
          <a:bodyPr>
            <a:normAutofit/>
          </a:bodyPr>
          <a:lstStyle>
            <a:lvl2pPr marL="252000" indent="0">
              <a:buNone/>
              <a:defRPr sz="2000">
                <a:solidFill>
                  <a:srgbClr val="6B6666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Місце для тексту 3"/>
          <p:cNvSpPr>
            <a:spLocks noGrp="1"/>
          </p:cNvSpPr>
          <p:nvPr>
            <p:ph type="body" sz="quarter" idx="13"/>
          </p:nvPr>
        </p:nvSpPr>
        <p:spPr>
          <a:xfrm>
            <a:off x="587375" y="5368864"/>
            <a:ext cx="4111625" cy="939861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Місце для номера слайда 17"/>
          <p:cNvSpPr>
            <a:spLocks noGrp="1"/>
          </p:cNvSpPr>
          <p:nvPr>
            <p:ph type="sldNum" sz="quarter" idx="14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6F10D5D-59F6-4E9F-920F-170ABD03A48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21416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18"/>
          <p:cNvSpPr/>
          <p:nvPr userDrawn="1"/>
        </p:nvSpPr>
        <p:spPr>
          <a:xfrm>
            <a:off x="587375" y="3622675"/>
            <a:ext cx="2857500" cy="2722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9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0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5"/>
          <a:stretch>
            <a:fillRect/>
          </a:stretch>
        </p:blipFill>
        <p:spPr bwMode="auto">
          <a:xfrm>
            <a:off x="8745538" y="5197475"/>
            <a:ext cx="14001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кутник 9"/>
          <p:cNvSpPr/>
          <p:nvPr userDrawn="1"/>
        </p:nvSpPr>
        <p:spPr>
          <a:xfrm>
            <a:off x="10052050" y="5360988"/>
            <a:ext cx="987425" cy="4445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4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1" b="-6847"/>
          <a:stretch>
            <a:fillRect/>
          </a:stretch>
        </p:blipFill>
        <p:spPr bwMode="auto">
          <a:xfrm>
            <a:off x="10055225" y="5486400"/>
            <a:ext cx="1022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кутник 16"/>
          <p:cNvSpPr/>
          <p:nvPr userDrawn="1"/>
        </p:nvSpPr>
        <p:spPr>
          <a:xfrm>
            <a:off x="6389688" y="512763"/>
            <a:ext cx="2557462" cy="2924175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7375" y="512762"/>
            <a:ext cx="2780858" cy="910923"/>
          </a:xfrm>
        </p:spPr>
        <p:txBody>
          <a:bodyPr>
            <a:noAutofit/>
          </a:bodyPr>
          <a:lstStyle>
            <a:lvl1pPr>
              <a:defRPr sz="36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87375" y="1527859"/>
            <a:ext cx="2780858" cy="188631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16" name="Місце для зображення 3"/>
          <p:cNvSpPr>
            <a:spLocks noGrp="1"/>
          </p:cNvSpPr>
          <p:nvPr>
            <p:ph type="pic" sz="quarter" idx="11"/>
          </p:nvPr>
        </p:nvSpPr>
        <p:spPr>
          <a:xfrm>
            <a:off x="3524772" y="512776"/>
            <a:ext cx="2737132" cy="290175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4" name="Місце для тексту 23"/>
          <p:cNvSpPr>
            <a:spLocks noGrp="1"/>
          </p:cNvSpPr>
          <p:nvPr>
            <p:ph type="body" sz="quarter" idx="13"/>
          </p:nvPr>
        </p:nvSpPr>
        <p:spPr>
          <a:xfrm>
            <a:off x="753018" y="4862070"/>
            <a:ext cx="2499468" cy="13192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Місце для зображення 3"/>
          <p:cNvSpPr>
            <a:spLocks noGrp="1"/>
          </p:cNvSpPr>
          <p:nvPr>
            <p:ph type="pic" sz="quarter" idx="14"/>
          </p:nvPr>
        </p:nvSpPr>
        <p:spPr>
          <a:xfrm>
            <a:off x="9062977" y="512776"/>
            <a:ext cx="2505136" cy="2936479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7" name="Місце для зображення 3"/>
          <p:cNvSpPr>
            <a:spLocks noGrp="1"/>
          </p:cNvSpPr>
          <p:nvPr>
            <p:ph type="pic" sz="quarter" idx="15"/>
          </p:nvPr>
        </p:nvSpPr>
        <p:spPr>
          <a:xfrm>
            <a:off x="3543781" y="3611336"/>
            <a:ext cx="2706548" cy="273300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Місце для номера слайда 17"/>
          <p:cNvSpPr>
            <a:spLocks noGrp="1"/>
          </p:cNvSpPr>
          <p:nvPr>
            <p:ph type="sldNum" sz="quarter" idx="16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2D4533C-B41A-4A42-A8D2-01891D8B86E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84726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 userDrawn="1"/>
        </p:nvSpPr>
        <p:spPr>
          <a:xfrm>
            <a:off x="8636000" y="5994400"/>
            <a:ext cx="2449513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9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79425"/>
            <a:ext cx="14001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587375" y="2589005"/>
            <a:ext cx="3811005" cy="1143317"/>
          </a:xfrm>
        </p:spPr>
        <p:txBody>
          <a:bodyPr>
            <a:norm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21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344570" y="2464376"/>
            <a:ext cx="6223543" cy="12742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 smtClean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5335267" y="1157468"/>
            <a:ext cx="6232846" cy="1168400"/>
          </a:xfrm>
        </p:spPr>
        <p:txBody>
          <a:bodyPr anchor="b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Місце для діаграми 6"/>
          <p:cNvSpPr>
            <a:spLocks noGrp="1"/>
          </p:cNvSpPr>
          <p:nvPr>
            <p:ph type="chart" sz="quarter" idx="11"/>
          </p:nvPr>
        </p:nvSpPr>
        <p:spPr>
          <a:xfrm>
            <a:off x="5348288" y="3298825"/>
            <a:ext cx="6219825" cy="30099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uk-UA" noProof="0" dirty="0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quarter" idx="12"/>
          </p:nvPr>
        </p:nvSpPr>
        <p:spPr>
          <a:xfrm>
            <a:off x="587375" y="4884738"/>
            <a:ext cx="3857303" cy="1423987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Місце для номера слайда 17"/>
          <p:cNvSpPr>
            <a:spLocks noGrp="1"/>
          </p:cNvSpPr>
          <p:nvPr>
            <p:ph type="sldNum" sz="quarter" idx="13"/>
          </p:nvPr>
        </p:nvSpPr>
        <p:spPr>
          <a:xfrm>
            <a:off x="8861425" y="6308725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7581FAA-D76B-491B-902A-FE540B47EB3A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15930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A6997-5064-42CD-B9D5-5079650AF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B26C-30AB-46A8-8402-5B6419146C8D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C3B53-DBBF-4B16-9DBE-A7A3F1864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7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Редагувати стиль зразка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5142A1-F30B-4222-A3F7-7EEDEDB635E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ctrTitle"/>
          </p:nvPr>
        </p:nvSpPr>
        <p:spPr>
          <a:xfrm>
            <a:off x="289560" y="3324225"/>
            <a:ext cx="10165080" cy="21891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400" dirty="0" smtClean="0">
                <a:cs typeface="Times New Roman" pitchFamily="18" charset="0"/>
              </a:rPr>
              <a:t>«</a:t>
            </a:r>
            <a:r>
              <a:rPr lang="ru-RU" sz="2400" dirty="0" smtClean="0"/>
              <a:t>Подведение предварительных итогов деятельности организаций, осуществляющих деятельность в области племенного животноводства. Обсуждение результатов правоприменительной практики при осуществлении регионального государственного надзора в области племенного животноводства за 2019 год </a:t>
            </a:r>
            <a:r>
              <a:rPr lang="ru-RU" altLang="ru-RU" sz="2400" dirty="0" smtClean="0">
                <a:cs typeface="Times New Roman" pitchFamily="18" charset="0"/>
              </a:rPr>
              <a:t>»</a:t>
            </a:r>
            <a:br>
              <a:rPr lang="ru-RU" altLang="ru-RU" sz="2400" dirty="0" smtClean="0">
                <a:cs typeface="Times New Roman" pitchFamily="18" charset="0"/>
              </a:rPr>
            </a:br>
            <a:endParaRPr lang="uk-UA" altLang="ru-RU" sz="2400" dirty="0" smtClean="0"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74763" y="428625"/>
            <a:ext cx="6432550" cy="3937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Министерство сельского хозяйства и продовольственных ресурсов Нижегородской области</a:t>
            </a:r>
            <a:endParaRPr lang="ru-RU" sz="1200" dirty="0">
              <a:solidFill>
                <a:schemeClr val="tx2">
                  <a:satMod val="13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1663" y="5521325"/>
            <a:ext cx="78311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0488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Отдел развития животноводства</a:t>
            </a:r>
          </a:p>
          <a:p>
            <a:pPr indent="90488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 и племенной работы</a:t>
            </a:r>
          </a:p>
          <a:p>
            <a:pPr indent="9048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Times New Roman" pitchFamily="18" charset="0"/>
              </a:rPr>
              <a:t>2019 год</a:t>
            </a:r>
            <a:endParaRPr lang="ru-RU" sz="9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531475"/>
              </p:ext>
            </p:extLst>
          </p:nvPr>
        </p:nvGraphicFramePr>
        <p:xfrm>
          <a:off x="335362" y="1268762"/>
          <a:ext cx="11311996" cy="4442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900"/>
                <a:gridCol w="10523096"/>
              </a:tblGrid>
              <a:tr h="106520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471" marR="6247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«О племенном животноводстве» от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03.08.1995        №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123-ФЗ;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471" marR="62471" marT="0" marB="0"/>
                </a:tc>
              </a:tr>
              <a:tr h="192987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471" marR="6247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Минсельхоза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17.11.2011 № 431 «Об утверждении правил в области племенного животноводства «Виды организаций, осуществляющих деятельность в области племенного животноводства», и о признании утратившими силу приказов Минсельхоза России»;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471" marR="62471" marT="0" marB="0"/>
                </a:tc>
              </a:tr>
              <a:tr h="144740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471" marR="6247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приказ Минсельхоза РФ от 1 февраля 2011 г. № 25 «Об утверждении Правил ведения учета в племенном скотоводстве молочного и молочно-мясного направлений продуктивности»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471" marR="62471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441" y="0"/>
            <a:ext cx="10972800" cy="13304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 регламентирующие деятельность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племенном животноводстве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A6997-5064-42CD-B9D5-5079650AF9B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3" name="Group 4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107997"/>
              </p:ext>
            </p:extLst>
          </p:nvPr>
        </p:nvGraphicFramePr>
        <p:xfrm>
          <a:off x="407961" y="532260"/>
          <a:ext cx="11329114" cy="5853547"/>
        </p:xfrm>
        <a:graphic>
          <a:graphicData uri="http://schemas.openxmlformats.org/drawingml/2006/table">
            <a:tbl>
              <a:tblPr/>
              <a:tblGrid>
                <a:gridCol w="6194954"/>
                <a:gridCol w="1106916"/>
                <a:gridCol w="241090"/>
                <a:gridCol w="1769387"/>
                <a:gridCol w="241091"/>
                <a:gridCol w="1775676"/>
              </a:tblGrid>
              <a:tr h="686492"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rgbClr val="26262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Минимальные требования, предъявляемые к племенным организациям по разведению крупного рогатого скота молочных пород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10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Племзавод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Племрепродуктор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Генофондное хозяйство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9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коров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21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чистопородных коров,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4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Классный состав маточного стада от общего поголовья классов элита-рекорд и элита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6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Периодичность контроля молочной продуктивности в месяцы, раз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2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с определением жира и белка в молоке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Искусственное осеменение коров и телок,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2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 живых телят от 100 коров, головы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Осеменение маточного поголовья проверяемыми быками, 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2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Продажа молодняка от 100 коров-всего, головы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9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быков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2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коров с удоем 8000 (7000, 6000) кг и выше от общего поголовья коров, 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37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генетической экспертизы на достоверность происхождения, 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9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коров быкопроизводящей группы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2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ремонтного молодняка на племенную продажу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417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81FAA-D76B-491B-902A-FE540B47EB3A}" type="slidenum">
              <a:rPr lang="uk-UA" altLang="ru-RU" smtClean="0"/>
              <a:pPr>
                <a:defRPr/>
              </a:pPr>
              <a:t>11</a:t>
            </a:fld>
            <a:endParaRPr lang="uk-UA" altLang="ru-RU"/>
          </a:p>
        </p:txBody>
      </p:sp>
      <p:sp>
        <p:nvSpPr>
          <p:cNvPr id="8" name="Текст 12"/>
          <p:cNvSpPr txBox="1">
            <a:spLocks/>
          </p:cNvSpPr>
          <p:nvPr/>
        </p:nvSpPr>
        <p:spPr bwMode="auto">
          <a:xfrm>
            <a:off x="2212975" y="369887"/>
            <a:ext cx="8950325" cy="70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работы государственного надзора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 2019 год</a:t>
            </a:r>
            <a:endParaRPr lang="ru-RU" sz="2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68643"/>
              </p:ext>
            </p:extLst>
          </p:nvPr>
        </p:nvGraphicFramePr>
        <p:xfrm>
          <a:off x="2062939" y="1435850"/>
          <a:ext cx="9509468" cy="4252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6735"/>
                <a:gridCol w="6036960"/>
                <a:gridCol w="2325773"/>
              </a:tblGrid>
              <a:tr h="932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indent="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-95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83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520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Плановых проверок всего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83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Внеплановых проверок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655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Выдано предписаний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665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нарушений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510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Наложено штрафов (тыс. руб.)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3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A6997-5064-42CD-B9D5-5079650AF9B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4" y="329785"/>
            <a:ext cx="11557418" cy="623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024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A6997-5064-42CD-B9D5-5079650AF9B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2826" y="-2443396"/>
            <a:ext cx="18288000" cy="998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0" y="5231567"/>
            <a:ext cx="2983042" cy="2548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68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81FAA-D76B-491B-902A-FE540B47EB3A}" type="slidenum">
              <a:rPr lang="uk-UA" altLang="ru-RU" smtClean="0"/>
              <a:pPr>
                <a:defRPr/>
              </a:pPr>
              <a:t>14</a:t>
            </a:fld>
            <a:endParaRPr lang="uk-UA" altLang="ru-RU"/>
          </a:p>
        </p:txBody>
      </p:sp>
      <p:sp>
        <p:nvSpPr>
          <p:cNvPr id="8" name="Текст 12"/>
          <p:cNvSpPr txBox="1">
            <a:spLocks/>
          </p:cNvSpPr>
          <p:nvPr/>
        </p:nvSpPr>
        <p:spPr bwMode="auto">
          <a:xfrm>
            <a:off x="2212975" y="369887"/>
            <a:ext cx="8950325" cy="70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Основные  нарушения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обязательных требований в области племенного животноводства</a:t>
            </a:r>
            <a:endParaRPr 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999242"/>
              </p:ext>
            </p:extLst>
          </p:nvPr>
        </p:nvGraphicFramePr>
        <p:xfrm>
          <a:off x="1903751" y="1199212"/>
          <a:ext cx="9446156" cy="4828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5003"/>
                <a:gridCol w="4691153"/>
              </a:tblGrid>
              <a:tr h="76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нарушения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обязательных требований в области племенного животноводства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Разъяснение возможных мероприятий по устранению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</a:tr>
              <a:tr h="96144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племенных организациях отсутствует учетчик по племенному делу,  либо должность специалиста по учету не соответствует требованиям</a:t>
                      </a:r>
                      <a:endParaRPr lang="ru-RU" sz="1400" b="1" kern="1200" dirty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Руководителям племенных </a:t>
                      </a:r>
                      <a:r>
                        <a:rPr lang="ru-RU" sz="1400" b="1" kern="12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организаций штатное расписание привести в соответствии с требованиями, </a:t>
                      </a:r>
                      <a:r>
                        <a:rPr lang="ru-RU" sz="1400" b="1" kern="12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ru-RU" sz="1400" b="1" kern="12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также участвовать в Программах повышения </a:t>
                      </a:r>
                      <a:r>
                        <a:rPr lang="ru-RU" sz="1400" b="1" kern="12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квалификации должностных лиц.</a:t>
                      </a:r>
                    </a:p>
                  </a:txBody>
                  <a:tcPr marL="53039" marR="53039" marT="0" marB="0"/>
                </a:tc>
              </a:tr>
              <a:tr h="118735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проводится определение содержания жира и белка в молоке в независимых аккредитованных лабораториях селекционного контроля качества молока.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Руководителям племенных организаций обеспечит </a:t>
                      </a:r>
                      <a:r>
                        <a:rPr lang="ru-RU" sz="1400" b="1" kern="12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содержания жира и белка в молоке в </a:t>
                      </a:r>
                      <a:r>
                        <a:rPr lang="ru-RU" sz="1400" b="1" kern="1200" dirty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соответствии с Правилами в области племенного животноводства.</a:t>
                      </a:r>
                    </a:p>
                  </a:txBody>
                  <a:tcPr marL="53039" marR="53039" marT="0" marB="0"/>
                </a:tc>
              </a:tr>
              <a:tr h="85025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обеспечена регистрация животных в государственной книге племенных животных</a:t>
                      </a:r>
                      <a:endParaRPr lang="ru-RU" sz="1400" b="1" kern="1200" dirty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Руководителям племенных организаций обеспечить работу в соответствии с </a:t>
                      </a:r>
                      <a:r>
                        <a:rPr lang="ru-RU" sz="1400" b="1" kern="12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Правилами в области племенного животноводства.</a:t>
                      </a:r>
                      <a:endParaRPr lang="ru-RU" sz="1400" b="1" kern="1200" dirty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</a:tr>
              <a:tr h="89051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Отсутствует первичная документация</a:t>
                      </a:r>
                      <a:endParaRPr lang="ru-RU" sz="1400" b="1" kern="1200" dirty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Руководителям племенных организаций обеспечить работу в соответствии с Правилами ведения учета в племенном скотоводстве молочного и молочно-мясного направлений продуктивности, утвержденных  приказом Минсельхоза России от 01.02.2011 № 25.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kern="1200" dirty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3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A42F7-BFC9-4944-B6DB-C2693045E7F0}" type="slidenum">
              <a:rPr lang="uk-UA" sz="1400" smtClean="0">
                <a:solidFill>
                  <a:srgbClr val="C79478"/>
                </a:solidFill>
              </a:rPr>
              <a:pPr>
                <a:defRPr/>
              </a:pPr>
              <a:t>15</a:t>
            </a:fld>
            <a:endParaRPr lang="uk-UA" sz="1400" dirty="0">
              <a:solidFill>
                <a:srgbClr val="C79478"/>
              </a:solidFill>
            </a:endParaRPr>
          </a:p>
        </p:txBody>
      </p:sp>
      <p:graphicFrame>
        <p:nvGraphicFramePr>
          <p:cNvPr id="8" name="Group 9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528820"/>
              </p:ext>
            </p:extLst>
          </p:nvPr>
        </p:nvGraphicFramePr>
        <p:xfrm>
          <a:off x="548640" y="281356"/>
          <a:ext cx="11140441" cy="6206642"/>
        </p:xfrm>
        <a:graphic>
          <a:graphicData uri="http://schemas.openxmlformats.org/drawingml/2006/table">
            <a:tbl>
              <a:tblPr/>
              <a:tblGrid>
                <a:gridCol w="7021393"/>
                <a:gridCol w="2068642"/>
                <a:gridCol w="2050406"/>
              </a:tblGrid>
              <a:tr h="536653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критерии, предъявляемые к сельскохозяйственным организациям и крестьянским (фермерским) хозяйствам для предоставления субсидий из федерального бюджета на племенное маточное поголовья сельскохозяйственных животных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155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Приказ министерства сельского хозяйства и продовольственных ресурсов Нижегородской области от 15.04.2019 № 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3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Молочное скотоводство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Мясное скотоводство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1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 молодняка на 100 коров, голов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80*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9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Средняя продуктивность по стаду :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9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 по черно-пестрой и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голштинской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9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 по остальным породам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94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племенного молодняка в расчете на 100 коров, соответствующего требованиям стандартам породы или увеличение численности, голов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(в т.ч. не менее 7 голов маточного поголовья)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 (в т.ч. не менее 7 голов маточного поголовья)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1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стабильности продуктивности по стаду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94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Стабилизация численности маточного поголовья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94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планов селекционно-племенной работы,  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разработанных отраслевыми научно-исследовательскими институтами, образовательными научными учреждениями или согласованных с ними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8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выставках, выводках и аукционах сельскохозяйственных животных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30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- допускается снижение выхода телят до 76, в стадах со средней продуктивностью коров 7000 кг молока и выше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818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 - допускается снижение  продуктивности до 5%, в стадах со средней продуктивностью коров 7000 кг молока и выше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A6997-5064-42CD-B9D5-5079650AF9B0}" type="slidenum">
              <a:rPr lang="ru-RU" sz="1400" smtClean="0">
                <a:solidFill>
                  <a:srgbClr val="C79478"/>
                </a:solidFill>
              </a:rPr>
              <a:pPr>
                <a:defRPr/>
              </a:pPr>
              <a:t>16</a:t>
            </a:fld>
            <a:endParaRPr lang="ru-RU" sz="1400" dirty="0">
              <a:solidFill>
                <a:srgbClr val="C79478"/>
              </a:solidFill>
            </a:endParaRPr>
          </a:p>
        </p:txBody>
      </p:sp>
      <p:graphicFrame>
        <p:nvGraphicFramePr>
          <p:cNvPr id="3" name="Group 4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033040"/>
              </p:ext>
            </p:extLst>
          </p:nvPr>
        </p:nvGraphicFramePr>
        <p:xfrm>
          <a:off x="431369" y="332656"/>
          <a:ext cx="11379630" cy="6053155"/>
        </p:xfrm>
        <a:graphic>
          <a:graphicData uri="http://schemas.openxmlformats.org/drawingml/2006/table">
            <a:tbl>
              <a:tblPr/>
              <a:tblGrid>
                <a:gridCol w="6222577"/>
                <a:gridCol w="1111851"/>
                <a:gridCol w="242166"/>
                <a:gridCol w="1777276"/>
                <a:gridCol w="242166"/>
                <a:gridCol w="1783594"/>
              </a:tblGrid>
              <a:tr h="672579"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rgbClr val="26262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Минимальные требования, предъявляемые к племенным организациям по разведению крупного рогатого скота молочных пород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B1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Племзавод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Племрепродуктор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Генофондное хозяйство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2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коров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2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чистопородных коров,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04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Классный состав маточного стада от общего поголовья классов элита-рекорд и элита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44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Периодичность контроля молочной продуктивности в месяцы, раз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413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с определением жира и белка в молоке в независимых аккредитованных лабораториях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0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Искусственное осеменение коров и телок, 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2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 живых телят от 100 коров, головы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09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Осеменение маточного поголовья проверяемыми быками,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2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Продажа молодняка от 100 коров-всего, головы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2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быков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947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94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коров с удоем 8000 (7000, 6000) кг и выше от общего поголовья коров, 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генетической экспертизы на достоверность происхождения,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2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коров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быкопроизводящей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2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ремонтного молодняка на племенную продажу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81FAA-D76B-491B-902A-FE540B47EB3A}" type="slidenum">
              <a:rPr lang="uk-UA" altLang="ru-RU" smtClean="0"/>
              <a:pPr>
                <a:defRPr/>
              </a:pPr>
              <a:t>17</a:t>
            </a:fld>
            <a:endParaRPr lang="uk-UA" altLang="ru-RU"/>
          </a:p>
        </p:txBody>
      </p:sp>
      <p:sp>
        <p:nvSpPr>
          <p:cNvPr id="8" name="Текст 12"/>
          <p:cNvSpPr txBox="1">
            <a:spLocks/>
          </p:cNvSpPr>
          <p:nvPr/>
        </p:nvSpPr>
        <p:spPr bwMode="auto">
          <a:xfrm>
            <a:off x="2018104" y="444837"/>
            <a:ext cx="8950325" cy="70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План мероприятий на 2020 год</a:t>
            </a:r>
            <a:endParaRPr lang="ru-RU" sz="2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76233796"/>
              </p:ext>
            </p:extLst>
          </p:nvPr>
        </p:nvGraphicFramePr>
        <p:xfrm>
          <a:off x="1852563" y="1153472"/>
          <a:ext cx="9569942" cy="5255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66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ctrTitle"/>
          </p:nvPr>
        </p:nvSpPr>
        <p:spPr>
          <a:xfrm>
            <a:off x="0" y="2722563"/>
            <a:ext cx="8959850" cy="21891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800" dirty="0" smtClean="0">
                <a:cs typeface="Times New Roman" pitchFamily="18" charset="0"/>
              </a:rPr>
              <a:t>СПАСИБО ЗА ВНИМАНИЕ!</a:t>
            </a:r>
            <a:endParaRPr lang="uk-UA" altLang="ru-RU" sz="2800" dirty="0" smtClean="0"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14123"/>
            <a:ext cx="8959850" cy="31319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satMod val="130000"/>
                  </a:schemeClr>
                </a:solidFill>
                <a:latin typeface="+mj-lt"/>
              </a:rPr>
              <a:t>Министерство сельского хозяйства и продовольственных ресурсов Нижегородской области</a:t>
            </a:r>
            <a:endParaRPr lang="ru-RU" sz="1200" dirty="0">
              <a:solidFill>
                <a:schemeClr val="tx2">
                  <a:satMod val="130000"/>
                </a:schemeClr>
              </a:solidFill>
              <a:latin typeface="+mj-lt"/>
            </a:endParaRPr>
          </a:p>
        </p:txBody>
      </p:sp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601663" y="5767388"/>
            <a:ext cx="7777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904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2019 год</a:t>
            </a:r>
            <a:endParaRPr lang="ru-RU" altLang="ru-RU" sz="9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6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D5B02EE-1ABC-4525-8456-B36630BB838F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17411" name="Текст 12"/>
          <p:cNvSpPr txBox="1">
            <a:spLocks/>
          </p:cNvSpPr>
          <p:nvPr/>
        </p:nvSpPr>
        <p:spPr bwMode="auto">
          <a:xfrm>
            <a:off x="2212975" y="369887"/>
            <a:ext cx="8950325" cy="103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buNone/>
            </a:pPr>
            <a:r>
              <a:rPr lang="ru-RU" altLang="ru-RU" sz="2400" b="1" dirty="0"/>
              <a:t>Сводные данные по </a:t>
            </a:r>
            <a:r>
              <a:rPr lang="ru-RU" altLang="ru-RU" sz="2400" b="1" dirty="0" smtClean="0"/>
              <a:t>сельскохозяйственным организациям и крестьянским (фермерским) хозяйствам</a:t>
            </a:r>
          </a:p>
          <a:p>
            <a:pPr algn="ctr" fontAlgn="ctr">
              <a:buNone/>
            </a:pPr>
            <a:r>
              <a:rPr lang="ru-RU" altLang="ru-RU" sz="1400" b="1" dirty="0"/>
              <a:t>Муниципальные образования Нижегородской области 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381855"/>
              </p:ext>
            </p:extLst>
          </p:nvPr>
        </p:nvGraphicFramePr>
        <p:xfrm>
          <a:off x="2083633" y="1450975"/>
          <a:ext cx="9266993" cy="4724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3509"/>
                <a:gridCol w="1664364"/>
                <a:gridCol w="1664364"/>
                <a:gridCol w="1144250"/>
                <a:gridCol w="1010506"/>
              </a:tblGrid>
              <a:tr h="7403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январь -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ноябрь  2018 </a:t>
                      </a:r>
                      <a:r>
                        <a:rPr lang="ru-RU" sz="1400" b="1" u="none" strike="noStrike" dirty="0">
                          <a:effectLst/>
                        </a:rPr>
                        <a:t>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январь </a:t>
                      </a:r>
                      <a:r>
                        <a:rPr lang="ru-RU" sz="1400" b="1" u="none" strike="noStrike" dirty="0" smtClean="0">
                          <a:effectLst/>
                        </a:rPr>
                        <a:t>-ноябрь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 2019 </a:t>
                      </a:r>
                      <a:r>
                        <a:rPr lang="ru-RU" sz="1400" b="1" u="none" strike="noStrike" dirty="0">
                          <a:effectLst/>
                        </a:rPr>
                        <a:t>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</a:rPr>
                        <a:t>в % к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 +/-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</a:rPr>
                        <a:t>к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0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Произведено скота и птицы на убой в живом весе - всего, тыс. тонн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Валовой надой молока, тыс. тонн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Получено яиц, млн. штук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1131,9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1117,4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0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Поголовье скота на конец отчетного периода, тыс. голов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02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крупного рогатого скота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02">
                <a:tc>
                  <a:txBody>
                    <a:bodyPr/>
                    <a:lstStyle/>
                    <a:p>
                      <a:pPr lvl="2"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коров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-0,6</a:t>
                      </a: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02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свиней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02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овец и коз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48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птицы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9433,8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8860,9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-572,9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6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D5B02EE-1ABC-4525-8456-B36630BB838F}" type="slidenum">
              <a:rPr lang="uk-UA" altLang="ru-RU" sz="1600" smtClean="0">
                <a:solidFill>
                  <a:schemeClr val="accent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uk-UA" altLang="ru-RU" sz="1600" smtClean="0">
              <a:solidFill>
                <a:schemeClr val="accent1"/>
              </a:solidFill>
            </a:endParaRPr>
          </a:p>
        </p:txBody>
      </p:sp>
      <p:sp>
        <p:nvSpPr>
          <p:cNvPr id="17411" name="Текст 12"/>
          <p:cNvSpPr txBox="1">
            <a:spLocks/>
          </p:cNvSpPr>
          <p:nvPr/>
        </p:nvSpPr>
        <p:spPr bwMode="auto">
          <a:xfrm>
            <a:off x="2212973" y="359764"/>
            <a:ext cx="8950325" cy="73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за 2019 год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626425"/>
              </p:ext>
            </p:extLst>
          </p:nvPr>
        </p:nvGraphicFramePr>
        <p:xfrm>
          <a:off x="2023672" y="1256104"/>
          <a:ext cx="9250752" cy="4664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7268"/>
                <a:gridCol w="1664364"/>
                <a:gridCol w="1664364"/>
                <a:gridCol w="1144250"/>
                <a:gridCol w="1010506"/>
              </a:tblGrid>
              <a:tr h="8135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2019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</a:rPr>
                        <a:t>в % к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 +/-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</a:rPr>
                        <a:t>к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8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 категории хозяйств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61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Производство скота 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 птицы на убой в живом весе - всего, тыс. тонн</a:t>
                      </a: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141,7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150,6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105,7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+8,9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9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Валовой надой молока, тыс. тонн</a:t>
                      </a: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605,6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100,9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+5,4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05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СХО + КФХ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7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Производство скота 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 птицы на убой в живом весе - всего, тыс. тонн</a:t>
                      </a: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123,9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135,1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109,1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+11,3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40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Валовой надой молока, тыс. тонн</a:t>
                      </a: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526,4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545,0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103,5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+18,6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3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Надой на одну фуражную корову, кг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5486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6000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109,4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+514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8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81FAA-D76B-491B-902A-FE540B47EB3A}" type="slidenum">
              <a:rPr lang="uk-UA" altLang="ru-RU" smtClean="0"/>
              <a:pPr>
                <a:defRPr/>
              </a:pPr>
              <a:t>3</a:t>
            </a:fld>
            <a:endParaRPr lang="uk-UA" altLang="ru-RU"/>
          </a:p>
        </p:txBody>
      </p:sp>
      <p:sp>
        <p:nvSpPr>
          <p:cNvPr id="5" name="Нижний колонтитул 1"/>
          <p:cNvSpPr txBox="1">
            <a:spLocks/>
          </p:cNvSpPr>
          <p:nvPr/>
        </p:nvSpPr>
        <p:spPr bwMode="auto">
          <a:xfrm>
            <a:off x="1753849" y="652332"/>
            <a:ext cx="10058400" cy="67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>
              <a:spcBef>
                <a:spcPct val="0"/>
              </a:spcBef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Маточное поголовье в организациях, осуществляющих деятельность в области племенного животноводства  на  01.12.2019</a:t>
            </a: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85059393"/>
              </p:ext>
            </p:extLst>
          </p:nvPr>
        </p:nvGraphicFramePr>
        <p:xfrm>
          <a:off x="2608289" y="1326368"/>
          <a:ext cx="86010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9" y="3476027"/>
            <a:ext cx="1611052" cy="99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8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81FAA-D76B-491B-902A-FE540B47EB3A}" type="slidenum">
              <a:rPr lang="uk-UA" altLang="ru-RU" smtClean="0"/>
              <a:pPr>
                <a:defRPr/>
              </a:pPr>
              <a:t>4</a:t>
            </a:fld>
            <a:endParaRPr lang="uk-UA" altLang="ru-RU"/>
          </a:p>
        </p:txBody>
      </p:sp>
      <p:sp>
        <p:nvSpPr>
          <p:cNvPr id="8" name="Текст 12"/>
          <p:cNvSpPr txBox="1">
            <a:spLocks/>
          </p:cNvSpPr>
          <p:nvPr/>
        </p:nvSpPr>
        <p:spPr bwMode="auto">
          <a:xfrm>
            <a:off x="2212975" y="369887"/>
            <a:ext cx="8950325" cy="70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buFont typeface="Arial" panose="020B0604020202020204" pitchFamily="34" charset="0"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Валовое производство молока в  племенных организациях </a:t>
            </a:r>
          </a:p>
          <a:p>
            <a:pPr algn="ctr" fontAlgn="ctr">
              <a:buFont typeface="Arial" panose="020B0604020202020204" pitchFamily="34" charset="0"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01.12.2019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07395057"/>
              </p:ext>
            </p:extLst>
          </p:nvPr>
        </p:nvGraphicFramePr>
        <p:xfrm>
          <a:off x="3035300" y="1078522"/>
          <a:ext cx="8128000" cy="5272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9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806257278"/>
              </p:ext>
            </p:extLst>
          </p:nvPr>
        </p:nvGraphicFramePr>
        <p:xfrm>
          <a:off x="2275325" y="1157468"/>
          <a:ext cx="8966803" cy="499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81FAA-D76B-491B-902A-FE540B47EB3A}" type="slidenum">
              <a:rPr lang="uk-UA" altLang="ru-RU" smtClean="0"/>
              <a:pPr>
                <a:defRPr/>
              </a:pPr>
              <a:t>5</a:t>
            </a:fld>
            <a:endParaRPr lang="uk-UA" altLang="ru-RU" dirty="0"/>
          </a:p>
        </p:txBody>
      </p:sp>
      <p:sp>
        <p:nvSpPr>
          <p:cNvPr id="12" name="Текст 12"/>
          <p:cNvSpPr txBox="1">
            <a:spLocks/>
          </p:cNvSpPr>
          <p:nvPr/>
        </p:nvSpPr>
        <p:spPr bwMode="auto">
          <a:xfrm>
            <a:off x="2291803" y="366893"/>
            <a:ext cx="89503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buFont typeface="Arial" panose="020B0604020202020204" pitchFamily="34" charset="0"/>
              <a:buNone/>
            </a:pPr>
            <a:r>
              <a:rPr lang="ru-RU" altLang="ru-RU" sz="2400" b="1" dirty="0" smtClean="0"/>
              <a:t>Надой на одну фуражную корову, кг</a:t>
            </a: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3318" y="955077"/>
            <a:ext cx="8379502" cy="114331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целевых индикаторов по племенному животноводству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81FAA-D76B-491B-902A-FE540B47EB3A}" type="slidenum">
              <a:rPr lang="uk-UA" altLang="ru-RU" smtClean="0"/>
              <a:pPr>
                <a:defRPr/>
              </a:pPr>
              <a:t>6</a:t>
            </a:fld>
            <a:endParaRPr lang="uk-UA" alt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849204"/>
              </p:ext>
            </p:extLst>
          </p:nvPr>
        </p:nvGraphicFramePr>
        <p:xfrm>
          <a:off x="2158582" y="2188561"/>
          <a:ext cx="9218952" cy="3597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2336"/>
                <a:gridCol w="1783830"/>
                <a:gridCol w="1813810"/>
                <a:gridCol w="1558976"/>
              </a:tblGrid>
              <a:tr h="106214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Целевой индикатор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Факт на 01.10.2019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% выполнения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34103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Племенное условное маточное поголовье сельскохозяйственных животных (тыс. голов)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31,2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30,8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98,7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94466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племенного молодняка крупного рогатого скота молочных и мясных пород, голов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2497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1846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73,9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36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4910" y="196948"/>
            <a:ext cx="11141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СХП в которых племенная продажа не проводилась,                                               либо проведена не в полном объеме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621021"/>
              </p:ext>
            </p:extLst>
          </p:nvPr>
        </p:nvGraphicFramePr>
        <p:xfrm>
          <a:off x="1114576" y="944381"/>
          <a:ext cx="10607732" cy="5594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293"/>
                <a:gridCol w="4111103"/>
                <a:gridCol w="1536049"/>
                <a:gridCol w="1134313"/>
                <a:gridCol w="1677839"/>
                <a:gridCol w="1539135"/>
              </a:tblGrid>
              <a:tr h="769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rgbClr val="C794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rgbClr val="C794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Маточное поголовье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ctr">
                    <a:solidFill>
                      <a:srgbClr val="C794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ctr">
                    <a:solidFill>
                      <a:srgbClr val="C794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ctr">
                    <a:solidFill>
                      <a:srgbClr val="C794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ctr">
                    <a:solidFill>
                      <a:srgbClr val="C79478"/>
                    </a:solidFill>
                  </a:tcPr>
                </a:tc>
              </a:tr>
              <a:tr h="384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rgbClr val="C794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Нижегородская область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rgbClr val="C794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30449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rgbClr val="C794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rgbClr val="C794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rgbClr val="C794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rgbClr val="C79478"/>
                    </a:solidFill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АФ "Искра"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47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"Нива"(черно-пестрая порода)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47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"Нива" (бурая швицкая)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9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К-З "Красный Маяк"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9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Им.Горького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(УП)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 "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Березниковское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998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ПФ "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Сеймовская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2505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к-з 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им.К.Маркса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2505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Румянцевское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2505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им. Ленина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2505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"Ковернино"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2505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"Мета-Ком Агро"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2505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(К-з) "Заря"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6" marR="8576" marT="8576" marB="0" anchor="b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6A6997-5064-42CD-B9D5-5079650AF9B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57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988602" y="252098"/>
            <a:ext cx="9793088" cy="108202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Переаттестация организаций, осуществляющих деятельность в области племенного животноводства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815472"/>
              </p:ext>
            </p:extLst>
          </p:nvPr>
        </p:nvGraphicFramePr>
        <p:xfrm>
          <a:off x="1621906" y="1219847"/>
          <a:ext cx="10465163" cy="4845883"/>
        </p:xfrm>
        <a:graphic>
          <a:graphicData uri="http://schemas.openxmlformats.org/drawingml/2006/table">
            <a:tbl>
              <a:tblPr/>
              <a:tblGrid>
                <a:gridCol w="3583020"/>
                <a:gridCol w="2764713"/>
                <a:gridCol w="2016679"/>
                <a:gridCol w="2100751"/>
              </a:tblGrid>
              <a:tr h="616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предприятия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78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78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Порода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78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Срок переаттестации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78">
                        <a:alpha val="26000"/>
                      </a:srgbClr>
                    </a:solidFill>
                  </a:tcPr>
                </a:tc>
              </a:tr>
              <a:tr h="42218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2019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  <a:alpha val="40000"/>
                      </a:schemeClr>
                    </a:solidFill>
                  </a:tcPr>
                </a:tc>
              </a:tr>
              <a:tr h="511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ОАО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"Плодопитомник"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 Cyr"/>
                        </a:rPr>
                        <a:t>Лысковский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 район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швицкая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14.04.2019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ООО "Агрофирма "Искра"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 Cyr"/>
                        </a:rPr>
                        <a:t>Богородский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 район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черно-пестрая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22.05.2019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85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СПК </a:t>
                      </a:r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Имени.Ленина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err="1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Дальнеконстантиновский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черно-пестрая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05.11.2019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78">
                        <a:alpha val="40000"/>
                      </a:srgbClr>
                    </a:solidFill>
                  </a:tcPr>
                </a:tc>
              </a:tr>
              <a:tr h="6551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АО 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"</a:t>
                      </a:r>
                      <a:r>
                        <a:rPr lang="ru-RU" sz="1800" b="0" i="0" u="none" strike="noStrike" kern="1200" dirty="0" err="1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Базинское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dirty="0" err="1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Бутурлинский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черно-пестрая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16.12.2019</a:t>
                      </a: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78">
                        <a:alpha val="40000"/>
                      </a:srgbClr>
                    </a:solidFill>
                  </a:tcPr>
                </a:tc>
              </a:tr>
              <a:tr h="43781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2020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78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78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78">
                        <a:alpha val="40000"/>
                      </a:srgbClr>
                    </a:solidFill>
                  </a:tcPr>
                </a:tc>
              </a:tr>
              <a:tr h="807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ООО "</a:t>
                      </a:r>
                      <a:r>
                        <a:rPr lang="ru-RU" sz="1800" b="0" i="0" u="none" strike="noStrike" kern="1200" dirty="0" err="1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Бармино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 err="1" smtClean="0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Лысковский</a:t>
                      </a:r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 район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noProof="0" dirty="0" smtClean="0">
                        <a:solidFill>
                          <a:srgbClr val="000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noProof="0" dirty="0" smtClean="0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черно-пестрая</a:t>
                      </a:r>
                    </a:p>
                    <a:p>
                      <a:pPr marL="0" algn="ctr" defTabSz="914400" rtl="0" eaLnBrk="1" fontAlgn="ctr" latinLnBrk="0" hangingPunct="1"/>
                      <a:endParaRPr lang="ru-RU" sz="1800" b="0" i="0" u="none" strike="noStrike" kern="1200" dirty="0">
                        <a:solidFill>
                          <a:srgbClr val="000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 Cyr"/>
                          <a:ea typeface="+mn-ea"/>
                          <a:cs typeface="+mn-cs"/>
                        </a:rPr>
                        <a:t>30.06.2020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latin typeface="Times New Roman Cyr"/>
                        <a:ea typeface="+mn-ea"/>
                        <a:cs typeface="+mn-cs"/>
                      </a:endParaRPr>
                    </a:p>
                  </a:txBody>
                  <a:tcPr marL="10751" marR="10751" marT="806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78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81FAA-D76B-491B-902A-FE540B47EB3A}" type="slidenum">
              <a:rPr lang="uk-UA" altLang="ru-RU" smtClean="0">
                <a:solidFill>
                  <a:srgbClr val="C79478"/>
                </a:solidFill>
              </a:rPr>
              <a:pPr>
                <a:defRPr/>
              </a:pPr>
              <a:t>8</a:t>
            </a:fld>
            <a:endParaRPr lang="uk-UA" altLang="ru-RU" dirty="0">
              <a:solidFill>
                <a:srgbClr val="C794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кст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C79478"/>
      </a:accent1>
      <a:accent2>
        <a:srgbClr val="ED7D31"/>
      </a:accent2>
      <a:accent3>
        <a:srgbClr val="A5A5A5"/>
      </a:accent3>
      <a:accent4>
        <a:srgbClr val="757070"/>
      </a:accent4>
      <a:accent5>
        <a:srgbClr val="F4B183"/>
      </a:accent5>
      <a:accent6>
        <a:srgbClr val="FFC000"/>
      </a:accent6>
      <a:hlink>
        <a:srgbClr val="3A3838"/>
      </a:hlink>
      <a:folHlink>
        <a:srgbClr val="E7E6E6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6198</TotalTime>
  <Words>1528</Words>
  <Application>Microsoft Office PowerPoint</Application>
  <PresentationFormat>Произвольный</PresentationFormat>
  <Paragraphs>474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«Подведение предварительных итогов деятельности организаций, осуществляющих деятельность в области племенного животноводства. Обсуждение результатов правоприменительной практики при осуществлении регионального государственного надзора в области племенного животноводства за 2019 год 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Выполнение целевых индикаторов по племенному животноводству</vt:lpstr>
      <vt:lpstr>Презентация PowerPoint</vt:lpstr>
      <vt:lpstr>Переаттестация организаций, осуществляющих деятельность в области племенного животноводства</vt:lpstr>
      <vt:lpstr>Нормативные правовые акты регламентирующие деятельность в племенном животноводстве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Милян Христина</dc:creator>
  <cp:lastModifiedBy>Елена Червякова</cp:lastModifiedBy>
  <cp:revision>582</cp:revision>
  <cp:lastPrinted>2019-12-18T13:25:04Z</cp:lastPrinted>
  <dcterms:created xsi:type="dcterms:W3CDTF">2017-12-04T11:28:17Z</dcterms:created>
  <dcterms:modified xsi:type="dcterms:W3CDTF">2019-12-31T06:24:49Z</dcterms:modified>
</cp:coreProperties>
</file>